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20"/>
  </p:notesMasterIdLst>
  <p:sldIdLst>
    <p:sldId id="256" r:id="rId2"/>
    <p:sldId id="257" r:id="rId3"/>
    <p:sldId id="275" r:id="rId4"/>
    <p:sldId id="260" r:id="rId5"/>
    <p:sldId id="264" r:id="rId6"/>
    <p:sldId id="267" r:id="rId7"/>
    <p:sldId id="276" r:id="rId8"/>
    <p:sldId id="259" r:id="rId9"/>
    <p:sldId id="261" r:id="rId10"/>
    <p:sldId id="269" r:id="rId11"/>
    <p:sldId id="271" r:id="rId12"/>
    <p:sldId id="272" r:id="rId13"/>
    <p:sldId id="273" r:id="rId14"/>
    <p:sldId id="274" r:id="rId15"/>
    <p:sldId id="277" r:id="rId16"/>
    <p:sldId id="270" r:id="rId17"/>
    <p:sldId id="278" r:id="rId18"/>
    <p:sldId id="258" r:id="rId1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39" autoAdjust="0"/>
    <p:restoredTop sz="94660"/>
  </p:normalViewPr>
  <p:slideViewPr>
    <p:cSldViewPr>
      <p:cViewPr varScale="1">
        <p:scale>
          <a:sx n="55" d="100"/>
          <a:sy n="55" d="100"/>
        </p:scale>
        <p:origin x="-99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F37D17-E396-4D35-B27B-7CE09CBF22ED}" type="datetimeFigureOut">
              <a:rPr lang="hr-HR" smtClean="0"/>
              <a:pPr/>
              <a:t>4.7.2011.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9C6F4-ED51-4A23-AEE1-072A33CBAE5C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9C6F4-ED51-4A23-AEE1-072A33CBAE5C}" type="slidenum">
              <a:rPr lang="hr-HR" smtClean="0"/>
              <a:pPr/>
              <a:t>18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C94C2-3258-4815-9130-1363BA12FA98}" type="datetime1">
              <a:rPr lang="hr-HR" smtClean="0"/>
              <a:pPr/>
              <a:t>4.7.2011.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Ana Nekić, Animacija nestlačivih fluida temeljena na sustavu čestica, Zagreb, 2011.</a:t>
            </a:r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0B4B3-1541-4DD1-A2EF-F33CC898968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54A16-CAD7-4B9B-98F1-A3885BC90D40}" type="datetime1">
              <a:rPr lang="hr-HR" smtClean="0"/>
              <a:pPr/>
              <a:t>4.7.2011.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Ana Nekić, Animacija nestlačivih fluida temeljena na sustavu čestica, Zagreb, 2011.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0B4B3-1541-4DD1-A2EF-F33CC898968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814C9-222B-488E-B5AA-F48829028B88}" type="datetime1">
              <a:rPr lang="hr-HR" smtClean="0"/>
              <a:pPr/>
              <a:t>4.7.2011.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Ana Nekić, Animacija nestlačivih fluida temeljena na sustavu čestica, Zagreb, 2011.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0B4B3-1541-4DD1-A2EF-F33CC898968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9215F-1AFD-4E63-936E-ED801C88A8E4}" type="datetime1">
              <a:rPr lang="hr-HR" smtClean="0"/>
              <a:pPr/>
              <a:t>4.7.2011.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Ana Nekić, Animacija nestlačivih fluida temeljena na sustavu čestica, Zagreb, 2011.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0B4B3-1541-4DD1-A2EF-F33CC898968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86EB2-DCA8-46EB-AE3A-214BFA21D0E8}" type="datetime1">
              <a:rPr lang="hr-HR" smtClean="0"/>
              <a:pPr/>
              <a:t>4.7.2011.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Ana Nekić, Animacija nestlačivih fluida temeljena na sustavu čestica, Zagreb, 2011.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0B4B3-1541-4DD1-A2EF-F33CC898968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ABD68-B787-4E8D-AE57-A1557ECB6680}" type="datetime1">
              <a:rPr lang="hr-HR" smtClean="0"/>
              <a:pPr/>
              <a:t>4.7.2011.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Ana Nekić, Animacija nestlačivih fluida temeljena na sustavu čestica, Zagreb, 2011.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0B4B3-1541-4DD1-A2EF-F33CC898968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9894-DABF-4D80-AF05-92A7C19BCBED}" type="datetime1">
              <a:rPr lang="hr-HR" smtClean="0"/>
              <a:pPr/>
              <a:t>4.7.2011.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Ana Nekić, Animacija nestlačivih fluida temeljena na sustavu čestica, Zagreb, 2011.</a:t>
            </a: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0B4B3-1541-4DD1-A2EF-F33CC898968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11689-6F97-4473-898B-ABF8A980FD36}" type="datetime1">
              <a:rPr lang="hr-HR" smtClean="0"/>
              <a:pPr/>
              <a:t>4.7.2011.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Ana Nekić, Animacija nestlačivih fluida temeljena na sustavu čestica, Zagreb, 2011.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0B4B3-1541-4DD1-A2EF-F33CC898968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56565-AD9F-48D6-B2B6-C14B258B9787}" type="datetime1">
              <a:rPr lang="hr-HR" smtClean="0"/>
              <a:pPr/>
              <a:t>4.7.2011.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Ana Nekić, Animacija nestlačivih fluida temeljena na sustavu čestica, Zagreb, 2011.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0B4B3-1541-4DD1-A2EF-F33CC898968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81F97-50C8-40F3-BCAD-E5E669981069}" type="datetime1">
              <a:rPr lang="hr-HR" smtClean="0"/>
              <a:pPr/>
              <a:t>4.7.2011.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Ana Nekić, Animacija nestlačivih fluida temeljena na sustavu čestica, Zagreb, 2011.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0B4B3-1541-4DD1-A2EF-F33CC898968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ACB3E-0DF4-43B1-AF96-FDC5A23F78C7}" type="datetime1">
              <a:rPr lang="hr-HR" smtClean="0"/>
              <a:pPr/>
              <a:t>4.7.2011.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Ana Nekić, Animacija nestlačivih fluida temeljena na sustavu čestica, Zagreb, 2011.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EA0B4B3-1541-4DD1-A2EF-F33CC898968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260EB4D-CEBC-430A-B327-E3262B447995}" type="datetime1">
              <a:rPr lang="hr-HR" smtClean="0"/>
              <a:pPr/>
              <a:t>4.7.2011.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hr-HR" smtClean="0"/>
              <a:t>Ana Nekić, Animacija nestlačivih fluida temeljena na sustavu čestica, Zagreb, 2011.</a:t>
            </a:r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EA0B4B3-1541-4DD1-A2EF-F33CC898968D}" type="slidenum">
              <a:rPr lang="hr-HR" smtClean="0"/>
              <a:pPr/>
              <a:t>‹#›</a:t>
            </a:fld>
            <a:endParaRPr lang="hr-H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advClick="0"/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hr-HR" sz="4400" dirty="0" smtClean="0">
                <a:latin typeface="Arial" pitchFamily="34" charset="0"/>
                <a:cs typeface="Arial" pitchFamily="34" charset="0"/>
              </a:rPr>
              <a:t>Animacija nestlačivih fluida temeljena na sustavu čestica</a:t>
            </a:r>
            <a:endParaRPr lang="hr-HR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440824"/>
          </a:xfrm>
        </p:spPr>
        <p:txBody>
          <a:bodyPr>
            <a:normAutofit fontScale="92500" lnSpcReduction="10000"/>
          </a:bodyPr>
          <a:lstStyle/>
          <a:p>
            <a:pPr algn="ctr"/>
            <a:endParaRPr lang="hr-HR" sz="32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hr-HR" sz="3200" dirty="0" smtClean="0">
                <a:latin typeface="Arial" pitchFamily="34" charset="0"/>
                <a:cs typeface="Arial" pitchFamily="34" charset="0"/>
              </a:rPr>
              <a:t>Ana Nekić</a:t>
            </a:r>
          </a:p>
          <a:p>
            <a:pPr algn="ctr"/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hr-HR" dirty="0" smtClean="0">
                <a:latin typeface="Arial" pitchFamily="34" charset="0"/>
                <a:cs typeface="Arial" pitchFamily="34" charset="0"/>
              </a:rPr>
              <a:t>Mentor : prof. dr. sc.  Željka Mihajlović</a:t>
            </a:r>
          </a:p>
          <a:p>
            <a:pPr algn="ctr"/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hr-HR" dirty="0" smtClean="0">
                <a:latin typeface="Arial" pitchFamily="34" charset="0"/>
                <a:cs typeface="Arial" pitchFamily="34" charset="0"/>
              </a:rPr>
              <a:t>Zagreb, srpanj 2011.</a:t>
            </a:r>
          </a:p>
          <a:p>
            <a:endParaRPr lang="hr-HR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Implementacija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>
                <a:latin typeface="Arial" pitchFamily="34" charset="0"/>
                <a:cs typeface="Arial" pitchFamily="34" charset="0"/>
              </a:rPr>
              <a:t>čestica</a:t>
            </a:r>
          </a:p>
          <a:p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r>
              <a:rPr lang="hr-HR" dirty="0" smtClean="0">
                <a:latin typeface="Arial" pitchFamily="34" charset="0"/>
                <a:cs typeface="Arial" pitchFamily="34" charset="0"/>
              </a:rPr>
              <a:t>pozicija -&gt; (x,y)</a:t>
            </a:r>
          </a:p>
          <a:p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r>
              <a:rPr lang="hr-HR" dirty="0" smtClean="0">
                <a:latin typeface="Arial" pitchFamily="34" charset="0"/>
                <a:cs typeface="Arial" pitchFamily="34" charset="0"/>
              </a:rPr>
              <a:t>susjedne čestice – privlačenje, odbijanje</a:t>
            </a:r>
          </a:p>
          <a:p>
            <a:endParaRPr lang="hr-H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Content Placeholder 3" descr="mjehurić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2204864"/>
            <a:ext cx="2674620" cy="238506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0B4B3-1541-4DD1-A2EF-F33CC898968D}" type="slidenum">
              <a:rPr lang="hr-HR" smtClean="0"/>
              <a:pPr/>
              <a:t>10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5649416" cy="365125"/>
          </a:xfrm>
        </p:spPr>
        <p:txBody>
          <a:bodyPr/>
          <a:lstStyle/>
          <a:p>
            <a:r>
              <a:rPr lang="hr-HR" dirty="0" smtClean="0"/>
              <a:t>Ana Nekić, Animacija nestlačivih fluida temeljena na sustavu čestica, Zagreb, 2011.</a:t>
            </a:r>
            <a:endParaRPr lang="hr-HR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Implementacija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>
                <a:latin typeface="Arial" pitchFamily="34" charset="0"/>
                <a:cs typeface="Arial" pitchFamily="34" charset="0"/>
              </a:rPr>
              <a:t>gustoća mirovanja</a:t>
            </a:r>
          </a:p>
          <a:p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r>
              <a:rPr lang="hr-HR" dirty="0" smtClean="0">
                <a:latin typeface="Arial" pitchFamily="34" charset="0"/>
                <a:cs typeface="Arial" pitchFamily="34" charset="0"/>
              </a:rPr>
              <a:t>težinske funkcije :</a:t>
            </a:r>
          </a:p>
          <a:p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r>
              <a:rPr lang="hr-HR" dirty="0" smtClean="0">
                <a:latin typeface="Arial" pitchFamily="34" charset="0"/>
                <a:cs typeface="Arial" pitchFamily="34" charset="0"/>
              </a:rPr>
              <a:t>privlačenje  :</a:t>
            </a:r>
          </a:p>
          <a:p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r>
              <a:rPr lang="hr-HR" dirty="0" smtClean="0">
                <a:latin typeface="Arial" pitchFamily="34" charset="0"/>
                <a:cs typeface="Arial" pitchFamily="34" charset="0"/>
              </a:rPr>
              <a:t>širenje :</a:t>
            </a:r>
          </a:p>
          <a:p>
            <a:pPr lvl="8">
              <a:buNone/>
            </a:pPr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9912" y="1916832"/>
            <a:ext cx="432048" cy="585065"/>
          </a:xfrm>
          <a:prstGeom prst="rect">
            <a:avLst/>
          </a:prstGeom>
          <a:noFill/>
        </p:spPr>
      </p:pic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896" y="2924944"/>
            <a:ext cx="3593041" cy="936104"/>
          </a:xfrm>
          <a:prstGeom prst="rect">
            <a:avLst/>
          </a:prstGeom>
          <a:noFill/>
        </p:spPr>
      </p:pic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830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26630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7824" y="4293096"/>
            <a:ext cx="792088" cy="864096"/>
          </a:xfrm>
          <a:prstGeom prst="rect">
            <a:avLst/>
          </a:prstGeom>
          <a:noFill/>
        </p:spPr>
      </p:pic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26632" name="Picture 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7824" y="5445224"/>
            <a:ext cx="720080" cy="886012"/>
          </a:xfrm>
          <a:prstGeom prst="rect">
            <a:avLst/>
          </a:prstGeom>
          <a:noFill/>
        </p:spPr>
      </p:pic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0B4B3-1541-4DD1-A2EF-F33CC898968D}" type="slidenum">
              <a:rPr lang="hr-HR" smtClean="0"/>
              <a:pPr/>
              <a:t>11</a:t>
            </a:fld>
            <a:endParaRPr lang="hr-H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2267744" y="6356350"/>
            <a:ext cx="5760640" cy="365125"/>
          </a:xfrm>
        </p:spPr>
        <p:txBody>
          <a:bodyPr/>
          <a:lstStyle/>
          <a:p>
            <a:r>
              <a:rPr lang="hr-HR" dirty="0" smtClean="0"/>
              <a:t>Ana Nekić, Animacija nestlačivih fluida temeljena na sustavu čestica, Zagreb, 2011.</a:t>
            </a:r>
            <a:endParaRPr lang="hr-HR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Implementacija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dirty="0" smtClean="0">
                <a:latin typeface="Arial" pitchFamily="34" charset="0"/>
                <a:cs typeface="Arial" pitchFamily="34" charset="0"/>
              </a:rPr>
              <a:t>Za svaku česticu:</a:t>
            </a:r>
          </a:p>
          <a:p>
            <a:r>
              <a:rPr lang="hr-HR" sz="2400" dirty="0" smtClean="0">
                <a:latin typeface="Arial" pitchFamily="34" charset="0"/>
                <a:cs typeface="Arial" pitchFamily="34" charset="0"/>
              </a:rPr>
              <a:t>promijeni poziciju ovisno o sili (pozicija = pozicija + sila)</a:t>
            </a:r>
          </a:p>
          <a:p>
            <a:r>
              <a:rPr lang="hr-HR" sz="2400" dirty="0" smtClean="0">
                <a:latin typeface="Arial" pitchFamily="34" charset="0"/>
                <a:cs typeface="Arial" pitchFamily="34" charset="0"/>
              </a:rPr>
              <a:t>sila = -G</a:t>
            </a:r>
          </a:p>
          <a:p>
            <a:r>
              <a:rPr lang="hr-HR" sz="2400" dirty="0" smtClean="0">
                <a:latin typeface="Arial" pitchFamily="34" charset="0"/>
                <a:cs typeface="Arial" pitchFamily="34" charset="0"/>
              </a:rPr>
              <a:t>brzina = trenutna_pozicija – prethodna_pozicija</a:t>
            </a:r>
          </a:p>
          <a:p>
            <a:r>
              <a:rPr lang="hr-HR" sz="2400" dirty="0" smtClean="0">
                <a:latin typeface="Arial" pitchFamily="34" charset="0"/>
                <a:cs typeface="Arial" pitchFamily="34" charset="0"/>
              </a:rPr>
              <a:t>prethodna_pozicija = trenutna_pozicija</a:t>
            </a:r>
          </a:p>
          <a:p>
            <a:r>
              <a:rPr lang="hr-HR" sz="2400" dirty="0" smtClean="0">
                <a:latin typeface="Arial" pitchFamily="34" charset="0"/>
                <a:cs typeface="Arial" pitchFamily="34" charset="0"/>
              </a:rPr>
              <a:t>pozicija = pozicija + brzina</a:t>
            </a:r>
          </a:p>
          <a:p>
            <a:r>
              <a:rPr lang="hr-HR" sz="2400" dirty="0" smtClean="0">
                <a:latin typeface="Arial" pitchFamily="34" charset="0"/>
                <a:cs typeface="Arial" pitchFamily="34" charset="0"/>
              </a:rPr>
              <a:t>inicijaliziraj gustoću</a:t>
            </a:r>
          </a:p>
          <a:p>
            <a:r>
              <a:rPr lang="hr-HR" sz="2400" dirty="0" smtClean="0">
                <a:latin typeface="Arial" pitchFamily="34" charset="0"/>
                <a:cs typeface="Arial" pitchFamily="34" charset="0"/>
              </a:rPr>
              <a:t>isprazni vektor susjedi</a:t>
            </a: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0B4B3-1541-4DD1-A2EF-F33CC898968D}" type="slidenum">
              <a:rPr lang="hr-HR" smtClean="0"/>
              <a:pPr/>
              <a:t>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5649416" cy="365125"/>
          </a:xfrm>
        </p:spPr>
        <p:txBody>
          <a:bodyPr/>
          <a:lstStyle/>
          <a:p>
            <a:r>
              <a:rPr lang="hr-HR" dirty="0" smtClean="0"/>
              <a:t>Ana Nekić, Animacija nestlačivih fluida temeljena na sustavu čestica, Zagreb, 2011.</a:t>
            </a:r>
            <a:endParaRPr lang="hr-HR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Implementacija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>
                <a:latin typeface="Arial" pitchFamily="34" charset="0"/>
                <a:cs typeface="Arial" pitchFamily="34" charset="0"/>
              </a:rPr>
              <a:t>Za svaku česticu</a:t>
            </a:r>
          </a:p>
          <a:p>
            <a:r>
              <a:rPr lang="hr-HR" dirty="0" smtClean="0">
                <a:latin typeface="Arial" pitchFamily="34" charset="0"/>
                <a:cs typeface="Arial" pitchFamily="34" charset="0"/>
              </a:rPr>
              <a:t>Za sve ostale čestice</a:t>
            </a:r>
          </a:p>
          <a:p>
            <a:r>
              <a:rPr lang="hr-HR" dirty="0" smtClean="0">
                <a:latin typeface="Arial" pitchFamily="34" charset="0"/>
                <a:cs typeface="Arial" pitchFamily="34" charset="0"/>
              </a:rPr>
              <a:t>Ako je udaljenost čestica manja od r</a:t>
            </a:r>
          </a:p>
          <a:p>
            <a:r>
              <a:rPr lang="hr-HR" dirty="0" smtClean="0">
                <a:latin typeface="Arial" pitchFamily="34" charset="0"/>
                <a:cs typeface="Arial" pitchFamily="34" charset="0"/>
              </a:rPr>
              <a:t>udaljenost = razlika pozicija</a:t>
            </a:r>
          </a:p>
          <a:p>
            <a:r>
              <a:rPr lang="hr-HR" dirty="0" smtClean="0">
                <a:latin typeface="Arial" pitchFamily="34" charset="0"/>
                <a:cs typeface="Arial" pitchFamily="34" charset="0"/>
              </a:rPr>
              <a:t>tezina = 1 – udaljenost/r</a:t>
            </a:r>
          </a:p>
          <a:p>
            <a:r>
              <a:rPr lang="hr-HR" dirty="0" smtClean="0">
                <a:latin typeface="Arial" pitchFamily="34" charset="0"/>
                <a:cs typeface="Arial" pitchFamily="34" charset="0"/>
              </a:rPr>
              <a:t>privlacenje = t</a:t>
            </a:r>
            <a:r>
              <a:rPr lang="hr-HR" baseline="30000" dirty="0" smtClean="0">
                <a:latin typeface="Arial" pitchFamily="34" charset="0"/>
                <a:cs typeface="Arial" pitchFamily="34" charset="0"/>
              </a:rPr>
              <a:t>3</a:t>
            </a:r>
          </a:p>
          <a:p>
            <a:r>
              <a:rPr lang="hr-HR" dirty="0" smtClean="0">
                <a:latin typeface="Arial" pitchFamily="34" charset="0"/>
                <a:cs typeface="Arial" pitchFamily="34" charset="0"/>
              </a:rPr>
              <a:t>gustoća = t</a:t>
            </a:r>
            <a:r>
              <a:rPr lang="hr-HR" baseline="30000" dirty="0" smtClean="0">
                <a:latin typeface="Arial" pitchFamily="34" charset="0"/>
                <a:cs typeface="Arial" pitchFamily="34" charset="0"/>
              </a:rPr>
              <a:t>2</a:t>
            </a:r>
          </a:p>
          <a:p>
            <a:r>
              <a:rPr lang="hr-HR" dirty="0" smtClean="0">
                <a:latin typeface="Arial" pitchFamily="34" charset="0"/>
                <a:cs typeface="Arial" pitchFamily="34" charset="0"/>
              </a:rPr>
              <a:t>dodaj drugu česticu u susjede prve čestice</a:t>
            </a:r>
          </a:p>
          <a:p>
            <a:r>
              <a:rPr lang="hr-HR" dirty="0" smtClean="0">
                <a:latin typeface="Arial" pitchFamily="34" charset="0"/>
                <a:cs typeface="Arial" pitchFamily="34" charset="0"/>
              </a:rPr>
              <a:t>sumiraj privlačenje</a:t>
            </a:r>
          </a:p>
          <a:p>
            <a:r>
              <a:rPr lang="hr-HR" dirty="0" smtClean="0">
                <a:latin typeface="Arial" pitchFamily="34" charset="0"/>
                <a:cs typeface="Arial" pitchFamily="34" charset="0"/>
              </a:rPr>
              <a:t>sumiraj gustoću</a:t>
            </a:r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0B4B3-1541-4DD1-A2EF-F33CC898968D}" type="slidenum">
              <a:rPr lang="hr-HR" smtClean="0"/>
              <a:pPr/>
              <a:t>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5505400" cy="365125"/>
          </a:xfrm>
        </p:spPr>
        <p:txBody>
          <a:bodyPr/>
          <a:lstStyle/>
          <a:p>
            <a:r>
              <a:rPr lang="hr-HR" dirty="0" smtClean="0"/>
              <a:t>Ana Nekić, Animacija nestlačivih fluida temeljena na sustavu čestica, Zagreb, 2011.</a:t>
            </a:r>
            <a:endParaRPr lang="hr-HR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Implementacija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latin typeface="Arial" pitchFamily="34" charset="0"/>
                <a:cs typeface="Arial" pitchFamily="34" charset="0"/>
              </a:rPr>
              <a:t>Interakcija čestice i susjedne joj čestice :</a:t>
            </a:r>
          </a:p>
          <a:p>
            <a:r>
              <a:rPr lang="hr-HR" dirty="0" smtClean="0">
                <a:latin typeface="Arial" pitchFamily="34" charset="0"/>
                <a:cs typeface="Arial" pitchFamily="34" charset="0"/>
              </a:rPr>
              <a:t>sila_tlaka 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= težina * zbroj tlakova + privlačenje*zbroj privlačnih tlakova</a:t>
            </a:r>
          </a:p>
          <a:p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r>
              <a:rPr lang="hr-HR" dirty="0" smtClean="0">
                <a:latin typeface="Arial" pitchFamily="34" charset="0"/>
                <a:cs typeface="Arial" pitchFamily="34" charset="0"/>
              </a:rPr>
              <a:t>čestica : sila = sila – 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sila_tlaka</a:t>
            </a: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r>
              <a:rPr lang="hr-HR" dirty="0" smtClean="0">
                <a:latin typeface="Arial" pitchFamily="34" charset="0"/>
                <a:cs typeface="Arial" pitchFamily="34" charset="0"/>
              </a:rPr>
              <a:t>susjedna čestica : sila = sila + 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sila_tlaka</a:t>
            </a:r>
            <a:endParaRPr lang="hr-H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0B4B3-1541-4DD1-A2EF-F33CC898968D}" type="slidenum">
              <a:rPr lang="hr-HR" smtClean="0"/>
              <a:pPr/>
              <a:t>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7704" y="6356350"/>
            <a:ext cx="5400600" cy="365125"/>
          </a:xfrm>
        </p:spPr>
        <p:txBody>
          <a:bodyPr/>
          <a:lstStyle/>
          <a:p>
            <a:r>
              <a:rPr lang="hr-HR" dirty="0" smtClean="0"/>
              <a:t>Ana Nekić, Animacija nestlačivih fluida temeljena na sustavu čestica, Zagreb, 2011.</a:t>
            </a:r>
            <a:endParaRPr lang="hr-HR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Implementacija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latin typeface="Arial" pitchFamily="34" charset="0"/>
                <a:cs typeface="Arial" pitchFamily="34" charset="0"/>
              </a:rPr>
              <a:t>Ograničavanje gibanja</a:t>
            </a:r>
          </a:p>
          <a:p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r>
              <a:rPr lang="hr-HR" dirty="0" smtClean="0">
                <a:latin typeface="Arial" pitchFamily="34" charset="0"/>
                <a:cs typeface="Arial" pitchFamily="34" charset="0"/>
              </a:rPr>
              <a:t>Modifikacija sile -&gt; 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sila – (pozicija - prepreka)</a:t>
            </a:r>
          </a:p>
          <a:p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r>
              <a:rPr lang="hr-HR" dirty="0" smtClean="0">
                <a:latin typeface="Arial" pitchFamily="34" charset="0"/>
                <a:cs typeface="Arial" pitchFamily="34" charset="0"/>
              </a:rPr>
              <a:t>Problem refleksije</a:t>
            </a:r>
          </a:p>
          <a:p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endParaRPr lang="hr-H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0B4B3-1541-4DD1-A2EF-F33CC898968D}" type="slidenum">
              <a:rPr lang="hr-HR" smtClean="0"/>
              <a:pPr/>
              <a:t>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5577408" cy="365125"/>
          </a:xfrm>
        </p:spPr>
        <p:txBody>
          <a:bodyPr/>
          <a:lstStyle/>
          <a:p>
            <a:r>
              <a:rPr lang="hr-HR" dirty="0" smtClean="0"/>
              <a:t>Ana Nekić, Animacija nestlačivih fluida temeljena na sustavu čestica, Zagreb, 2011.</a:t>
            </a:r>
            <a:endParaRPr lang="hr-HR" dirty="0"/>
          </a:p>
        </p:txBody>
      </p:sp>
    </p:spTree>
  </p:cSld>
  <p:clrMapOvr>
    <a:masterClrMapping/>
  </p:clrMapOvr>
  <p:transition advClick="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Implementacija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latin typeface="Arial" pitchFamily="34" charset="0"/>
                <a:cs typeface="Arial" pitchFamily="34" charset="0"/>
              </a:rPr>
              <a:t>Polimorfizam - nadjačavanje osnovnih operatora *, / ,+, -</a:t>
            </a:r>
          </a:p>
          <a:p>
            <a:pPr>
              <a:buNone/>
            </a:pP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r>
              <a:rPr lang="hr-HR" dirty="0" smtClean="0">
                <a:latin typeface="Arial" pitchFamily="34" charset="0"/>
                <a:cs typeface="Arial" pitchFamily="34" charset="0"/>
              </a:rPr>
              <a:t>Optimizacija  susjeda - kružnica polumjera r</a:t>
            </a:r>
          </a:p>
          <a:p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r>
              <a:rPr lang="hr-HR" dirty="0" smtClean="0">
                <a:latin typeface="Arial" pitchFamily="34" charset="0"/>
                <a:cs typeface="Arial" pitchFamily="34" charset="0"/>
              </a:rPr>
              <a:t>Verlet integracija - brzina</a:t>
            </a:r>
          </a:p>
          <a:p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r>
              <a:rPr lang="hr-HR" dirty="0" smtClean="0">
                <a:latin typeface="Arial" pitchFamily="34" charset="0"/>
                <a:cs typeface="Arial" pitchFamily="34" charset="0"/>
              </a:rPr>
              <a:t>Interakcija – nametnuto skupljanje i odbijanje čestica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0B4B3-1541-4DD1-A2EF-F33CC898968D}" type="slidenum">
              <a:rPr lang="hr-HR" smtClean="0"/>
              <a:pPr/>
              <a:t>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95736" y="6356350"/>
            <a:ext cx="5544616" cy="365125"/>
          </a:xfrm>
        </p:spPr>
        <p:txBody>
          <a:bodyPr/>
          <a:lstStyle/>
          <a:p>
            <a:r>
              <a:rPr lang="hr-HR" dirty="0" smtClean="0"/>
              <a:t>Ana Nekić, Animacija nestlačivih fluida temeljena na sustavu čestica, Zagreb, 2011.</a:t>
            </a:r>
            <a:endParaRPr lang="hr-HR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Demonstracija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Ana Nekić, Animacija nestlačivih fluida temeljena na sustavu čestica, Zagreb, 2011.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0B4B3-1541-4DD1-A2EF-F33CC898968D}" type="slidenum">
              <a:rPr lang="hr-HR" smtClean="0"/>
              <a:pPr/>
              <a:t>17</a:t>
            </a:fld>
            <a:endParaRPr lang="hr-HR"/>
          </a:p>
        </p:txBody>
      </p:sp>
    </p:spTree>
  </p:cSld>
  <p:clrMapOvr>
    <a:masterClrMapping/>
  </p:clrMapOvr>
  <p:transition advClick="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000" dirty="0" smtClean="0"/>
              <a:t>Hvala na pažnji </a:t>
            </a:r>
            <a:endParaRPr lang="hr-HR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0B4B3-1541-4DD1-A2EF-F33CC898968D}" type="slidenum">
              <a:rPr lang="hr-HR" smtClean="0"/>
              <a:pPr/>
              <a:t>18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91680" y="6356350"/>
            <a:ext cx="5760640" cy="365125"/>
          </a:xfrm>
        </p:spPr>
        <p:txBody>
          <a:bodyPr/>
          <a:lstStyle/>
          <a:p>
            <a:r>
              <a:rPr lang="hr-HR" dirty="0" smtClean="0"/>
              <a:t>Ana Nekić, Animacija nestlačivih fluida temeljena na sustavu čestica, Zagreb, 2011.</a:t>
            </a:r>
            <a:endParaRPr lang="hr-HR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Navier – Stokesova jednadžba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hr-HR" sz="2800" dirty="0" smtClean="0">
                <a:latin typeface="Arial"/>
              </a:rPr>
              <a:t> </a:t>
            </a:r>
          </a:p>
          <a:p>
            <a:endParaRPr lang="hr-HR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9752" y="2276872"/>
            <a:ext cx="4572510" cy="864096"/>
          </a:xfrm>
          <a:prstGeom prst="rect">
            <a:avLst/>
          </a:prstGeom>
          <a:noFill/>
        </p:spPr>
      </p:pic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3707910" y="3501007"/>
            <a:ext cx="1369335" cy="468000"/>
          </a:xfrm>
          <a:prstGeom prst="rect">
            <a:avLst/>
          </a:prstGeom>
          <a:noFill/>
        </p:spPr>
      </p:pic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9912" y="4149080"/>
            <a:ext cx="1315387" cy="360000"/>
          </a:xfrm>
          <a:prstGeom prst="rect">
            <a:avLst/>
          </a:prstGeom>
          <a:noFill/>
        </p:spPr>
      </p:pic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663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07904" y="4509120"/>
            <a:ext cx="1343079" cy="360000"/>
          </a:xfrm>
          <a:prstGeom prst="rect">
            <a:avLst/>
          </a:prstGeom>
          <a:noFill/>
        </p:spPr>
      </p:pic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9912" y="4869160"/>
            <a:ext cx="902770" cy="360000"/>
          </a:xfrm>
          <a:prstGeom prst="rect">
            <a:avLst/>
          </a:prstGeom>
          <a:noFill/>
        </p:spPr>
      </p:pic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3848" y="5229200"/>
            <a:ext cx="3819666" cy="504000"/>
          </a:xfrm>
          <a:prstGeom prst="rect">
            <a:avLst/>
          </a:prstGeom>
          <a:noFill/>
        </p:spPr>
      </p:pic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63888" y="5733256"/>
            <a:ext cx="1675387" cy="360000"/>
          </a:xfrm>
          <a:prstGeom prst="rect">
            <a:avLst/>
          </a:prstGeom>
          <a:noFill/>
        </p:spPr>
      </p:pic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0" y="6635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0B4B3-1541-4DD1-A2EF-F33CC898968D}" type="slidenum">
              <a:rPr lang="hr-HR" smtClean="0"/>
              <a:pPr/>
              <a:t>2</a:t>
            </a:fld>
            <a:endParaRPr lang="hr-HR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5649416" cy="365125"/>
          </a:xfrm>
        </p:spPr>
        <p:txBody>
          <a:bodyPr/>
          <a:lstStyle/>
          <a:p>
            <a:r>
              <a:rPr lang="hr-HR" dirty="0" smtClean="0"/>
              <a:t>Ana Nekić, Animacija nestlačivih fluida temeljena na sustavu čestica, Zagreb, 2011.</a:t>
            </a:r>
            <a:endParaRPr lang="hr-HR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Navier – Stokesova jednadžba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>
                <a:latin typeface="Arial" pitchFamily="34" charset="0"/>
                <a:cs typeface="Arial" pitchFamily="34" charset="0"/>
              </a:rPr>
              <a:t>Beskonačno –malen prostor – količina fluida koja utječe = količini fluida koja istječe </a:t>
            </a:r>
          </a:p>
          <a:p>
            <a:pPr>
              <a:buNone/>
            </a:pP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r>
              <a:rPr lang="hr-HR" dirty="0" smtClean="0">
                <a:latin typeface="Arial" pitchFamily="34" charset="0"/>
                <a:cs typeface="Arial" pitchFamily="34" charset="0"/>
              </a:rPr>
              <a:t>“bouncing problem”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3635896" y="3573016"/>
            <a:ext cx="1369335" cy="468000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0B4B3-1541-4DD1-A2EF-F33CC898968D}" type="slidenum">
              <a:rPr lang="hr-HR" smtClean="0"/>
              <a:pPr/>
              <a:t>3</a:t>
            </a:fld>
            <a:endParaRPr lang="hr-H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5577408" cy="365125"/>
          </a:xfrm>
        </p:spPr>
        <p:txBody>
          <a:bodyPr/>
          <a:lstStyle/>
          <a:p>
            <a:r>
              <a:rPr lang="hr-HR" dirty="0" smtClean="0"/>
              <a:t>Ana Nekić, Animacija nestlačivih fluida temeljena na sustavu čestica, Zagreb, 2011.</a:t>
            </a:r>
            <a:endParaRPr lang="hr-HR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SPH metoda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latin typeface="Arial" pitchFamily="34" charset="0"/>
                <a:cs typeface="Arial" pitchFamily="34" charset="0"/>
              </a:rPr>
              <a:t>Smoothed Particle Hydrodynamics</a:t>
            </a:r>
          </a:p>
          <a:p>
            <a:r>
              <a:rPr lang="hr-HR" dirty="0" smtClean="0">
                <a:latin typeface="Arial" pitchFamily="34" charset="0"/>
                <a:cs typeface="Arial" pitchFamily="34" charset="0"/>
              </a:rPr>
              <a:t>interpolacijska metoda</a:t>
            </a:r>
          </a:p>
          <a:p>
            <a:r>
              <a:rPr lang="hr-HR" dirty="0" smtClean="0">
                <a:latin typeface="Arial" pitchFamily="34" charset="0"/>
                <a:cs typeface="Arial" pitchFamily="34" charset="0"/>
              </a:rPr>
              <a:t>izračun približnih količinskih vrijednosti i derivacija kontinuiranih polja</a:t>
            </a:r>
          </a:p>
          <a:p>
            <a:r>
              <a:rPr lang="hr-HR" dirty="0" smtClean="0">
                <a:latin typeface="Arial" pitchFamily="34" charset="0"/>
                <a:cs typeface="Arial" pitchFamily="34" charset="0"/>
              </a:rPr>
              <a:t>koristi težinske funkcije udaljenosti susjednih čestica</a:t>
            </a:r>
            <a:endParaRPr lang="hr-H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0B4B3-1541-4DD1-A2EF-F33CC898968D}" type="slidenum">
              <a:rPr lang="hr-HR" smtClean="0"/>
              <a:pPr/>
              <a:t>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5433392" cy="365125"/>
          </a:xfrm>
        </p:spPr>
        <p:txBody>
          <a:bodyPr/>
          <a:lstStyle/>
          <a:p>
            <a:r>
              <a:rPr lang="hr-HR" smtClean="0"/>
              <a:t>Ana Nekić, Animacija nestlačivih fluida temeljena na sustavu čestica, Zagreb, 2011.</a:t>
            </a:r>
            <a:endParaRPr lang="hr-HR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SPH metoda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Interpolacija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integrala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proizvoljne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količinske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funkcije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definirane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prostoru</a:t>
            </a:r>
            <a:endParaRPr lang="hr-HR" sz="3100" dirty="0" smtClean="0">
              <a:latin typeface="Arial" pitchFamily="34" charset="0"/>
              <a:cs typeface="Arial" pitchFamily="34" charset="0"/>
            </a:endParaRPr>
          </a:p>
          <a:p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r>
              <a:rPr lang="hr-HR" sz="3100" dirty="0" smtClean="0">
                <a:latin typeface="Arial" pitchFamily="34" charset="0"/>
                <a:cs typeface="Arial" pitchFamily="34" charset="0"/>
              </a:rPr>
              <a:t>Aproksimacija integrala :</a:t>
            </a:r>
          </a:p>
          <a:p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endParaRPr lang="hr-H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95936" y="2132856"/>
            <a:ext cx="296896" cy="576064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7704" y="2852936"/>
            <a:ext cx="5591961" cy="1080120"/>
          </a:xfrm>
          <a:prstGeom prst="rect">
            <a:avLst/>
          </a:prstGeom>
          <a:noFill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860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4869160"/>
            <a:ext cx="4171371" cy="1008112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906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0B4B3-1541-4DD1-A2EF-F33CC898968D}" type="slidenum">
              <a:rPr lang="hr-HR" smtClean="0"/>
              <a:pPr/>
              <a:t>5</a:t>
            </a:fld>
            <a:endParaRPr lang="hr-HR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5649416" cy="365125"/>
          </a:xfrm>
        </p:spPr>
        <p:txBody>
          <a:bodyPr/>
          <a:lstStyle/>
          <a:p>
            <a:r>
              <a:rPr lang="hr-HR" dirty="0" smtClean="0"/>
              <a:t>Ana Nekić, Animacija nestlačivih fluida temeljena na sustavu čestica, Zagreb, 2011.</a:t>
            </a:r>
            <a:endParaRPr lang="hr-HR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Tlak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latin typeface="Arial" pitchFamily="34" charset="0"/>
                <a:cs typeface="Arial" pitchFamily="34" charset="0"/>
              </a:rPr>
              <a:t>Osnova gibanja – ujednačiti gustoću svih dijelova fluida</a:t>
            </a:r>
          </a:p>
          <a:p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r>
              <a:rPr lang="hr-HR" dirty="0" smtClean="0">
                <a:latin typeface="Arial" pitchFamily="34" charset="0"/>
                <a:cs typeface="Arial" pitchFamily="34" charset="0"/>
              </a:rPr>
              <a:t>Na česticu djeluje tlak :</a:t>
            </a:r>
          </a:p>
          <a:p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r>
              <a:rPr lang="hr-HR" dirty="0" smtClean="0">
                <a:latin typeface="Arial" pitchFamily="34" charset="0"/>
                <a:cs typeface="Arial" pitchFamily="34" charset="0"/>
              </a:rPr>
              <a:t>Gustoća mirnog fluida</a:t>
            </a:r>
          </a:p>
          <a:p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r>
              <a:rPr lang="hr-HR" dirty="0" smtClean="0">
                <a:latin typeface="Arial" pitchFamily="34" charset="0"/>
                <a:cs typeface="Arial" pitchFamily="34" charset="0"/>
              </a:rPr>
              <a:t>k – temperaturna konstanta fluida</a:t>
            </a:r>
          </a:p>
          <a:p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endParaRPr lang="hr-HR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1880" y="3861048"/>
            <a:ext cx="2896385" cy="648072"/>
          </a:xfrm>
          <a:prstGeom prst="rect">
            <a:avLst/>
          </a:prstGeom>
          <a:noFill/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0B4B3-1541-4DD1-A2EF-F33CC898968D}" type="slidenum">
              <a:rPr lang="hr-HR" smtClean="0"/>
              <a:pPr/>
              <a:t>6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5649416" cy="365125"/>
          </a:xfrm>
        </p:spPr>
        <p:txBody>
          <a:bodyPr/>
          <a:lstStyle/>
          <a:p>
            <a:r>
              <a:rPr lang="hr-HR" dirty="0" smtClean="0"/>
              <a:t>Ana Nekić, Animacija nestlačivih fluida temeljena na sustavu čestica, Zagreb, 2011.</a:t>
            </a:r>
            <a:endParaRPr lang="hr-HR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Gustoća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latin typeface="Arial" pitchFamily="34" charset="0"/>
                <a:cs typeface="Arial" pitchFamily="34" charset="0"/>
              </a:rPr>
              <a:t>Gustoća u točki  - uzrokuje širenje</a:t>
            </a:r>
          </a:p>
          <a:p>
            <a:endParaRPr lang="hr-HR" dirty="0" smtClean="0"/>
          </a:p>
          <a:p>
            <a:endParaRPr lang="hr-HR" dirty="0" smtClean="0"/>
          </a:p>
          <a:p>
            <a:pPr>
              <a:buNone/>
            </a:pPr>
            <a:endParaRPr lang="hr-HR" dirty="0" smtClean="0"/>
          </a:p>
          <a:p>
            <a:r>
              <a:rPr lang="hr-HR" dirty="0" smtClean="0">
                <a:latin typeface="Arial" pitchFamily="34" charset="0"/>
                <a:cs typeface="Arial" pitchFamily="34" charset="0"/>
              </a:rPr>
              <a:t>Kohezivna gustoća – uzrokuje privlačenje čestica</a:t>
            </a:r>
          </a:p>
          <a:p>
            <a:endParaRPr lang="hr-HR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800" y="2636912"/>
            <a:ext cx="2918824" cy="936104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99792" y="4725144"/>
            <a:ext cx="3143349" cy="1008112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0B4B3-1541-4DD1-A2EF-F33CC898968D}" type="slidenum">
              <a:rPr lang="hr-HR" smtClean="0"/>
              <a:pPr/>
              <a:t>7</a:t>
            </a:fld>
            <a:endParaRPr lang="hr-H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5721424" cy="365125"/>
          </a:xfrm>
        </p:spPr>
        <p:txBody>
          <a:bodyPr/>
          <a:lstStyle/>
          <a:p>
            <a:r>
              <a:rPr lang="hr-HR" dirty="0" smtClean="0"/>
              <a:t>Ana Nekić, Animacija nestlačivih fluida temeljena na sustavu čestica, Zagreb, 2011.</a:t>
            </a:r>
            <a:endParaRPr lang="hr-HR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Prikaz fluida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>
                <a:latin typeface="Arial" pitchFamily="34" charset="0"/>
                <a:cs typeface="Arial" pitchFamily="34" charset="0"/>
              </a:rPr>
              <a:t>Lagrangeov fluid</a:t>
            </a:r>
            <a:endParaRPr lang="hr-H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hr-HR" dirty="0" smtClean="0">
                <a:latin typeface="Arial" pitchFamily="34" charset="0"/>
                <a:cs typeface="Arial" pitchFamily="34" charset="0"/>
              </a:rPr>
              <a:t>Eulerov fluid</a:t>
            </a:r>
            <a:endParaRPr lang="hr-H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hr-HR" dirty="0" smtClean="0">
                <a:latin typeface="Arial" pitchFamily="34" charset="0"/>
                <a:cs typeface="Arial" pitchFamily="34" charset="0"/>
              </a:rPr>
              <a:t>Sustav zasebnih entiteta – čestica</a:t>
            </a:r>
          </a:p>
          <a:p>
            <a:r>
              <a:rPr lang="hr-HR" dirty="0" smtClean="0">
                <a:latin typeface="Arial" pitchFamily="34" charset="0"/>
                <a:cs typeface="Arial" pitchFamily="34" charset="0"/>
              </a:rPr>
              <a:t>Pogodan za simulaciju toka</a:t>
            </a:r>
            <a:endParaRPr lang="hr-H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hr-HR" dirty="0" smtClean="0">
                <a:latin typeface="Arial" pitchFamily="34" charset="0"/>
                <a:cs typeface="Arial" pitchFamily="34" charset="0"/>
              </a:rPr>
              <a:t>Regularna rešetka</a:t>
            </a:r>
          </a:p>
          <a:p>
            <a:r>
              <a:rPr lang="hr-HR" dirty="0" smtClean="0">
                <a:latin typeface="Arial" pitchFamily="34" charset="0"/>
                <a:cs typeface="Arial" pitchFamily="34" charset="0"/>
              </a:rPr>
              <a:t>svaka ćelija sadrži nekoliko molekula fluida</a:t>
            </a:r>
            <a:endParaRPr lang="hr-H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4221088"/>
            <a:ext cx="2367280" cy="2322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4077072"/>
            <a:ext cx="2404110" cy="2389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0B4B3-1541-4DD1-A2EF-F33CC898968D}" type="slidenum">
              <a:rPr lang="hr-HR" smtClean="0"/>
              <a:pPr/>
              <a:t>8</a:t>
            </a:fld>
            <a:endParaRPr lang="hr-H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5433392" cy="365125"/>
          </a:xfrm>
        </p:spPr>
        <p:txBody>
          <a:bodyPr/>
          <a:lstStyle/>
          <a:p>
            <a:r>
              <a:rPr lang="hr-HR" dirty="0" smtClean="0"/>
              <a:t>Ana Nekić, Animacija nestlačivih fluida temeljena na sustavu čestica, Zagreb, 2011.</a:t>
            </a:r>
            <a:endParaRPr lang="hr-HR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Implementacija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709544"/>
          </a:xfrm>
        </p:spPr>
        <p:txBody>
          <a:bodyPr/>
          <a:lstStyle/>
          <a:p>
            <a:r>
              <a:rPr lang="hr-HR" dirty="0" smtClean="0">
                <a:latin typeface="Arial" pitchFamily="34" charset="0"/>
                <a:cs typeface="Arial" pitchFamily="34" charset="0"/>
              </a:rPr>
              <a:t>C++</a:t>
            </a:r>
          </a:p>
          <a:p>
            <a:r>
              <a:rPr lang="hr-HR" dirty="0" smtClean="0">
                <a:latin typeface="Arial" pitchFamily="34" charset="0"/>
                <a:cs typeface="Arial" pitchFamily="34" charset="0"/>
              </a:rPr>
              <a:t>Microsoft Visual Studio 2008</a:t>
            </a:r>
          </a:p>
          <a:p>
            <a:r>
              <a:rPr lang="hr-HR" dirty="0" smtClean="0">
                <a:latin typeface="Arial" pitchFamily="34" charset="0"/>
                <a:cs typeface="Arial" pitchFamily="34" charset="0"/>
              </a:rPr>
              <a:t>biblioteka GLUT – OpenGL Utility Library</a:t>
            </a:r>
          </a:p>
          <a:p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endParaRPr lang="hr-H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4077072"/>
            <a:ext cx="2694437" cy="11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4005064"/>
            <a:ext cx="3720000" cy="11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0B4B3-1541-4DD1-A2EF-F33CC898968D}" type="slidenum">
              <a:rPr lang="hr-HR" smtClean="0"/>
              <a:pPr/>
              <a:t>9</a:t>
            </a:fld>
            <a:endParaRPr lang="hr-H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5721424" cy="365125"/>
          </a:xfrm>
        </p:spPr>
        <p:txBody>
          <a:bodyPr/>
          <a:lstStyle/>
          <a:p>
            <a:r>
              <a:rPr lang="hr-HR" dirty="0" smtClean="0"/>
              <a:t>Ana Nekić, Animacija nestlačivih fluida temeljena na sustavu čestica, Zagreb, 2011.</a:t>
            </a:r>
            <a:endParaRPr lang="hr-HR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1639</TotalTime>
  <Words>613</Words>
  <Application>Microsoft Office PowerPoint</Application>
  <PresentationFormat>On-screen Show (4:3)</PresentationFormat>
  <Paragraphs>167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Flow</vt:lpstr>
      <vt:lpstr>Animacija nestlačivih fluida temeljena na sustavu čestica</vt:lpstr>
      <vt:lpstr>Navier – Stokesova jednadžba</vt:lpstr>
      <vt:lpstr>Navier – Stokesova jednadžba</vt:lpstr>
      <vt:lpstr>SPH metoda</vt:lpstr>
      <vt:lpstr>SPH metoda</vt:lpstr>
      <vt:lpstr>Tlak</vt:lpstr>
      <vt:lpstr>Gustoća </vt:lpstr>
      <vt:lpstr>Prikaz fluida</vt:lpstr>
      <vt:lpstr>Implementacija</vt:lpstr>
      <vt:lpstr>Implementacija</vt:lpstr>
      <vt:lpstr>Implementacija</vt:lpstr>
      <vt:lpstr>Implementacija</vt:lpstr>
      <vt:lpstr>Implementacija</vt:lpstr>
      <vt:lpstr>Implementacija</vt:lpstr>
      <vt:lpstr>Implementacija</vt:lpstr>
      <vt:lpstr>Implementacija</vt:lpstr>
      <vt:lpstr>Demonstracija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Animacija nestlačivih fluida temeljena na sustavu čestica</dc:title>
  <dc:creator>Ana</dc:creator>
  <cp:lastModifiedBy>Ana</cp:lastModifiedBy>
  <cp:revision>14</cp:revision>
  <dcterms:created xsi:type="dcterms:W3CDTF">2011-07-02T20:30:44Z</dcterms:created>
  <dcterms:modified xsi:type="dcterms:W3CDTF">2011-07-04T15:41:26Z</dcterms:modified>
</cp:coreProperties>
</file>