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2" r:id="rId16"/>
    <p:sldId id="273" r:id="rId17"/>
    <p:sldId id="275" r:id="rId18"/>
    <p:sldId id="263" r:id="rId19"/>
    <p:sldId id="276" r:id="rId20"/>
    <p:sldId id="277" r:id="rId21"/>
    <p:sldId id="278" r:id="rId22"/>
    <p:sldId id="279" r:id="rId23"/>
    <p:sldId id="264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65FCE1-E92E-470C-90D7-0E00C725F91B}" type="datetimeFigureOut">
              <a:rPr lang="hr-HR" smtClean="0"/>
              <a:t>16.6.2011.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7D6BD0-F9B0-4BB9-A183-7C8841D935E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Postupak sinteze izranjajućih slika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Marina Tajić</a:t>
            </a:r>
          </a:p>
          <a:p>
            <a:r>
              <a:rPr lang="hr-HR" dirty="0"/>
              <a:t>m</a:t>
            </a:r>
            <a:r>
              <a:rPr lang="hr-HR" dirty="0" smtClean="0"/>
              <a:t>entor: prof.  dr. sc. Željka Mihajlović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53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Mapa sjenčanja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/>
                  <a:t>za svaki vrh </a:t>
                </a:r>
                <a:r>
                  <a:rPr lang="hr-HR" dirty="0" smtClean="0"/>
                  <a:t>pohrani se </a:t>
                </a:r>
                <a:r>
                  <a:rPr lang="hr-HR" dirty="0"/>
                  <a:t>vrijednost izraza</a:t>
                </a:r>
                <a:r>
                  <a:rPr lang="hr-HR" dirty="0" smtClean="0"/>
                  <a:t>:</a:t>
                </a:r>
              </a:p>
              <a:p>
                <a:endParaRPr lang="hr-HR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>
                          <a:latin typeface="Cambria Math"/>
                        </a:rPr>
                        <m:t>(1−</m:t>
                      </m:r>
                      <m:r>
                        <a:rPr lang="hr-HR" i="1">
                          <a:latin typeface="Cambria Math"/>
                        </a:rPr>
                        <m:t>𝑛</m:t>
                      </m:r>
                      <m:r>
                        <a:rPr lang="hr-HR" i="1">
                          <a:latin typeface="Cambria Math"/>
                        </a:rPr>
                        <m:t>.</m:t>
                      </m:r>
                      <m:r>
                        <a:rPr lang="hr-HR" i="1">
                          <a:latin typeface="Cambria Math"/>
                        </a:rPr>
                        <m:t>𝑙</m:t>
                      </m:r>
                      <m:r>
                        <a:rPr lang="hr-H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hr-HR" dirty="0" smtClean="0"/>
              </a:p>
              <a:p>
                <a:pPr marL="68580" indent="0">
                  <a:buNone/>
                </a:pPr>
                <a:endParaRPr lang="hr-HR" dirty="0"/>
              </a:p>
              <a:p>
                <a:pPr marL="68580" indent="0">
                  <a:buNone/>
                </a:pPr>
                <a:r>
                  <a:rPr lang="hr-HR" dirty="0" smtClean="0"/>
                  <a:t>gdje su:</a:t>
                </a:r>
              </a:p>
              <a:p>
                <a:pPr marL="68580" indent="0">
                  <a:buNone/>
                </a:pPr>
                <a:r>
                  <a:rPr lang="hr-HR" dirty="0"/>
                  <a:t> </a:t>
                </a:r>
                <a:r>
                  <a:rPr lang="hr-HR" dirty="0" smtClean="0"/>
                  <a:t>n – jedinični vektor normale vrhova</a:t>
                </a:r>
              </a:p>
              <a:p>
                <a:pPr marL="68580" indent="0">
                  <a:buNone/>
                </a:pPr>
                <a:r>
                  <a:rPr lang="hr-HR" dirty="0" smtClean="0"/>
                  <a:t> l – jedinični vektor smjera svijetlosti</a:t>
                </a:r>
                <a:endParaRPr lang="hr-HR" dirty="0"/>
              </a:p>
              <a:p>
                <a:pPr marL="6858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13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2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924425" cy="430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9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 vrhova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 o odabranoj težini (lagano, srednje teško, teško)</a:t>
            </a:r>
          </a:p>
          <a:p>
            <a:r>
              <a:rPr lang="hr-HR" dirty="0" smtClean="0"/>
              <a:t>odabire se prvih n% vrhova sortiranih po vrijednostima u mapi važnosti vrhova</a:t>
            </a:r>
          </a:p>
          <a:p>
            <a:r>
              <a:rPr lang="hr-HR" dirty="0" smtClean="0"/>
              <a:t>na pozicijama odabranih vrhova iscrtavaju se generirani modeli mrlja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5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Modeli mrlja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2D ploha s jednom od šest tekstura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655" y="3212976"/>
            <a:ext cx="5524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6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3552825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3865240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49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 podskupova mrlja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tri prozora različite veličine</a:t>
            </a:r>
          </a:p>
          <a:p>
            <a:r>
              <a:rPr lang="hr-HR" dirty="0" smtClean="0"/>
              <a:t>detekcija kolizija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76526"/>
            <a:ext cx="504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09838"/>
            <a:ext cx="914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47901"/>
            <a:ext cx="13716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6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Generiranje smetnji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podskupovi se kopiraju, rotiraju i skaliraju</a:t>
            </a:r>
          </a:p>
          <a:p>
            <a:r>
              <a:rPr lang="hr-HR" dirty="0" smtClean="0"/>
              <a:t>broj kopiranja ovisi o odabranoj težini (za svaki podskup zasebna vrijednost)</a:t>
            </a:r>
          </a:p>
          <a:p>
            <a:r>
              <a:rPr lang="hr-HR" dirty="0" smtClean="0"/>
              <a:t>rotiranje se obavlja oko pozicijie slučajno odabrane mrlje iz podskupa</a:t>
            </a:r>
          </a:p>
          <a:p>
            <a:r>
              <a:rPr lang="hr-HR" dirty="0" smtClean="0"/>
              <a:t>detekcija kolizije između modela mrlja podskupova i modela mrlja koje iscrtavaju objekt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16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Generiranje sekvence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prva slika generira se na opisani način</a:t>
            </a:r>
          </a:p>
          <a:p>
            <a:r>
              <a:rPr lang="hr-HR" dirty="0" smtClean="0"/>
              <a:t>ostale slike generiraju se tako da se mrlje koje iscrtavaju objekt translatiraju na novu poziciju („translatiranje objekta”)</a:t>
            </a:r>
          </a:p>
          <a:p>
            <a:r>
              <a:rPr lang="hr-HR" dirty="0" smtClean="0"/>
              <a:t>podskupovi mrlja ponovno se kopiraju, rotiraju i skaliraju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6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824536" cy="2905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03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Dva zahtjeva:</a:t>
            </a:r>
          </a:p>
          <a:p>
            <a:endParaRPr lang="hr-HR" dirty="0"/>
          </a:p>
          <a:p>
            <a:pPr marL="525780" indent="-457200">
              <a:buFont typeface="+mj-lt"/>
              <a:buAutoNum type="arabicPeriod"/>
            </a:pPr>
            <a:r>
              <a:rPr lang="hr-HR" dirty="0" smtClean="0"/>
              <a:t>Čovjek na slici mora moći prepoznati izranjajući objekt</a:t>
            </a:r>
          </a:p>
          <a:p>
            <a:pPr marL="525780" indent="-457200">
              <a:buFont typeface="+mj-lt"/>
              <a:buAutoNum type="arabicPeriod"/>
            </a:pPr>
            <a:r>
              <a:rPr lang="hr-HR" dirty="0" smtClean="0"/>
              <a:t>Automatizirani program ne smije moći ništa prepoznati</a:t>
            </a:r>
          </a:p>
          <a:p>
            <a:pPr marL="52578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79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problem automatiziranih programa</a:t>
            </a:r>
          </a:p>
          <a:p>
            <a:r>
              <a:rPr lang="hr-HR" dirty="0" smtClean="0"/>
              <a:t>iskorištavanje i/ili ugrožavanje usluga na internetu</a:t>
            </a:r>
          </a:p>
          <a:p>
            <a:r>
              <a:rPr lang="hr-HR" dirty="0" smtClean="0"/>
              <a:t>CAPTCHA</a:t>
            </a:r>
          </a:p>
          <a:p>
            <a:r>
              <a:rPr lang="hr-HR" dirty="0" smtClean="0"/>
              <a:t>izranjajuće slike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73016"/>
            <a:ext cx="3456384" cy="250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Provjera rezultata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Canny algoritam za prepoznavanje rubova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65509"/>
            <a:ext cx="3168352" cy="2085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73051"/>
            <a:ext cx="3168000" cy="208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40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rezultata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08920"/>
            <a:ext cx="3168000" cy="208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168000" cy="208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6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rezultata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Algoritam tekućeg prosjeka </a:t>
            </a:r>
            <a:r>
              <a:rPr lang="hr-HR" dirty="0"/>
              <a:t>(engl. Running average</a:t>
            </a:r>
            <a:r>
              <a:rPr lang="hr-HR" dirty="0" smtClean="0"/>
              <a:t>).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1778" y="3645024"/>
            <a:ext cx="3998595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0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08920"/>
            <a:ext cx="7024744" cy="1143000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07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Izranjanje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jedan od principa Gestalt psihologije</a:t>
            </a:r>
          </a:p>
          <a:p>
            <a:r>
              <a:rPr lang="hr-HR" dirty="0"/>
              <a:t>proces stvaranja složenih uzoraka koristeći skup jednostavnih </a:t>
            </a:r>
            <a:r>
              <a:rPr lang="hr-HR" dirty="0" smtClean="0"/>
              <a:t>pravila</a:t>
            </a:r>
          </a:p>
          <a:p>
            <a:r>
              <a:rPr lang="hr-HR" dirty="0"/>
              <a:t>mogućnost čovjeka da percipira objekte na slici prepoznajući ih kao cjelinu umjesto kao skup dijelova objekta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6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Izranjanje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636912"/>
            <a:ext cx="3920621" cy="2907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7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Izranjanje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920400" cy="290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26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Visual Studio 2010</a:t>
            </a:r>
          </a:p>
          <a:p>
            <a:r>
              <a:rPr lang="hr-HR" dirty="0" smtClean="0"/>
              <a:t>C# 4.0</a:t>
            </a:r>
          </a:p>
          <a:p>
            <a:r>
              <a:rPr lang="hr-HR" dirty="0" smtClean="0"/>
              <a:t>Microsoft XNA 4 programsko okruženje</a:t>
            </a:r>
          </a:p>
          <a:p>
            <a:r>
              <a:rPr lang="hr-HR" dirty="0" smtClean="0"/>
              <a:t>CorelDRAW X5</a:t>
            </a:r>
          </a:p>
          <a:p>
            <a:r>
              <a:rPr lang="hr-HR" dirty="0" smtClean="0"/>
              <a:t>Maya 2009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46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3"/>
            <a:ext cx="5040560" cy="406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3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Mapa važnosti vrhova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svakom vrhu pridodaje vrijednost koja označava važnost </a:t>
            </a:r>
            <a:r>
              <a:rPr lang="hr-HR" dirty="0" smtClean="0"/>
              <a:t>vrha</a:t>
            </a:r>
          </a:p>
          <a:p>
            <a:r>
              <a:rPr lang="hr-HR" dirty="0"/>
              <a:t>m</a:t>
            </a:r>
            <a:r>
              <a:rPr lang="hr-HR" dirty="0" smtClean="0"/>
              <a:t>apa siluete i mapa sjenčanja</a:t>
            </a:r>
          </a:p>
          <a:p>
            <a:r>
              <a:rPr lang="hr-HR" dirty="0" smtClean="0"/>
              <a:t>gradi se prema formuli: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292253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8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Mapa siluete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/>
                  <a:t>svakom vrhu za koji je njegova normala skoro okomita ili okomita na odgovarajući vektor pogleda (vektor između položaja vrha i položaja očišta) pridodjeljuje </a:t>
                </a:r>
                <a:r>
                  <a:rPr lang="hr-HR" dirty="0" smtClean="0"/>
                  <a:t>se jedinična </a:t>
                </a:r>
                <a:r>
                  <a:rPr lang="hr-HR" dirty="0"/>
                  <a:t>vrijednost, a svim njegovim susjedima pola jedinične </a:t>
                </a:r>
                <a:r>
                  <a:rPr lang="hr-HR" dirty="0" smtClean="0"/>
                  <a:t>vrijednosti</a:t>
                </a:r>
              </a:p>
              <a:p>
                <a:r>
                  <a:rPr lang="hr-HR" dirty="0"/>
                  <a:t>jedinična vrijednost pridodaje se vrhovima kod kojih kut između normale i vektora pogleda iznosi 90°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/>
                      </a:rPr>
                      <m:t>±</m:t>
                    </m:r>
                  </m:oMath>
                </a14:m>
                <a:r>
                  <a:rPr lang="hr-HR" dirty="0"/>
                  <a:t> 5°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 r="-2428" b="-243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3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468</TotalTime>
  <Words>369</Words>
  <Application>Microsoft Office PowerPoint</Application>
  <PresentationFormat>On-screen Show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Postupak sinteze izranjajućih slika</vt:lpstr>
      <vt:lpstr>Uvod</vt:lpstr>
      <vt:lpstr>Izranjanje</vt:lpstr>
      <vt:lpstr>Izranjanje</vt:lpstr>
      <vt:lpstr>Izranjanje</vt:lpstr>
      <vt:lpstr>Implementacija</vt:lpstr>
      <vt:lpstr>Implementacija</vt:lpstr>
      <vt:lpstr>Mapa važnosti vrhova</vt:lpstr>
      <vt:lpstr>Mapa siluete</vt:lpstr>
      <vt:lpstr>Mapa sjenčanja</vt:lpstr>
      <vt:lpstr>PowerPoint Presentation</vt:lpstr>
      <vt:lpstr>Odabir vrhova</vt:lpstr>
      <vt:lpstr>Modeli mrlja</vt:lpstr>
      <vt:lpstr>PowerPoint Presentation</vt:lpstr>
      <vt:lpstr>Odabir podskupova mrlja</vt:lpstr>
      <vt:lpstr>Generiranje smetnji</vt:lpstr>
      <vt:lpstr>Generiranje sekvence</vt:lpstr>
      <vt:lpstr>Rezultati</vt:lpstr>
      <vt:lpstr>Rezultati</vt:lpstr>
      <vt:lpstr>Provjera rezultata</vt:lpstr>
      <vt:lpstr>Provjera rezultata</vt:lpstr>
      <vt:lpstr>Provjera rezultata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Marina</cp:lastModifiedBy>
  <cp:revision>22</cp:revision>
  <dcterms:created xsi:type="dcterms:W3CDTF">2011-06-11T16:45:58Z</dcterms:created>
  <dcterms:modified xsi:type="dcterms:W3CDTF">2011-06-16T06:44:37Z</dcterms:modified>
</cp:coreProperties>
</file>