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5" r:id="rId9"/>
    <p:sldId id="268" r:id="rId10"/>
    <p:sldId id="260" r:id="rId11"/>
    <p:sldId id="263" r:id="rId12"/>
    <p:sldId id="264" r:id="rId13"/>
    <p:sldId id="266" r:id="rId14"/>
    <p:sldId id="261" r:id="rId15"/>
    <p:sldId id="267" r:id="rId16"/>
    <p:sldId id="262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obert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7ACFD9-AF2A-43C4-91B3-2B31B80A771D}">
          <p14:sldIdLst>
            <p14:sldId id="256"/>
            <p14:sldId id="257"/>
            <p14:sldId id="258"/>
            <p14:sldId id="259"/>
            <p14:sldId id="265"/>
            <p14:sldId id="268"/>
            <p14:sldId id="260"/>
            <p14:sldId id="263"/>
            <p14:sldId id="264"/>
            <p14:sldId id="266"/>
            <p14:sldId id="261"/>
            <p14:sldId id="267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6"/>
    <p:restoredTop sz="73325" autoAdjust="0"/>
  </p:normalViewPr>
  <p:slideViewPr>
    <p:cSldViewPr snapToGrid="0" snapToObjects="1">
      <p:cViewPr varScale="1">
        <p:scale>
          <a:sx n="63" d="100"/>
          <a:sy n="63" d="100"/>
        </p:scale>
        <p:origin x="11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B00A2A-8136-1A45-A212-B19BBC4C5B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6D849-DAC5-3A4F-9F1B-073C4BBE1F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165F-D509-FA49-97FA-F57D38F4E414}" type="datetimeFigureOut">
              <a:rPr lang="sr-Latn-RS" smtClean="0"/>
              <a:t>19.11.2020.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142A9-8CDF-6541-BFAD-9B81AB150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D3CCD-0F8D-C842-83C1-7F63D2B20F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0E2A1-468B-BA4B-88CB-070FA3F8A56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607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F19A3-3B48-374A-BA69-8695E5682D95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02FE-6E8C-4C49-8951-522C8751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0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3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9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2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9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6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02FE-6E8C-4C49-8951-522C8751F0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8448C09-668D-CE43-A362-1AAE769D57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6044" y="1835228"/>
            <a:ext cx="8298899" cy="21735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626400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None/>
              <a:defRPr sz="7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 prezentacije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C17AD6-66B1-D149-8BF4-31E97E0CF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353" y="369104"/>
            <a:ext cx="498480" cy="208746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F23664D-CA3F-E941-A62D-A302274859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51263" y="4865569"/>
            <a:ext cx="6104036" cy="13102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4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Ime Prezime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31DDE01-B9EF-2B4B-8CFC-4729772A44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1262" y="4670038"/>
            <a:ext cx="6104035" cy="1955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0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TITULA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1B466-B5B2-46B2-AE23-97E16D7DE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10" y="140634"/>
            <a:ext cx="983737" cy="4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ik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78B7D08-968B-AD47-8F1E-D33B24BAE0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90141" y="4148917"/>
            <a:ext cx="3665298" cy="5421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7E0C703-F95D-A347-8C69-2AE9EE07ABA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90141" y="4704758"/>
            <a:ext cx="3665298" cy="39537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PODNASLOV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A32929A-95BF-744D-9A03-E45B47F1EA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52748" y="4148917"/>
            <a:ext cx="3665298" cy="5421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696BD2D-1049-5B4E-9AF6-33C76122C86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52748" y="4704758"/>
            <a:ext cx="3665298" cy="39537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>
                <a:latin typeface="Roober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/>
              <a:t>PODNASLOV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D0CDFB3-0875-F847-8179-8BC2752FB9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0215" y="6315777"/>
            <a:ext cx="806523" cy="2130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8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Broj stranice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59003B89-B2E3-D84E-B38E-E352ABC3549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710308" y="1482554"/>
            <a:ext cx="3545131" cy="2654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Roobert" pitchFamily="2" charset="77"/>
              </a:defRPr>
            </a:lvl1pPr>
          </a:lstStyle>
          <a:p>
            <a:endParaRPr lang="sr-Latn-R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B5BD631-9E2C-9B43-B91F-D50FE846F0F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872915" y="1482554"/>
            <a:ext cx="3545131" cy="2654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Roobert" pitchFamily="2" charset="77"/>
              </a:defRPr>
            </a:lvl1pPr>
          </a:lstStyle>
          <a:p>
            <a:endParaRPr lang="sr-Latn-R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39CA89C-96C8-1449-89B6-7FD22B9823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90142" y="5113841"/>
            <a:ext cx="3665297" cy="1022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9E5F036-7537-0743-AAC5-6286474D50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52749" y="5113841"/>
            <a:ext cx="3665297" cy="10223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9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78B7D08-968B-AD47-8F1E-D33B24BAE0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6627" y="4546519"/>
            <a:ext cx="2814032" cy="2921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D0CDFB3-0875-F847-8179-8BC2752FB9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0215" y="6315777"/>
            <a:ext cx="806523" cy="2130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8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Broj stranice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60634FE-7237-2244-975A-C66E6B61DF0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89644" y="4546519"/>
            <a:ext cx="2814032" cy="2921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BCECF1C0-3FDA-C546-A515-13D59B35ED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87827" y="4546519"/>
            <a:ext cx="2810071" cy="2921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Roober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/>
              <a:t>Naslov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6F99E89-79A2-BB4C-ABC3-5F0B81057F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75678" y="4546519"/>
            <a:ext cx="2810071" cy="2921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Roober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/>
              <a:t>Naslov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5ACEDCBB-6BF4-324C-88CF-367046172F8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00482" y="1989987"/>
            <a:ext cx="2721044" cy="24787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Roobert" pitchFamily="2" charset="77"/>
              </a:defRPr>
            </a:lvl1pPr>
          </a:lstStyle>
          <a:p>
            <a:endParaRPr lang="sr-Latn-RS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441D7252-1611-3C41-A76D-18FAD885A33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284997" y="1989987"/>
            <a:ext cx="2721044" cy="24787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Roobert" pitchFamily="2" charset="77"/>
              </a:defRPr>
            </a:lvl1pPr>
          </a:lstStyle>
          <a:p>
            <a:endParaRPr lang="sr-Latn-RS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1BF1E75E-3FFC-FF47-A406-084083165019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77826" y="1989987"/>
            <a:ext cx="2721044" cy="24787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Roobert" pitchFamily="2" charset="77"/>
              </a:defRPr>
            </a:lvl1pPr>
          </a:lstStyle>
          <a:p>
            <a:endParaRPr lang="sr-Latn-RS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C3BF389B-DF55-E747-AE5B-2C012A3C3E7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062341" y="1989987"/>
            <a:ext cx="2721044" cy="24787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Roobert" pitchFamily="2" charset="77"/>
              </a:defRPr>
            </a:lvl1pPr>
          </a:lstStyle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3964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94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C936D07-FDD6-634D-A168-502A122E38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6044" y="2995430"/>
            <a:ext cx="8804637" cy="21735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626400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None/>
              <a:defRPr sz="7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Hvala!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C7C81-C0FA-4641-AF8B-E8A3C2776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353" y="369104"/>
            <a:ext cx="498480" cy="2087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3380B7-EC6D-694D-8A6B-B900D36F4B8A}"/>
              </a:ext>
            </a:extLst>
          </p:cNvPr>
          <p:cNvSpPr/>
          <p:nvPr userDrawn="1"/>
        </p:nvSpPr>
        <p:spPr>
          <a:xfrm>
            <a:off x="2374490" y="580691"/>
            <a:ext cx="8790039" cy="8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BE692-3E0A-4A6B-A1FE-45E4A73D8E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10" y="140634"/>
            <a:ext cx="983737" cy="4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0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slo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927A039-A662-C949-B381-375EE6386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478" y="236351"/>
            <a:ext cx="765313" cy="476802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375058D-6CD7-254B-A8F7-0D36C5523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1263" y="1682496"/>
            <a:ext cx="8804636" cy="62338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4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B4339E-4DA2-6C4F-92C2-D159F2806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353" y="369104"/>
            <a:ext cx="498480" cy="208746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F14B8DD-527B-4A4C-8AD1-90D4F49E6C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0215" y="6315777"/>
            <a:ext cx="806523" cy="2130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8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Broj stranice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AC9A0D-EE2D-CE4E-96EF-8EB4753081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51263" y="2749258"/>
            <a:ext cx="8804636" cy="13270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Podnaslov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B9E63D-BDD4-4DDA-9A94-51749C7F12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8910" y="140634"/>
            <a:ext cx="983737" cy="4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61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AF48199-DDF7-4E4D-A11A-28306434BF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1262" y="1274157"/>
            <a:ext cx="6208324" cy="1039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Podnaslov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EB11BE3-53FD-2A4F-BCA7-7510DE74A2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0215" y="6315777"/>
            <a:ext cx="806523" cy="2130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8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Broj stranice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597192-37BA-BC43-9253-D0B094C6F2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951163" y="2512376"/>
            <a:ext cx="6208712" cy="12852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1C24B2A-50BA-884E-93B2-3AE3449C7F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51261" y="4184245"/>
            <a:ext cx="3580167" cy="4574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E0D666F-30BA-FB45-B9FD-09E1AFACC3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51262" y="4812986"/>
            <a:ext cx="3580166" cy="1285222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latin typeface="Roobert" pitchFamily="2" charset="77"/>
              </a:defRPr>
            </a:lvl1pPr>
          </a:lstStyle>
          <a:p>
            <a:pPr lvl="0"/>
            <a:r>
              <a:rPr lang="sr-Latn-RS" dirty="0" err="1"/>
              <a:t>Bullet</a:t>
            </a:r>
            <a:r>
              <a:rPr lang="sr-Latn-RS" dirty="0"/>
              <a:t> 1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2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3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4</a:t>
            </a:r>
          </a:p>
          <a:p>
            <a:pPr lvl="0"/>
            <a:endParaRPr lang="sr-Latn-R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286DED4-B78C-AD40-819B-8A62BE010E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21963" y="4812986"/>
            <a:ext cx="3580165" cy="1285222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latin typeface="Roobert" pitchFamily="2" charset="77"/>
              </a:defRPr>
            </a:lvl1pPr>
          </a:lstStyle>
          <a:p>
            <a:pPr lvl="0"/>
            <a:r>
              <a:rPr lang="sr-Latn-RS" dirty="0" err="1"/>
              <a:t>Bullet</a:t>
            </a:r>
            <a:r>
              <a:rPr lang="sr-Latn-RS" dirty="0"/>
              <a:t> 1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2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3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4</a:t>
            </a:r>
          </a:p>
          <a:p>
            <a:pPr lvl="0"/>
            <a:endParaRPr lang="sr-Latn-RS" dirty="0"/>
          </a:p>
          <a:p>
            <a:pPr lvl="0"/>
            <a:endParaRPr lang="sr-Latn-R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09382C0-8563-374A-964C-7EA858F0B8F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18623" y="4184245"/>
            <a:ext cx="3580167" cy="4574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</p:spTree>
    <p:extLst>
      <p:ext uri="{BB962C8B-B14F-4D97-AF65-F5344CB8AC3E}">
        <p14:creationId xmlns:p14="http://schemas.microsoft.com/office/powerpoint/2010/main" val="122950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9D2F407-01EF-C042-B65C-247B331B28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0215" y="6315777"/>
            <a:ext cx="806523" cy="2130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8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Broj stranice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C736D1A-67C6-2245-BB04-B56C2B7B9F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51262" y="1837944"/>
            <a:ext cx="6285335" cy="8923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buFontTx/>
              <a:buNone/>
              <a:defRPr sz="3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7DDF06C-6B94-6C42-AF37-494AA7E6898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51262" y="3110730"/>
            <a:ext cx="6285335" cy="158988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latin typeface="Roobert" pitchFamily="2" charset="77"/>
              </a:defRPr>
            </a:lvl1pPr>
          </a:lstStyle>
          <a:p>
            <a:pPr lvl="0"/>
            <a:r>
              <a:rPr lang="sr-Latn-RS" dirty="0" err="1"/>
              <a:t>Bullet</a:t>
            </a:r>
            <a:r>
              <a:rPr lang="sr-Latn-RS" dirty="0"/>
              <a:t> 1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2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3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6490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9D2F407-01EF-C042-B65C-247B331B28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0215" y="6315777"/>
            <a:ext cx="806523" cy="2130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8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Broj stranice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C736D1A-67C6-2245-BB04-B56C2B7B9F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51262" y="1837944"/>
            <a:ext cx="3718479" cy="8923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buFontTx/>
              <a:buNone/>
              <a:defRPr sz="3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7DDF06C-6B94-6C42-AF37-494AA7E6898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51262" y="3110730"/>
            <a:ext cx="3718479" cy="158988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latin typeface="Roobert" pitchFamily="2" charset="77"/>
              </a:defRPr>
            </a:lvl1pPr>
          </a:lstStyle>
          <a:p>
            <a:pPr lvl="0"/>
            <a:r>
              <a:rPr lang="sr-Latn-RS" dirty="0" err="1"/>
              <a:t>Bullet</a:t>
            </a:r>
            <a:r>
              <a:rPr lang="sr-Latn-RS" dirty="0"/>
              <a:t> 1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2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3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4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69DFE1-897B-9547-B306-6FBCA4DF84C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48363" y="3110731"/>
            <a:ext cx="3580165" cy="2092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2838D0E-67AE-5C46-BAFF-F57D215B2D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0215" y="6315777"/>
            <a:ext cx="806523" cy="2130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8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Broj stranice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E15707-217A-4E46-91B3-77A70217CE3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64538" y="3056722"/>
            <a:ext cx="2836475" cy="21418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AA45EA2-99D0-2744-8D9E-6DE9EE0D13A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85110" y="3056722"/>
            <a:ext cx="2836475" cy="21418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84456F4-ACC6-474C-A503-A24935D22EA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3450" y="1473200"/>
            <a:ext cx="4706310" cy="12571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500"/>
              </a:spcBef>
              <a:buFontTx/>
              <a:buNone/>
              <a:defRPr sz="3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C23FF-8916-AE4E-9669-369CFDB6F8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3450" y="3128065"/>
            <a:ext cx="3718479" cy="158988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latin typeface="Roobert" pitchFamily="2" charset="77"/>
              </a:defRPr>
            </a:lvl1pPr>
          </a:lstStyle>
          <a:p>
            <a:pPr lvl="0"/>
            <a:r>
              <a:rPr lang="sr-Latn-RS" dirty="0" err="1"/>
              <a:t>Bullet</a:t>
            </a:r>
            <a:r>
              <a:rPr lang="sr-Latn-RS" dirty="0"/>
              <a:t> 1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2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3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794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2838D0E-67AE-5C46-BAFF-F57D215B2D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0215" y="6315777"/>
            <a:ext cx="806523" cy="2130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8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Broj stranice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34E6264-8072-4340-A9F5-30363D2D92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19637" y="3300985"/>
            <a:ext cx="2836475" cy="4633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630DABE-814A-5746-94B8-7A9D7F40F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91488" y="3300985"/>
            <a:ext cx="2836475" cy="4633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1741571-3E0B-4A40-BCCE-6BCF200C144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77891" y="3300985"/>
            <a:ext cx="2836475" cy="4633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B325B1-5FA0-6E49-A62E-CAD9EB8E36B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19637" y="3843827"/>
            <a:ext cx="2836475" cy="21418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C0DE360-FCC5-9A43-B679-5BDD051C60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91488" y="3843827"/>
            <a:ext cx="2836475" cy="21418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F916A5-1207-AF42-BF82-790770AEA3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7891" y="3843827"/>
            <a:ext cx="2836475" cy="21418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6B6657D-BCBE-3447-8965-3AEF5CDA572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19637" y="1557829"/>
            <a:ext cx="6208325" cy="13212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exercitation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57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1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65091E0B-DD0D-D343-96FD-FAD6A1FB72A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858000" y="1028700"/>
            <a:ext cx="5334000" cy="5829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Roobert" pitchFamily="2" charset="77"/>
              </a:defRPr>
            </a:lvl1pPr>
          </a:lstStyle>
          <a:p>
            <a:endParaRPr lang="sr-Latn-R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9B421EE-384E-D242-BCE2-2B6B00F30C0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19638" y="1137921"/>
            <a:ext cx="4032225" cy="11480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Naslov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119102D-30EB-0848-8DEE-CD5136C25D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19638" y="3913731"/>
            <a:ext cx="3328283" cy="16945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latin typeface="Roobert" pitchFamily="2" charset="77"/>
              </a:defRPr>
            </a:lvl1pPr>
          </a:lstStyle>
          <a:p>
            <a:pPr lvl="0"/>
            <a:r>
              <a:rPr lang="sr-Latn-RS" dirty="0" err="1"/>
              <a:t>Bullet</a:t>
            </a:r>
            <a:r>
              <a:rPr lang="sr-Latn-RS" dirty="0"/>
              <a:t> 1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2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3</a:t>
            </a:r>
          </a:p>
          <a:p>
            <a:pPr lvl="0"/>
            <a:r>
              <a:rPr lang="sr-Latn-RS" dirty="0" err="1"/>
              <a:t>Bullet</a:t>
            </a:r>
            <a:r>
              <a:rPr lang="sr-Latn-RS" dirty="0"/>
              <a:t> 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B8C877-C014-414B-BFDD-944F5C128AD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619613" y="2407511"/>
            <a:ext cx="4032250" cy="1384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Roobert" pitchFamily="2" charset="77"/>
              </a:defRPr>
            </a:lvl1pPr>
          </a:lstStyle>
          <a:p>
            <a:pPr lvl="0"/>
            <a:r>
              <a:rPr lang="hr-HR" dirty="0"/>
              <a:t>(Kratak tekst) </a:t>
            </a:r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sit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consectetur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do </a:t>
            </a:r>
            <a:r>
              <a:rPr lang="hr-HR" dirty="0" err="1"/>
              <a:t>eiusmod</a:t>
            </a:r>
            <a:r>
              <a:rPr lang="hr-HR" dirty="0"/>
              <a:t> </a:t>
            </a:r>
            <a:r>
              <a:rPr lang="hr-HR" dirty="0" err="1"/>
              <a:t>tempor</a:t>
            </a:r>
            <a:r>
              <a:rPr lang="hr-HR" dirty="0"/>
              <a:t> </a:t>
            </a:r>
            <a:r>
              <a:rPr lang="hr-HR" dirty="0" err="1"/>
              <a:t>incididunt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labore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79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9A232-DE30-9147-9F79-0833E49BB52E}"/>
              </a:ext>
            </a:extLst>
          </p:cNvPr>
          <p:cNvSpPr txBox="1"/>
          <p:nvPr userDrawn="1"/>
        </p:nvSpPr>
        <p:spPr>
          <a:xfrm>
            <a:off x="2022231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4274BDD-8BE3-0F43-8F93-1C28914508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0215" y="6315777"/>
            <a:ext cx="806523" cy="2130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80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Broj stranice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0E2744-71B8-994B-8419-3BEA39A380F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62677" y="1473200"/>
            <a:ext cx="4372470" cy="40132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Roobert" pitchFamily="2" charset="77"/>
              </a:defRPr>
            </a:lvl1pPr>
          </a:lstStyle>
          <a:p>
            <a:endParaRPr lang="sr-Latn-R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BC70F78E-B682-0740-AFAA-78F7301B32A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869064" y="1473200"/>
            <a:ext cx="4372470" cy="40132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Roobert" pitchFamily="2" charset="77"/>
              </a:defRPr>
            </a:lvl1pPr>
          </a:lstStyle>
          <a:p>
            <a:endParaRPr lang="sr-Latn-R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E41656C-5D4C-F746-A2C9-DA00418B8C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2999" y="5852225"/>
            <a:ext cx="4430273" cy="4704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Kratak opis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BC2DAF-4CD4-D740-837C-E50868BC34D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2999" y="5619362"/>
            <a:ext cx="4430273" cy="2062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Nadnaslov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B88A55C-9712-B34C-B4DF-A7E857DC589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84995" y="5852225"/>
            <a:ext cx="4430273" cy="4704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Kratak opis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B4E891F-81E5-CF47-B20C-2423449C083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84995" y="5619362"/>
            <a:ext cx="4430273" cy="2062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latin typeface="Roobert" pitchFamily="2" charset="77"/>
              </a:defRPr>
            </a:lvl1pPr>
          </a:lstStyle>
          <a:p>
            <a:pPr lvl="0"/>
            <a:r>
              <a:rPr lang="sr-Latn-RS" dirty="0"/>
              <a:t>Nadnaslov</a:t>
            </a:r>
          </a:p>
        </p:txBody>
      </p:sp>
    </p:spTree>
    <p:extLst>
      <p:ext uri="{BB962C8B-B14F-4D97-AF65-F5344CB8AC3E}">
        <p14:creationId xmlns:p14="http://schemas.microsoft.com/office/powerpoint/2010/main" val="320301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A563EB5-0896-B54C-B96E-96C922BD2569}"/>
              </a:ext>
            </a:extLst>
          </p:cNvPr>
          <p:cNvSpPr txBox="1">
            <a:spLocks/>
          </p:cNvSpPr>
          <p:nvPr userDrawn="1"/>
        </p:nvSpPr>
        <p:spPr>
          <a:xfrm>
            <a:off x="2951263" y="299014"/>
            <a:ext cx="2700600" cy="414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dirty="0">
              <a:latin typeface="Roobert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D6FFD0-5716-AA4B-BD62-5DEB2B3B8C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1" y="372471"/>
            <a:ext cx="501650" cy="210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3BA78C-D1DC-40FE-9450-9F1DA1FBD356}"/>
              </a:ext>
            </a:extLst>
          </p:cNvPr>
          <p:cNvSpPr txBox="1"/>
          <p:nvPr userDrawn="1"/>
        </p:nvSpPr>
        <p:spPr>
          <a:xfrm>
            <a:off x="1690865" y="274767"/>
            <a:ext cx="7921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Second International Conference on Advances in Signal Processing and Artificial Intelligence (ASPAI' 2020)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4B867A-55FD-4A75-A3D3-E62AC1234D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74" b="89916" l="9924" r="94875">
                        <a14:foregroundMark x1="34460" y1="41176" x2="34460" y2="41176"/>
                        <a14:foregroundMark x1="50273" y1="39496" x2="50273" y2="39496"/>
                        <a14:foregroundMark x1="69793" y1="37395" x2="69793" y2="37395"/>
                        <a14:foregroundMark x1="86150" y1="19538" x2="86150" y2="19538"/>
                        <a14:foregroundMark x1="87241" y1="38655" x2="87241" y2="38655"/>
                        <a14:foregroundMark x1="94875" y1="22479" x2="94875" y2="22479"/>
                        <a14:foregroundMark x1="15049" y1="49790" x2="15049" y2="49790"/>
                        <a14:foregroundMark x1="24973" y1="69328" x2="24973" y2="69328"/>
                        <a14:foregroundMark x1="31843" y1="71639" x2="31843" y2="71639"/>
                        <a14:foregroundMark x1="37950" y1="71218" x2="37950" y2="71218"/>
                        <a14:foregroundMark x1="40676" y1="72059" x2="40676" y2="72059"/>
                        <a14:foregroundMark x1="55180" y1="73739" x2="55180" y2="73739"/>
                        <a14:foregroundMark x1="64995" y1="67647" x2="64995" y2="67647"/>
                        <a14:foregroundMark x1="66085" y1="74580" x2="66085" y2="74580"/>
                        <a14:foregroundMark x1="70229" y1="72059" x2="70229" y2="72059"/>
                        <a14:foregroundMark x1="72083" y1="67857" x2="72083" y2="67857"/>
                        <a14:foregroundMark x1="74591" y1="72689" x2="74591" y2="72689"/>
                        <a14:foregroundMark x1="72955" y1="79832" x2="72955" y2="79832"/>
                        <a14:foregroundMark x1="78190" y1="68067" x2="78190" y2="68067"/>
                        <a14:foregroundMark x1="84297" y1="71639" x2="84297" y2="71639"/>
                        <a14:foregroundMark x1="86150" y1="68067" x2="86150" y2="68067"/>
                        <a14:foregroundMark x1="88659" y1="72479" x2="88659" y2="72479"/>
                        <a14:foregroundMark x1="87023" y1="79622" x2="87023" y2="79622"/>
                        <a14:foregroundMark x1="19411" y1="73109" x2="19411" y2="73109"/>
                        <a14:foregroundMark x1="13304" y1="72899" x2="13304" y2="72899"/>
                        <a14:foregroundMark x1="16249" y1="70588" x2="16249" y2="70588"/>
                        <a14:foregroundMark x1="16031" y1="76471" x2="16031" y2="76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3062" y="174377"/>
            <a:ext cx="1037937" cy="5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2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B0588-F57C-5B46-893E-C517DF148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044" y="984738"/>
            <a:ext cx="8298899" cy="2954216"/>
          </a:xfrm>
        </p:spPr>
        <p:txBody>
          <a:bodyPr>
            <a:normAutofit/>
          </a:bodyPr>
          <a:lstStyle/>
          <a:p>
            <a:r>
              <a:rPr lang="en-US" dirty="0"/>
              <a:t>Gender differences in EEG features while driving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63D86-608F-6841-AC71-77CE23CF86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51263" y="4642338"/>
            <a:ext cx="6104036" cy="15334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Presenter: Igor Stančin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 authors: Igor Stančin, Krešimir Friganović, Mirta Zelenika </a:t>
            </a:r>
            <a:r>
              <a:rPr lang="en-US" dirty="0" err="1"/>
              <a:t>Zeba</a:t>
            </a:r>
            <a:r>
              <a:rPr lang="en-US" dirty="0"/>
              <a:t>, prof. dr. sc. Mario Cifrek, assoc. prof. dr. sc. Alan Jović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University of Zagreb Faculty of Electrical Engineering and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Berlin, Germany, virtual format in Zoom, 19.</a:t>
            </a:r>
            <a:r>
              <a:rPr lang="hr-HR" dirty="0"/>
              <a:t> </a:t>
            </a:r>
            <a:r>
              <a:rPr lang="en-US" dirty="0"/>
              <a:t>11.</a:t>
            </a:r>
            <a:r>
              <a:rPr lang="hr-HR" dirty="0"/>
              <a:t> </a:t>
            </a:r>
            <a:r>
              <a:rPr lang="en-US" dirty="0"/>
              <a:t>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80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5"/>
    </mc:Choice>
    <mc:Fallback xmlns="">
      <p:transition spd="slow" advTm="2429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89238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C82335-D7CB-4CB8-8856-CB2F951425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0" y="2390774"/>
            <a:ext cx="8186738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DFBD8-6F6E-4FDE-89B4-60AA644ACC3E}"/>
              </a:ext>
            </a:extLst>
          </p:cNvPr>
          <p:cNvSpPr txBox="1"/>
          <p:nvPr/>
        </p:nvSpPr>
        <p:spPr>
          <a:xfrm>
            <a:off x="2002631" y="5276849"/>
            <a:ext cx="818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Roobert" panose="020B0604020202020204" charset="0"/>
              </a:rPr>
              <a:t>Figure </a:t>
            </a:r>
            <a:r>
              <a:rPr lang="en-US" sz="1600" dirty="0">
                <a:latin typeface="Roobert" panose="020B0604020202020204" charset="0"/>
              </a:rPr>
              <a:t>5</a:t>
            </a:r>
            <a:r>
              <a:rPr lang="hr-HR" sz="1600" dirty="0">
                <a:latin typeface="Roobert" panose="020B0604020202020204" charset="0"/>
              </a:rPr>
              <a:t>. </a:t>
            </a:r>
            <a:r>
              <a:rPr lang="en-US" sz="1600" dirty="0">
                <a:latin typeface="Roobert" panose="020B0604020202020204" charset="0"/>
              </a:rPr>
              <a:t>On the left: highly correlated determinism (Det) from the FR region and laminarity (Lam) from the FL region for male drivers; on the right: weakly correlated determinism from the FR region and laminarity from the FL region for female drivers. </a:t>
            </a:r>
          </a:p>
        </p:txBody>
      </p:sp>
    </p:spTree>
    <p:extLst>
      <p:ext uri="{BB962C8B-B14F-4D97-AF65-F5344CB8AC3E}">
        <p14:creationId xmlns:p14="http://schemas.microsoft.com/office/powerpoint/2010/main" val="36003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7"/>
    </mc:Choice>
    <mc:Fallback xmlns="">
      <p:transition spd="slow" advTm="106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89238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1C4F231-BB62-43F0-A865-5D388349DE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53332" y="2218343"/>
            <a:ext cx="6285335" cy="3418977"/>
          </a:xfrm>
        </p:spPr>
        <p:txBody>
          <a:bodyPr/>
          <a:lstStyle/>
          <a:p>
            <a:r>
              <a:rPr lang="en-US" dirty="0"/>
              <a:t>Frequency domain and RQA features differ significantly between male and female drivers</a:t>
            </a:r>
          </a:p>
          <a:p>
            <a:r>
              <a:rPr lang="en-US" dirty="0"/>
              <a:t>Male drivers have stronger inter channels/regions correlations</a:t>
            </a:r>
          </a:p>
          <a:p>
            <a:r>
              <a:rPr lang="en-US" dirty="0"/>
              <a:t>These differences could reflect the differences in their information processing strategies during driving </a:t>
            </a:r>
          </a:p>
        </p:txBody>
      </p:sp>
    </p:spTree>
    <p:extLst>
      <p:ext uri="{BB962C8B-B14F-4D97-AF65-F5344CB8AC3E}">
        <p14:creationId xmlns:p14="http://schemas.microsoft.com/office/powerpoint/2010/main" val="17501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76"/>
    </mc:Choice>
    <mc:Fallback xmlns="">
      <p:transition spd="slow" advTm="1957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11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892387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1C4F231-BB62-43F0-A865-5D388349DE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53332" y="2218343"/>
            <a:ext cx="6285335" cy="3418977"/>
          </a:xfrm>
        </p:spPr>
        <p:txBody>
          <a:bodyPr/>
          <a:lstStyle/>
          <a:p>
            <a:r>
              <a:rPr lang="en-US" dirty="0"/>
              <a:t>Increase number of participants</a:t>
            </a:r>
          </a:p>
          <a:p>
            <a:r>
              <a:rPr lang="en-US" dirty="0"/>
              <a:t>Measuring differences between the male and female drivers in drowsy state</a:t>
            </a:r>
          </a:p>
          <a:p>
            <a:r>
              <a:rPr lang="en-US" dirty="0"/>
              <a:t>Find the link between drowsiness, gender, driving performance and different cognitive tasks</a:t>
            </a:r>
          </a:p>
          <a:p>
            <a:r>
              <a:rPr lang="en-US" dirty="0"/>
              <a:t>Classification of male and female drivers based on the EEG signal features</a:t>
            </a:r>
          </a:p>
        </p:txBody>
      </p:sp>
    </p:spTree>
    <p:extLst>
      <p:ext uri="{BB962C8B-B14F-4D97-AF65-F5344CB8AC3E}">
        <p14:creationId xmlns:p14="http://schemas.microsoft.com/office/powerpoint/2010/main" val="7616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76"/>
    </mc:Choice>
    <mc:Fallback xmlns="">
      <p:transition spd="slow" advTm="1957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044" y="2428875"/>
            <a:ext cx="8804637" cy="2740115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1C4F231-BB62-43F0-A865-5D388349DE0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217738"/>
            <a:ext cx="6286500" cy="3419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0"/>
    </mc:Choice>
    <mc:Fallback xmlns="">
      <p:transition spd="slow" advTm="57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892387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1C4F231-BB62-43F0-A865-5D388349DE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53332" y="2218343"/>
            <a:ext cx="6285335" cy="3418977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>
                <a:latin typeface="Roobert" panose="020B0604020202020204" charset="0"/>
              </a:rPr>
              <a:t>Experiment design</a:t>
            </a:r>
          </a:p>
          <a:p>
            <a:r>
              <a:rPr lang="en-US" dirty="0">
                <a:latin typeface="Roobert" panose="020B0604020202020204" charset="0"/>
              </a:rPr>
              <a:t>EEG features</a:t>
            </a:r>
          </a:p>
          <a:p>
            <a:r>
              <a:rPr lang="en-US" dirty="0">
                <a:latin typeface="Roobert" panose="020B0604020202020204" charset="0"/>
              </a:rPr>
              <a:t>Results</a:t>
            </a:r>
          </a:p>
          <a:p>
            <a:r>
              <a:rPr lang="en-US" dirty="0">
                <a:latin typeface="Roobert" panose="020B060402020202020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6"/>
    </mc:Choice>
    <mc:Fallback xmlns="">
      <p:transition spd="slow" advTm="1116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89238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1C4F231-BB62-43F0-A865-5D388349DE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53332" y="1996402"/>
            <a:ext cx="6430365" cy="3418977"/>
          </a:xfrm>
        </p:spPr>
        <p:txBody>
          <a:bodyPr/>
          <a:lstStyle/>
          <a:p>
            <a:r>
              <a:rPr lang="en-US" dirty="0"/>
              <a:t>In Ireland, in 2001, it was ten times more likely for a male driver to be killed in an accident than for a female driver (National Roads Authority, 2002)</a:t>
            </a:r>
          </a:p>
          <a:p>
            <a:r>
              <a:rPr lang="en-US" dirty="0"/>
              <a:t>In general, spatial orientation tasks are harder for women (Kimura, 1999)</a:t>
            </a:r>
          </a:p>
          <a:p>
            <a:r>
              <a:rPr lang="en-US" dirty="0"/>
              <a:t>Female drivers are involved in accidents due to errors of perceptual nature and judgment error (</a:t>
            </a:r>
            <a:r>
              <a:rPr lang="en-US" dirty="0" err="1"/>
              <a:t>Storie</a:t>
            </a:r>
            <a:r>
              <a:rPr lang="en-US" dirty="0"/>
              <a:t>, 1999)</a:t>
            </a:r>
          </a:p>
        </p:txBody>
      </p:sp>
    </p:spTree>
    <p:extLst>
      <p:ext uri="{BB962C8B-B14F-4D97-AF65-F5344CB8AC3E}">
        <p14:creationId xmlns:p14="http://schemas.microsoft.com/office/powerpoint/2010/main" val="33416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29"/>
    </mc:Choice>
    <mc:Fallback xmlns="">
      <p:transition spd="slow" advTm="229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892387"/>
          </a:xfrm>
        </p:spPr>
        <p:txBody>
          <a:bodyPr/>
          <a:lstStyle/>
          <a:p>
            <a:r>
              <a:rPr lang="en-US" dirty="0"/>
              <a:t>Experiment design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1C4F231-BB62-43F0-A865-5D388349DE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53332" y="2006354"/>
            <a:ext cx="6285335" cy="1828800"/>
          </a:xfrm>
        </p:spPr>
        <p:txBody>
          <a:bodyPr/>
          <a:lstStyle/>
          <a:p>
            <a:r>
              <a:rPr lang="en-US" dirty="0"/>
              <a:t>Seven male and seven female healthy participants</a:t>
            </a:r>
          </a:p>
          <a:p>
            <a:r>
              <a:rPr lang="en-US" dirty="0"/>
              <a:t>40 minutes of driving in simulation on both, highway roads and in an urban city environment</a:t>
            </a:r>
          </a:p>
          <a:p>
            <a:r>
              <a:rPr lang="en-US" dirty="0"/>
              <a:t>Used four regions are shown in Table 1 and three electrodes (Oz, </a:t>
            </a:r>
            <a:r>
              <a:rPr lang="en-US" dirty="0" err="1"/>
              <a:t>Pz</a:t>
            </a:r>
            <a:r>
              <a:rPr lang="en-US" dirty="0"/>
              <a:t> and </a:t>
            </a:r>
            <a:r>
              <a:rPr lang="en-US" dirty="0" err="1"/>
              <a:t>Cz</a:t>
            </a:r>
            <a:r>
              <a:rPr lang="en-US" dirty="0"/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5F5B19-A6E6-4C68-A08D-961FC3E52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67690"/>
              </p:ext>
            </p:extLst>
          </p:nvPr>
        </p:nvGraphicFramePr>
        <p:xfrm>
          <a:off x="3664703" y="3927977"/>
          <a:ext cx="4862591" cy="2493343"/>
        </p:xfrm>
        <a:graphic>
          <a:graphicData uri="http://schemas.openxmlformats.org/drawingml/2006/table">
            <a:tbl>
              <a:tblPr firstRow="1" firstCol="1" bandRow="1"/>
              <a:tblGrid>
                <a:gridCol w="2390997">
                  <a:extLst>
                    <a:ext uri="{9D8B030D-6E8A-4147-A177-3AD203B41FA5}">
                      <a16:colId xmlns:a16="http://schemas.microsoft.com/office/drawing/2014/main" val="4041156112"/>
                    </a:ext>
                  </a:extLst>
                </a:gridCol>
                <a:gridCol w="2471594">
                  <a:extLst>
                    <a:ext uri="{9D8B030D-6E8A-4147-A177-3AD203B41FA5}">
                      <a16:colId xmlns:a16="http://schemas.microsoft.com/office/drawing/2014/main" val="2785069141"/>
                    </a:ext>
                  </a:extLst>
                </a:gridCol>
              </a:tblGrid>
              <a:tr h="307706">
                <a:tc gridSpan="2"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Table 1.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Electrodes in brain region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131025"/>
                  </a:ext>
                </a:extLst>
              </a:tr>
              <a:tr h="307706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Region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Electrodes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86519"/>
                  </a:ext>
                </a:extLst>
              </a:tr>
              <a:tr h="443097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Front left (FL)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F7, F3, FC5, FC1, T7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13376"/>
                  </a:ext>
                </a:extLst>
              </a:tr>
              <a:tr h="443097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Front right (FR)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F8, F4, FC6, FC2, T8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72111"/>
                  </a:ext>
                </a:extLst>
              </a:tr>
              <a:tr h="443097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Occipital left (OL)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O1, P7, P3, CP5, CP1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042411"/>
                  </a:ext>
                </a:extLst>
              </a:tr>
              <a:tr h="443097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Occipital right (OR)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O2, P4, P8, CP6, CP2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808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2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81"/>
    </mc:Choice>
    <mc:Fallback xmlns="">
      <p:transition spd="slow" advTm="802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457115"/>
          </a:xfrm>
        </p:spPr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1C4F231-BB62-43F0-A865-5D388349DE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53332" y="1464816"/>
            <a:ext cx="6285335" cy="5299968"/>
          </a:xfrm>
        </p:spPr>
        <p:txBody>
          <a:bodyPr/>
          <a:lstStyle/>
          <a:p>
            <a:r>
              <a:rPr lang="en-US" dirty="0"/>
              <a:t>Frequency-domain features: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Delta 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Theta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Alpha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Beta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Gamma</a:t>
            </a:r>
          </a:p>
          <a:p>
            <a:r>
              <a:rPr lang="en-US" dirty="0">
                <a:latin typeface="Roobert" panose="020B0604020202020204" charset="0"/>
              </a:rPr>
              <a:t>Recurrence quantification analysis (RQA):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Determinism (Det)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Laminarity (Lam)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Recurrence rate (RR)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Trapped time (TT)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Determinism divided by recurrence rate (Det/RR)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Longest diagonal (</a:t>
            </a:r>
            <a:r>
              <a:rPr lang="en-US" sz="1600" dirty="0" err="1">
                <a:latin typeface="Roobert" panose="020B0604020202020204" charset="0"/>
              </a:rPr>
              <a:t>Lmax</a:t>
            </a:r>
            <a:r>
              <a:rPr lang="en-US" sz="1600" dirty="0">
                <a:latin typeface="Roobert" panose="020B0604020202020204" charset="0"/>
              </a:rPr>
              <a:t>)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Longest vertical line (Vmax)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Average diagonal line length (</a:t>
            </a:r>
            <a:r>
              <a:rPr lang="en-US" sz="1600" dirty="0" err="1">
                <a:latin typeface="Roobert" panose="020B0604020202020204" charset="0"/>
              </a:rPr>
              <a:t>Adll</a:t>
            </a:r>
            <a:r>
              <a:rPr lang="en-US" sz="1600" dirty="0">
                <a:latin typeface="Roobert" panose="020B0604020202020204" charset="0"/>
              </a:rPr>
              <a:t>)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Divergence (</a:t>
            </a:r>
            <a:r>
              <a:rPr lang="en-US" sz="1600" dirty="0" err="1">
                <a:latin typeface="Roobert" panose="020B0604020202020204" charset="0"/>
              </a:rPr>
              <a:t>Div</a:t>
            </a:r>
            <a:r>
              <a:rPr lang="en-US" sz="1600" dirty="0">
                <a:latin typeface="Roobert" panose="020B0604020202020204" charset="0"/>
              </a:rPr>
              <a:t>)</a:t>
            </a:r>
          </a:p>
          <a:p>
            <a:pPr lvl="1"/>
            <a:r>
              <a:rPr lang="en-US" sz="1600" dirty="0">
                <a:latin typeface="Roobert" panose="020B0604020202020204" charset="0"/>
              </a:rPr>
              <a:t>Entropy (Ent)</a:t>
            </a:r>
          </a:p>
          <a:p>
            <a:pPr lvl="1"/>
            <a:endParaRPr lang="en-US" sz="1800" dirty="0">
              <a:latin typeface="Roobert" panose="020B0604020202020204" charset="0"/>
            </a:endParaRPr>
          </a:p>
          <a:p>
            <a:pPr lvl="1"/>
            <a:endParaRPr lang="en-US" sz="1800" dirty="0">
              <a:latin typeface="Roobert" panose="020B060402020202020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C7147C-161E-4D1E-A01E-C0CB49FA0E4B}"/>
              </a:ext>
            </a:extLst>
          </p:cNvPr>
          <p:cNvGrpSpPr/>
          <p:nvPr/>
        </p:nvGrpSpPr>
        <p:grpSpPr>
          <a:xfrm>
            <a:off x="8861840" y="3759793"/>
            <a:ext cx="2238375" cy="2384481"/>
            <a:chOff x="8861840" y="3759793"/>
            <a:chExt cx="2238375" cy="2384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CCC354-F9D2-4891-9E65-A02C6FEEE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1840" y="3759793"/>
              <a:ext cx="2238375" cy="215265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35ED68-C20D-47B2-8C94-C89AB3B2C34E}"/>
                </a:ext>
              </a:extLst>
            </p:cNvPr>
            <p:cNvSpPr txBox="1"/>
            <p:nvPr/>
          </p:nvSpPr>
          <p:spPr>
            <a:xfrm>
              <a:off x="8974918" y="5836497"/>
              <a:ext cx="201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Figure 1. Recurrence plot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0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81"/>
    </mc:Choice>
    <mc:Fallback xmlns="">
      <p:transition spd="slow" advTm="802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457115"/>
          </a:xfrm>
        </p:spPr>
        <p:txBody>
          <a:bodyPr/>
          <a:lstStyle/>
          <a:p>
            <a:r>
              <a:rPr lang="en-US" dirty="0"/>
              <a:t>Features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153665-5313-414C-87F8-E304E20BEFB3}"/>
              </a:ext>
            </a:extLst>
          </p:cNvPr>
          <p:cNvGrpSpPr/>
          <p:nvPr/>
        </p:nvGrpSpPr>
        <p:grpSpPr>
          <a:xfrm>
            <a:off x="1389270" y="1739938"/>
            <a:ext cx="9413458" cy="4470214"/>
            <a:chOff x="1389270" y="1775449"/>
            <a:chExt cx="9413458" cy="44702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B95235-B5F7-4891-9F79-90C0CC3003BB}"/>
                </a:ext>
              </a:extLst>
            </p:cNvPr>
            <p:cNvSpPr txBox="1"/>
            <p:nvPr/>
          </p:nvSpPr>
          <p:spPr>
            <a:xfrm>
              <a:off x="1669691" y="5907109"/>
              <a:ext cx="8852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i="1" dirty="0"/>
                <a:t>Figure </a:t>
              </a:r>
              <a:r>
                <a:rPr lang="en-US" sz="1600" i="1" dirty="0"/>
                <a:t>2</a:t>
              </a:r>
              <a:r>
                <a:rPr lang="hr-HR" sz="1600" i="1" dirty="0"/>
                <a:t>. </a:t>
              </a:r>
              <a:r>
                <a:rPr lang="hr-HR" sz="1600" i="1" dirty="0" err="1"/>
                <a:t>Illustration</a:t>
              </a:r>
              <a:r>
                <a:rPr lang="hr-HR" sz="1600" i="1" dirty="0"/>
                <a:t> </a:t>
              </a:r>
              <a:r>
                <a:rPr lang="hr-HR" sz="1600" i="1" dirty="0" err="1"/>
                <a:t>of</a:t>
              </a:r>
              <a:r>
                <a:rPr lang="hr-HR" sz="1600" i="1" dirty="0"/>
                <a:t> </a:t>
              </a:r>
              <a:r>
                <a:rPr lang="hr-HR" sz="1600" i="1" dirty="0" err="1"/>
                <a:t>the</a:t>
              </a:r>
              <a:r>
                <a:rPr lang="hr-HR" sz="1600" i="1" dirty="0"/>
                <a:t> </a:t>
              </a:r>
              <a:r>
                <a:rPr lang="hr-HR" sz="1600" i="1" dirty="0" err="1"/>
                <a:t>process</a:t>
              </a:r>
              <a:r>
                <a:rPr lang="hr-HR" sz="1600" i="1" dirty="0"/>
                <a:t> for </a:t>
              </a:r>
              <a:r>
                <a:rPr lang="hr-HR" sz="1600" i="1" dirty="0" err="1"/>
                <a:t>obtaining</a:t>
              </a:r>
              <a:r>
                <a:rPr lang="hr-HR" sz="1600" i="1" dirty="0"/>
                <a:t> time-</a:t>
              </a:r>
              <a:r>
                <a:rPr lang="hr-HR" sz="1600" i="1" dirty="0" err="1"/>
                <a:t>series</a:t>
              </a:r>
              <a:r>
                <a:rPr lang="hr-HR" sz="1600" i="1" dirty="0"/>
                <a:t> </a:t>
              </a:r>
              <a:r>
                <a:rPr lang="hr-HR" sz="1600" i="1" dirty="0" err="1"/>
                <a:t>of</a:t>
              </a:r>
              <a:r>
                <a:rPr lang="hr-HR" sz="1600" i="1" dirty="0"/>
                <a:t> </a:t>
              </a:r>
              <a:r>
                <a:rPr lang="hr-HR" sz="1600" i="1" dirty="0" err="1"/>
                <a:t>Cz</a:t>
              </a:r>
              <a:r>
                <a:rPr lang="hr-HR" sz="1600" i="1" dirty="0"/>
                <a:t> </a:t>
              </a:r>
              <a:r>
                <a:rPr lang="hr-HR" sz="1600" i="1" dirty="0" err="1"/>
                <a:t>channel</a:t>
              </a:r>
              <a:r>
                <a:rPr lang="hr-HR" sz="1600" i="1" dirty="0"/>
                <a:t> </a:t>
              </a:r>
              <a:r>
                <a:rPr lang="hr-HR" sz="1600" i="1" dirty="0" err="1"/>
                <a:t>alpha</a:t>
              </a:r>
              <a:r>
                <a:rPr lang="hr-HR" sz="1600" i="1" dirty="0"/>
                <a:t> </a:t>
              </a:r>
              <a:r>
                <a:rPr lang="hr-HR" sz="1600" i="1" dirty="0" err="1"/>
                <a:t>feature</a:t>
              </a:r>
              <a:r>
                <a:rPr lang="hr-HR" sz="1600" i="1" dirty="0"/>
                <a:t> for male </a:t>
              </a:r>
              <a:r>
                <a:rPr lang="hr-HR" sz="1600" i="1" dirty="0" err="1"/>
                <a:t>drivers</a:t>
              </a:r>
              <a:r>
                <a:rPr lang="hr-HR" sz="1600" i="1" dirty="0"/>
                <a:t> </a:t>
              </a:r>
              <a:endParaRPr lang="en-US" sz="1600" i="1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E30192-92FC-4715-8A72-DB4EEE145791}"/>
                </a:ext>
              </a:extLst>
            </p:cNvPr>
            <p:cNvGrpSpPr/>
            <p:nvPr/>
          </p:nvGrpSpPr>
          <p:grpSpPr>
            <a:xfrm>
              <a:off x="1389270" y="1775449"/>
              <a:ext cx="9413458" cy="4136994"/>
              <a:chOff x="1389270" y="1775449"/>
              <a:chExt cx="9413458" cy="413699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8B6FDD9-3D10-4ED7-9F2B-22ADD33B2E47}"/>
                  </a:ext>
                </a:extLst>
              </p:cNvPr>
              <p:cNvGrpSpPr/>
              <p:nvPr/>
            </p:nvGrpSpPr>
            <p:grpSpPr>
              <a:xfrm>
                <a:off x="1389270" y="1775449"/>
                <a:ext cx="9413458" cy="4136994"/>
                <a:chOff x="2373520" y="2013260"/>
                <a:chExt cx="9413458" cy="4136994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A34EC5FD-44EE-437A-9373-C2A937D1332E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3520" y="2013260"/>
                  <a:ext cx="9413458" cy="41369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B49EF51-6147-468F-852A-C88463725EDA}"/>
                    </a:ext>
                  </a:extLst>
                </p:cNvPr>
                <p:cNvSpPr/>
                <p:nvPr/>
              </p:nvSpPr>
              <p:spPr>
                <a:xfrm>
                  <a:off x="5362576" y="3391732"/>
                  <a:ext cx="70780" cy="2041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CEC272-D2D5-4CDE-9E3D-6A562DE714F1}"/>
                  </a:ext>
                </a:extLst>
              </p:cNvPr>
              <p:cNvSpPr/>
              <p:nvPr/>
            </p:nvSpPr>
            <p:spPr>
              <a:xfrm>
                <a:off x="9599931" y="2984499"/>
                <a:ext cx="45719" cy="1694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81"/>
    </mc:Choice>
    <mc:Fallback xmlns="">
      <p:transition spd="slow" advTm="802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89238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08439686-D34F-4D82-8B12-504C7824ACB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53332" y="2066925"/>
            <a:ext cx="6285335" cy="1152526"/>
          </a:xfrm>
        </p:spPr>
        <p:txBody>
          <a:bodyPr/>
          <a:lstStyle/>
          <a:p>
            <a:r>
              <a:rPr lang="en-US" dirty="0"/>
              <a:t>Mann</a:t>
            </a:r>
            <a:r>
              <a:rPr lang="da-DK" dirty="0"/>
              <a:t>–</a:t>
            </a:r>
            <a:r>
              <a:rPr lang="en-US" dirty="0"/>
              <a:t>Whitney U test </a:t>
            </a:r>
            <a:endParaRPr lang="hr-HR" dirty="0"/>
          </a:p>
          <a:p>
            <a:r>
              <a:rPr lang="hr-HR" dirty="0" err="1">
                <a:latin typeface="Roobert" panose="020B0604020202020204" charset="0"/>
              </a:rPr>
              <a:t>Bonferroni</a:t>
            </a:r>
            <a:r>
              <a:rPr lang="hr-HR" dirty="0">
                <a:latin typeface="Roobert" panose="020B0604020202020204" charset="0"/>
              </a:rPr>
              <a:t> </a:t>
            </a:r>
            <a:r>
              <a:rPr lang="hr-HR" dirty="0" err="1">
                <a:latin typeface="Roobert" panose="020B0604020202020204" charset="0"/>
              </a:rPr>
              <a:t>correction</a:t>
            </a:r>
            <a:endParaRPr lang="hr-HR" dirty="0">
              <a:latin typeface="Roobert" panose="020B0604020202020204" charset="0"/>
            </a:endParaRPr>
          </a:p>
          <a:p>
            <a:r>
              <a:rPr lang="en-US" i="1" dirty="0"/>
              <a:t>α</a:t>
            </a:r>
            <a:r>
              <a:rPr lang="en-US" dirty="0"/>
              <a:t>=9.26*10</a:t>
            </a:r>
            <a:r>
              <a:rPr lang="en-US" baseline="30000" dirty="0"/>
              <a:t>-6</a:t>
            </a:r>
            <a:endParaRPr lang="en-US" dirty="0">
              <a:latin typeface="Roobert" panose="020B060402020202020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0AF025E-B00E-45A7-AC33-9BEF00168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25236"/>
              </p:ext>
            </p:extLst>
          </p:nvPr>
        </p:nvGraphicFramePr>
        <p:xfrm>
          <a:off x="2320235" y="3629023"/>
          <a:ext cx="3217547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1857870">
                  <a:extLst>
                    <a:ext uri="{9D8B030D-6E8A-4147-A177-3AD203B41FA5}">
                      <a16:colId xmlns:a16="http://schemas.microsoft.com/office/drawing/2014/main" val="1552185694"/>
                    </a:ext>
                  </a:extLst>
                </a:gridCol>
                <a:gridCol w="1359677">
                  <a:extLst>
                    <a:ext uri="{9D8B030D-6E8A-4147-A177-3AD203B41FA5}">
                      <a16:colId xmlns:a16="http://schemas.microsoft.com/office/drawing/2014/main" val="323341114"/>
                    </a:ext>
                  </a:extLst>
                </a:gridCol>
              </a:tblGrid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Feature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p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value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393567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Pz_RR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1.15E-89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2169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Pz_Beta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1.15E-89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52945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FL_Lam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1.15E-89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05732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Pz_Lam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1.15E-89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63692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OL_Lmax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1.15E-89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57107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OL_RR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1.15E-89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175830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OL_Lam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1.15E-89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572062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OR_RR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1.15E-89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031125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OR_Lam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1.15E-89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708918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FL_Vmax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1.16E-89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881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61050A-832D-4E22-B0CF-222CBD0D4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44236"/>
              </p:ext>
            </p:extLst>
          </p:nvPr>
        </p:nvGraphicFramePr>
        <p:xfrm>
          <a:off x="5997574" y="3638550"/>
          <a:ext cx="3217547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1795928">
                  <a:extLst>
                    <a:ext uri="{9D8B030D-6E8A-4147-A177-3AD203B41FA5}">
                      <a16:colId xmlns:a16="http://schemas.microsoft.com/office/drawing/2014/main" val="1552185694"/>
                    </a:ext>
                  </a:extLst>
                </a:gridCol>
                <a:gridCol w="1421619">
                  <a:extLst>
                    <a:ext uri="{9D8B030D-6E8A-4147-A177-3AD203B41FA5}">
                      <a16:colId xmlns:a16="http://schemas.microsoft.com/office/drawing/2014/main" val="323341114"/>
                    </a:ext>
                  </a:extLst>
                </a:gridCol>
              </a:tblGrid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Feature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p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value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393567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OR_Gamma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2.21E-03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2169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Oz_Beta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2.48E-03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52945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Oz_Ent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3.33E-03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05732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Cz_Vmax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4.79E-03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63692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Oz_Gamma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4.92E-03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57107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Oz_Adll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1.00E-02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175830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Cz_TT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1.23E-02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572062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Pz_Alpha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2.65E-01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031125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FR_Theta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5.86E-01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708918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 Cz_Ent</a:t>
                      </a:r>
                      <a:endParaRPr lang="en-US" sz="200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Roobert" panose="020B0604020202020204" charset="0"/>
                          <a:ea typeface="Times New Roman" panose="02020603050405020304" pitchFamily="18" charset="0"/>
                        </a:rPr>
                        <a:t>6.76E-01</a:t>
                      </a:r>
                      <a:endParaRPr lang="en-US" sz="2000" dirty="0">
                        <a:effectLst/>
                        <a:latin typeface="Roobert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881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1575E46-64DA-4197-95AB-CF14BC7C8FED}"/>
              </a:ext>
            </a:extLst>
          </p:cNvPr>
          <p:cNvSpPr txBox="1"/>
          <p:nvPr/>
        </p:nvSpPr>
        <p:spPr>
          <a:xfrm>
            <a:off x="2519219" y="3321246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latin typeface="Roobert" panose="020B0604020202020204" charset="0"/>
              </a:rPr>
              <a:t>Table 2. </a:t>
            </a:r>
            <a:r>
              <a:rPr lang="hr-HR" sz="1400" dirty="0" err="1">
                <a:latin typeface="Roobert" panose="020B0604020202020204" charset="0"/>
              </a:rPr>
              <a:t>Features</a:t>
            </a:r>
            <a:r>
              <a:rPr lang="hr-HR" sz="1400" dirty="0">
                <a:latin typeface="Roobert" panose="020B0604020202020204" charset="0"/>
              </a:rPr>
              <a:t> </a:t>
            </a:r>
            <a:r>
              <a:rPr lang="hr-HR" sz="1400" dirty="0" err="1">
                <a:latin typeface="Roobert" panose="020B0604020202020204" charset="0"/>
              </a:rPr>
              <a:t>with</a:t>
            </a:r>
            <a:r>
              <a:rPr lang="hr-HR" sz="1400" dirty="0">
                <a:latin typeface="Roobert" panose="020B0604020202020204" charset="0"/>
              </a:rPr>
              <a:t> </a:t>
            </a:r>
            <a:r>
              <a:rPr lang="hr-HR" sz="1400" dirty="0" err="1">
                <a:latin typeface="Roobert" panose="020B0604020202020204" charset="0"/>
              </a:rPr>
              <a:t>lowes</a:t>
            </a:r>
            <a:r>
              <a:rPr lang="hr-HR" sz="1400" dirty="0">
                <a:latin typeface="Roobert" panose="020B0604020202020204" charset="0"/>
              </a:rPr>
              <a:t> </a:t>
            </a:r>
            <a:r>
              <a:rPr lang="hr-HR" sz="1400" i="1" dirty="0">
                <a:latin typeface="Roobert" panose="020B0604020202020204" charset="0"/>
              </a:rPr>
              <a:t>p </a:t>
            </a:r>
            <a:r>
              <a:rPr lang="hr-HR" sz="1400" dirty="0" err="1">
                <a:latin typeface="Roobert" panose="020B0604020202020204" charset="0"/>
              </a:rPr>
              <a:t>value</a:t>
            </a:r>
            <a:endParaRPr lang="en-US" sz="1400" dirty="0">
              <a:latin typeface="Roobert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E9FA75-4140-4A6A-8246-C95327CDEAAC}"/>
              </a:ext>
            </a:extLst>
          </p:cNvPr>
          <p:cNvSpPr txBox="1"/>
          <p:nvPr/>
        </p:nvSpPr>
        <p:spPr>
          <a:xfrm>
            <a:off x="5871526" y="3321245"/>
            <a:ext cx="3217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latin typeface="Roobert" panose="020B0604020202020204" charset="0"/>
              </a:rPr>
              <a:t>Table 3. </a:t>
            </a:r>
            <a:r>
              <a:rPr lang="hr-HR" sz="1400" dirty="0" err="1">
                <a:latin typeface="Roobert" panose="020B0604020202020204" charset="0"/>
              </a:rPr>
              <a:t>Features</a:t>
            </a:r>
            <a:r>
              <a:rPr lang="hr-HR" sz="1400" dirty="0">
                <a:latin typeface="Roobert" panose="020B0604020202020204" charset="0"/>
              </a:rPr>
              <a:t> </a:t>
            </a:r>
            <a:r>
              <a:rPr lang="hr-HR" sz="1400" dirty="0" err="1">
                <a:latin typeface="Roobert" panose="020B0604020202020204" charset="0"/>
              </a:rPr>
              <a:t>with</a:t>
            </a:r>
            <a:r>
              <a:rPr lang="hr-HR" sz="1400" dirty="0">
                <a:latin typeface="Roobert" panose="020B0604020202020204" charset="0"/>
              </a:rPr>
              <a:t> </a:t>
            </a:r>
            <a:r>
              <a:rPr lang="hr-HR" sz="1400" dirty="0" err="1">
                <a:latin typeface="Roobert" panose="020B0604020202020204" charset="0"/>
              </a:rPr>
              <a:t>highest</a:t>
            </a:r>
            <a:r>
              <a:rPr lang="hr-HR" sz="1400" dirty="0">
                <a:latin typeface="Roobert" panose="020B0604020202020204" charset="0"/>
              </a:rPr>
              <a:t> </a:t>
            </a:r>
            <a:r>
              <a:rPr lang="hr-HR" sz="1400" i="1" dirty="0">
                <a:latin typeface="Roobert" panose="020B0604020202020204" charset="0"/>
              </a:rPr>
              <a:t>p </a:t>
            </a:r>
            <a:r>
              <a:rPr lang="hr-HR" sz="1400" dirty="0" err="1">
                <a:latin typeface="Roobert" panose="020B0604020202020204" charset="0"/>
              </a:rPr>
              <a:t>value</a:t>
            </a:r>
            <a:endParaRPr lang="en-US" sz="1400" dirty="0">
              <a:latin typeface="Roober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7"/>
    </mc:Choice>
    <mc:Fallback xmlns="">
      <p:transition spd="slow" advTm="857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2" y="945557"/>
            <a:ext cx="6285335" cy="63096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829E6-EEFB-4FC9-9EA3-5D48400C44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59" y="1837944"/>
            <a:ext cx="6990080" cy="45549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5741A-C268-4203-834E-D465FDDDDC2F}"/>
              </a:ext>
            </a:extLst>
          </p:cNvPr>
          <p:cNvSpPr txBox="1"/>
          <p:nvPr/>
        </p:nvSpPr>
        <p:spPr>
          <a:xfrm>
            <a:off x="3564697" y="6315777"/>
            <a:ext cx="5113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>
                <a:latin typeface="Roobert" panose="020B0604020202020204" charset="0"/>
              </a:rPr>
              <a:t>Figure </a:t>
            </a:r>
            <a:r>
              <a:rPr lang="en-US" sz="1600" dirty="0">
                <a:latin typeface="Roobert" panose="020B0604020202020204" charset="0"/>
              </a:rPr>
              <a:t>3</a:t>
            </a:r>
            <a:r>
              <a:rPr lang="hr-HR" sz="1600" dirty="0">
                <a:latin typeface="Roobert" panose="020B0604020202020204" charset="0"/>
              </a:rPr>
              <a:t>. </a:t>
            </a:r>
            <a:r>
              <a:rPr lang="en-US" sz="1600" dirty="0">
                <a:latin typeface="Roobert" panose="020B0604020202020204" charset="0"/>
              </a:rPr>
              <a:t>Difference between male and female drivers</a:t>
            </a:r>
          </a:p>
        </p:txBody>
      </p:sp>
    </p:spTree>
    <p:extLst>
      <p:ext uri="{BB962C8B-B14F-4D97-AF65-F5344CB8AC3E}">
        <p14:creationId xmlns:p14="http://schemas.microsoft.com/office/powerpoint/2010/main" val="39210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13"/>
    </mc:Choice>
    <mc:Fallback xmlns="">
      <p:transition spd="slow" advTm="2181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2F41FA-4B7A-4CDC-9BE5-B9660647CE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8 / 11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4F44C5D-8553-438C-B08C-B5C4AE19C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53330" y="708724"/>
            <a:ext cx="6285335" cy="473668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02D24-BD06-4F19-B8A7-4CF1FA2691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6" y="1182392"/>
            <a:ext cx="8950325" cy="46708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9DA4D8-2788-48A8-8D77-E6EB5CCCBF67}"/>
              </a:ext>
            </a:extLst>
          </p:cNvPr>
          <p:cNvSpPr txBox="1"/>
          <p:nvPr/>
        </p:nvSpPr>
        <p:spPr>
          <a:xfrm>
            <a:off x="1620836" y="5853288"/>
            <a:ext cx="887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latin typeface="Roobert" panose="020B0604020202020204" charset="0"/>
              </a:rPr>
              <a:t>Figure </a:t>
            </a:r>
            <a:r>
              <a:rPr lang="en-US" sz="1500" dirty="0">
                <a:latin typeface="Roobert" panose="020B0604020202020204" charset="0"/>
              </a:rPr>
              <a:t>4</a:t>
            </a:r>
            <a:r>
              <a:rPr lang="hr-HR" sz="1500" dirty="0">
                <a:latin typeface="Roobert" panose="020B0604020202020204" charset="0"/>
              </a:rPr>
              <a:t>. </a:t>
            </a:r>
            <a:r>
              <a:rPr lang="en-US" sz="1500" dirty="0">
                <a:latin typeface="Roobert" panose="020B0604020202020204" charset="0"/>
              </a:rPr>
              <a:t>Correlation for male and female drivers with color-coded values. White – correlation between -0.4 and 0.4, light green – correlation between 0.4 and 0.7, dark green – correlation between 0.7 and 1, light red – correlation between -0.4 and -0.7 and dark red – correlation between -0.7 and -1. </a:t>
            </a:r>
          </a:p>
        </p:txBody>
      </p:sp>
    </p:spTree>
    <p:extLst>
      <p:ext uri="{BB962C8B-B14F-4D97-AF65-F5344CB8AC3E}">
        <p14:creationId xmlns:p14="http://schemas.microsoft.com/office/powerpoint/2010/main" val="3644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7"/>
    </mc:Choice>
    <mc:Fallback xmlns="">
      <p:transition spd="slow" advTm="10607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2000B"/>
      </a:dk1>
      <a:lt1>
        <a:srgbClr val="FFFFFF"/>
      </a:lt1>
      <a:dk2>
        <a:srgbClr val="02000C"/>
      </a:dk2>
      <a:lt2>
        <a:srgbClr val="E7E6E6"/>
      </a:lt2>
      <a:accent1>
        <a:srgbClr val="02000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4A78737296D44B9C0FDA063D431BDD" ma:contentTypeVersion="12" ma:contentTypeDescription="Stvaranje novog dokumenta." ma:contentTypeScope="" ma:versionID="5505016d88c2a2c2e94c43cb1a42ccef">
  <xsd:schema xmlns:xsd="http://www.w3.org/2001/XMLSchema" xmlns:xs="http://www.w3.org/2001/XMLSchema" xmlns:p="http://schemas.microsoft.com/office/2006/metadata/properties" xmlns:ns2="6a5cec3c-b857-4d55-a661-1a8fdc8fcb3c" xmlns:ns3="37ec1f5e-67c4-41fc-8f61-d37ccb2c36a1" targetNamespace="http://schemas.microsoft.com/office/2006/metadata/properties" ma:root="true" ma:fieldsID="d67f394a37e9e525bab642c8b2e81708" ns2:_="" ns3:_="">
    <xsd:import namespace="6a5cec3c-b857-4d55-a661-1a8fdc8fcb3c"/>
    <xsd:import namespace="37ec1f5e-67c4-41fc-8f61-d37ccb2c3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cec3c-b857-4d55-a661-1a8fdc8fc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c1f5e-67c4-41fc-8f61-d37ccb2c3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415405-C47D-474E-BB59-AB78D09733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F99330-6DFC-42B9-88BD-0AF158D5FE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7ec1f5e-67c4-41fc-8f61-d37ccb2c36a1"/>
    <ds:schemaRef ds:uri="6a5cec3c-b857-4d55-a661-1a8fdc8fcb3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91A888-8BB3-457D-99C0-69C43DBFAC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5cec3c-b857-4d55-a661-1a8fdc8fcb3c"/>
    <ds:schemaRef ds:uri="37ec1f5e-67c4-41fc-8f61-d37ccb2c3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14428</TotalTime>
  <Words>734</Words>
  <Application>Microsoft Office PowerPoint</Application>
  <PresentationFormat>Widescreen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Roobert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Alan Jović</cp:lastModifiedBy>
  <cp:revision>199</cp:revision>
  <dcterms:created xsi:type="dcterms:W3CDTF">2018-10-15T17:39:00Z</dcterms:created>
  <dcterms:modified xsi:type="dcterms:W3CDTF">2020-11-19T09:56:59Z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0x0101005F4A78737296D44B9C0FDA063D431BDD</vt:lpwstr>
  </property>
</Properties>
</file>