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90" r:id="rId6"/>
    <p:sldId id="259" r:id="rId7"/>
    <p:sldId id="276" r:id="rId8"/>
    <p:sldId id="260" r:id="rId9"/>
    <p:sldId id="262" r:id="rId10"/>
    <p:sldId id="277" r:id="rId11"/>
    <p:sldId id="278" r:id="rId12"/>
    <p:sldId id="263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64" r:id="rId24"/>
  </p:sldIdLst>
  <p:sldSz cx="9144000" cy="6858000" type="screen4x3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512B4-0C4B-4EE3-A7AB-35499762F4B9}" type="datetimeFigureOut">
              <a:rPr lang="hr-HR" smtClean="0"/>
              <a:t>6.7.2022.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0FD99-F674-4FB1-9ACE-BD227DDB4C5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711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FD99-F674-4FB1-9ACE-BD227DDB4C5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93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FD99-F674-4FB1-9ACE-BD227DDB4C53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502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FD99-F674-4FB1-9ACE-BD227DDB4C53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980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FD99-F674-4FB1-9ACE-BD227DDB4C53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376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FD99-F674-4FB1-9ACE-BD227DDB4C53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86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FD99-F674-4FB1-9ACE-BD227DDB4C53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0828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FD99-F674-4FB1-9ACE-BD227DDB4C53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1243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0FD99-F674-4FB1-9ACE-BD227DDB4C53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679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sr-Latn-C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C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sr-Latn-C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3C5CFF0-319D-43CF-97B2-492582B1BD24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7/6/2022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FFBDC17-584F-4EEA-977A-482462F295E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C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C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7CB7ECF-BB17-49E7-9FFB-FA7EB38274D7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7/6/2022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CB1F9BD-5690-4F01-AC5D-AA4541BD834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r-Latn-CS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C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C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C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771640" y="1124640"/>
            <a:ext cx="5328360" cy="3240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sr-Latn-CS" sz="4400" b="0" strike="noStrike" spc="-1" dirty="0">
                <a:solidFill>
                  <a:srgbClr val="000000"/>
                </a:solidFill>
                <a:latin typeface="Corbel"/>
              </a:rPr>
              <a:t>Upotreba tehnologija za raspodjeljenu obradu velikih količina podataka u knjigovodstvu</a:t>
            </a:r>
            <a:endParaRPr lang="sr-Latn-C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771640" y="5301360"/>
            <a:ext cx="5328360" cy="575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 dirty="0">
                <a:solidFill>
                  <a:srgbClr val="8B8B8B"/>
                </a:solidFill>
                <a:latin typeface="Corbel"/>
              </a:rPr>
              <a:t>Mentor: </a:t>
            </a:r>
            <a:r>
              <a:rPr lang="hr-HR" sz="2400" b="0" strike="noStrike" spc="-1" dirty="0">
                <a:solidFill>
                  <a:srgbClr val="8B8B8B"/>
                </a:solidFill>
                <a:latin typeface="Corbel"/>
              </a:rPr>
              <a:t>izv. prof. dr. </a:t>
            </a:r>
            <a:r>
              <a:rPr lang="hr-HR" sz="2400" b="0" strike="noStrike" spc="-1" dirty="0" err="1">
                <a:solidFill>
                  <a:srgbClr val="8B8B8B"/>
                </a:solidFill>
                <a:latin typeface="Corbel"/>
              </a:rPr>
              <a:t>sc</a:t>
            </a:r>
            <a:r>
              <a:rPr lang="hr-HR" sz="2400" b="0" strike="noStrike" spc="-1" dirty="0">
                <a:solidFill>
                  <a:srgbClr val="8B8B8B"/>
                </a:solidFill>
                <a:latin typeface="Corbel"/>
              </a:rPr>
              <a:t>. </a:t>
            </a:r>
            <a:r>
              <a:rPr lang="en-US" sz="2400" b="1" strike="noStrike" spc="-1" dirty="0">
                <a:solidFill>
                  <a:srgbClr val="8B8B8B"/>
                </a:solidFill>
                <a:latin typeface="Corbel"/>
              </a:rPr>
              <a:t>Alan </a:t>
            </a:r>
            <a:r>
              <a:rPr lang="en-US" sz="2400" b="1" strike="noStrike" spc="-1" dirty="0" err="1">
                <a:solidFill>
                  <a:srgbClr val="8B8B8B"/>
                </a:solidFill>
                <a:latin typeface="Corbel"/>
              </a:rPr>
              <a:t>Jović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4172033" y="549000"/>
            <a:ext cx="24340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77500" lnSpcReduction="20000"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hr-HR" sz="2400" spc="-1" dirty="0">
                <a:solidFill>
                  <a:srgbClr val="8B8B8B"/>
                </a:solidFill>
                <a:latin typeface="Corbel"/>
              </a:rPr>
              <a:t>Diplomski</a:t>
            </a:r>
            <a:r>
              <a:rPr lang="en-US" sz="2400" b="0" strike="noStrike" spc="-1" dirty="0">
                <a:solidFill>
                  <a:srgbClr val="8B8B8B"/>
                </a:solidFill>
                <a:latin typeface="Corbel"/>
              </a:rPr>
              <a:t> rad br. </a:t>
            </a:r>
            <a:r>
              <a:rPr lang="hr-HR" sz="2400" spc="-1" dirty="0">
                <a:solidFill>
                  <a:srgbClr val="8B8B8B"/>
                </a:solidFill>
                <a:latin typeface="Corbel"/>
              </a:rPr>
              <a:t>2804</a:t>
            </a: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1737360" y="4581000"/>
            <a:ext cx="7406640" cy="5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en-US" sz="2600" b="1" strike="noStrike" spc="-1" dirty="0">
                <a:solidFill>
                  <a:srgbClr val="8B8B8B"/>
                </a:solidFill>
                <a:latin typeface="Corbel"/>
              </a:rPr>
              <a:t>Filip Pažanin</a:t>
            </a:r>
            <a:endParaRPr lang="en-US" sz="2600" b="0" strike="noStrike" spc="-1" dirty="0"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6532377" y="6090509"/>
            <a:ext cx="230400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A6A6A6"/>
                </a:solidFill>
                <a:latin typeface="Corbel"/>
              </a:rPr>
              <a:t>Zagreb, </a:t>
            </a:r>
            <a:r>
              <a:rPr lang="hr-HR" sz="2400" b="0" strike="noStrike" spc="-1" dirty="0">
                <a:solidFill>
                  <a:srgbClr val="A6A6A6"/>
                </a:solidFill>
                <a:latin typeface="Corbel"/>
              </a:rPr>
              <a:t>6</a:t>
            </a:r>
            <a:r>
              <a:rPr lang="en-US" sz="2400" b="0" strike="noStrike" spc="-1" dirty="0">
                <a:solidFill>
                  <a:srgbClr val="A6A6A6"/>
                </a:solidFill>
                <a:latin typeface="Corbel"/>
              </a:rPr>
              <a:t>.7.20</a:t>
            </a:r>
            <a:r>
              <a:rPr lang="hr-HR" sz="2400" b="0" strike="noStrike" spc="-1" dirty="0">
                <a:solidFill>
                  <a:srgbClr val="A6A6A6"/>
                </a:solidFill>
                <a:latin typeface="Corbel"/>
              </a:rPr>
              <a:t>22</a:t>
            </a:r>
            <a:r>
              <a:rPr lang="en-US" sz="2400" b="0" strike="noStrike" spc="-1" dirty="0">
                <a:solidFill>
                  <a:srgbClr val="A6A6A6"/>
                </a:solidFill>
                <a:latin typeface="Corbel"/>
              </a:rPr>
              <a:t>.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86FAEC-0948-420E-91C5-A119167FB792}"/>
              </a:ext>
            </a:extLst>
          </p:cNvPr>
          <p:cNvSpPr/>
          <p:nvPr/>
        </p:nvSpPr>
        <p:spPr>
          <a:xfrm>
            <a:off x="233265" y="2220686"/>
            <a:ext cx="1296955" cy="1782147"/>
          </a:xfrm>
          <a:prstGeom prst="rect">
            <a:avLst/>
          </a:prstGeom>
          <a:solidFill>
            <a:srgbClr val="C2242C"/>
          </a:solidFill>
          <a:ln>
            <a:solidFill>
              <a:srgbClr val="C22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CFB12C-762D-4D34-842F-E23E3257E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9" b="88827" l="5882" r="96502">
                        <a14:foregroundMark x1="11606" y1="26257" x2="11606" y2="26257"/>
                        <a14:foregroundMark x1="6200" y1="26257" x2="6200" y2="26257"/>
                        <a14:foregroundMark x1="19396" y1="49721" x2="19396" y2="49721"/>
                        <a14:foregroundMark x1="27027" y1="81006" x2="27027" y2="81006"/>
                        <a14:foregroundMark x1="67568" y1="24581" x2="67568" y2="24581"/>
                        <a14:foregroundMark x1="53100" y1="21229" x2="53100" y2="21229"/>
                        <a14:foregroundMark x1="58665" y1="30168" x2="58665" y2="30168"/>
                        <a14:foregroundMark x1="60254" y1="30726" x2="60254" y2="30726"/>
                        <a14:foregroundMark x1="63593" y1="30168" x2="63593" y2="30168"/>
                        <a14:foregroundMark x1="65978" y1="27933" x2="65978" y2="27933"/>
                        <a14:foregroundMark x1="73291" y1="28492" x2="73291" y2="28492"/>
                        <a14:foregroundMark x1="75358" y1="25140" x2="75358" y2="25140"/>
                        <a14:foregroundMark x1="55326" y1="52514" x2="55326" y2="52514"/>
                        <a14:foregroundMark x1="56757" y1="50279" x2="56757" y2="50279"/>
                        <a14:foregroundMark x1="60413" y1="52514" x2="60413" y2="52514"/>
                        <a14:foregroundMark x1="62321" y1="53631" x2="62321" y2="53631"/>
                        <a14:foregroundMark x1="62321" y1="53631" x2="62321" y2="53631"/>
                        <a14:foregroundMark x1="65660" y1="50279" x2="65660" y2="50279"/>
                        <a14:foregroundMark x1="67886" y1="50279" x2="67886" y2="50279"/>
                        <a14:foregroundMark x1="71701" y1="50279" x2="71701" y2="50279"/>
                        <a14:foregroundMark x1="73768" y1="49721" x2="73768" y2="49721"/>
                        <a14:foregroundMark x1="77424" y1="48603" x2="77424" y2="48603"/>
                        <a14:foregroundMark x1="79491" y1="51397" x2="79491" y2="51397"/>
                        <a14:foregroundMark x1="83148" y1="51955" x2="83148" y2="51955"/>
                        <a14:foregroundMark x1="85215" y1="50279" x2="85215" y2="50279"/>
                        <a14:foregroundMark x1="86804" y1="50279" x2="86804" y2="50279"/>
                        <a14:foregroundMark x1="86804" y1="45251" x2="86804" y2="45251"/>
                        <a14:foregroundMark x1="87917" y1="48045" x2="87917" y2="48045"/>
                        <a14:foregroundMark x1="93959" y1="52514" x2="93959" y2="52514"/>
                        <a14:foregroundMark x1="96502" y1="57542" x2="96502" y2="57542"/>
                        <a14:foregroundMark x1="96343" y1="45251" x2="96343" y2="45251"/>
                        <a14:foregroundMark x1="96184" y1="44134" x2="96184" y2="44134"/>
                        <a14:foregroundMark x1="96184" y1="44134" x2="96184" y2="44134"/>
                        <a14:foregroundMark x1="85215" y1="75419" x2="85215" y2="75419"/>
                        <a14:foregroundMark x1="85215" y1="75978" x2="85215" y2="75978"/>
                        <a14:foregroundMark x1="82671" y1="74302" x2="82671" y2="74302"/>
                        <a14:foregroundMark x1="76948" y1="73184" x2="76948" y2="73184"/>
                        <a14:foregroundMark x1="74404" y1="73184" x2="74404" y2="73184"/>
                        <a14:foregroundMark x1="70588" y1="72067" x2="70588" y2="72067"/>
                        <a14:foregroundMark x1="68045" y1="73184" x2="68045" y2="73184"/>
                        <a14:foregroundMark x1="64865" y1="73743" x2="64865" y2="73743"/>
                        <a14:foregroundMark x1="61367" y1="75978" x2="61367" y2="75978"/>
                        <a14:foregroundMark x1="59936" y1="69274" x2="59936" y2="69274"/>
                        <a14:foregroundMark x1="57870" y1="74302" x2="57870" y2="74302"/>
                        <a14:foregroundMark x1="54054" y1="72626" x2="54054" y2="72626"/>
                        <a14:foregroundMark x1="68998" y1="25698" x2="68998" y2="25698"/>
                        <a14:foregroundMark x1="77266" y1="52514" x2="77266" y2="52514"/>
                        <a14:foregroundMark x1="75676" y1="54190" x2="75676" y2="54190"/>
                        <a14:foregroundMark x1="85692" y1="76536" x2="85692" y2="76536"/>
                        <a14:foregroundMark x1="83625" y1="82682" x2="83625" y2="82682"/>
                        <a14:foregroundMark x1="83625" y1="82123" x2="83625" y2="82123"/>
                        <a14:foregroundMark x1="85056" y1="82123" x2="85056" y2="82123"/>
                        <a14:foregroundMark x1="58824" y1="75419" x2="58824" y2="75419"/>
                        <a14:foregroundMark x1="83625" y1="79888" x2="83625" y2="79888"/>
                        <a14:foregroundMark x1="84261" y1="82682" x2="84261" y2="82682"/>
                        <a14:backgroundMark x1="57870" y1="31285" x2="57870" y2="31285"/>
                        <a14:backgroundMark x1="58029" y1="27933" x2="58029" y2="27933"/>
                        <a14:backgroundMark x1="72496" y1="26816" x2="72496" y2="26816"/>
                        <a14:backgroundMark x1="76948" y1="52514" x2="76948" y2="52514"/>
                        <a14:backgroundMark x1="59618" y1="50838" x2="59618" y2="50838"/>
                        <a14:backgroundMark x1="54531" y1="50838" x2="54531" y2="50838"/>
                        <a14:backgroundMark x1="60572" y1="78771" x2="60572" y2="78771"/>
                        <a14:backgroundMark x1="57075" y1="79330" x2="57075" y2="79330"/>
                        <a14:backgroundMark x1="70588" y1="79888" x2="70588" y2="79888"/>
                        <a14:backgroundMark x1="84261" y1="81006" x2="84261" y2="81006"/>
                        <a14:backgroundMark x1="85056" y1="75419" x2="85056" y2="75419"/>
                        <a14:backgroundMark x1="92846" y1="50838" x2="92846" y2="50838"/>
                        <a14:backgroundMark x1="61367" y1="77095" x2="61367" y2="77095"/>
                        <a14:backgroundMark x1="61367" y1="76536" x2="61367" y2="76536"/>
                        <a14:backgroundMark x1="83625" y1="83240" x2="83625" y2="832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15" y="2298747"/>
            <a:ext cx="1566854" cy="445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8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5300" b="0" strike="noStrike" spc="-1" dirty="0">
                <a:solidFill>
                  <a:srgbClr val="000000"/>
                </a:solidFill>
                <a:latin typeface="Corbel"/>
              </a:rPr>
              <a:t>Analiz</a:t>
            </a:r>
            <a:r>
              <a:rPr lang="hr-HR" sz="5300" spc="-1" dirty="0">
                <a:solidFill>
                  <a:srgbClr val="000000"/>
                </a:solidFill>
                <a:latin typeface="Corbel"/>
              </a:rPr>
              <a:t>a vremena obrade na grozdu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348280" y="1484640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53" name="TextShape 10"/>
          <p:cNvSpPr txBox="1"/>
          <p:nvPr/>
        </p:nvSpPr>
        <p:spPr>
          <a:xfrm>
            <a:off x="2210050" y="5790420"/>
            <a:ext cx="7466040" cy="48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</a:t>
            </a:r>
            <a:r>
              <a:rPr lang="hr-HR" sz="1400" b="1" i="1" strike="noStrike" spc="-1" dirty="0">
                <a:latin typeface="Arial"/>
              </a:rPr>
              <a:t>7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en-US" sz="1400" i="1" spc="-1" dirty="0" err="1"/>
              <a:t>Prikaz</a:t>
            </a:r>
            <a:r>
              <a:rPr lang="en-US" sz="1400" i="1" spc="-1" dirty="0"/>
              <a:t> </a:t>
            </a:r>
            <a:r>
              <a:rPr lang="en-US" sz="1400" i="1" spc="-1" dirty="0" err="1"/>
              <a:t>stanja</a:t>
            </a:r>
            <a:r>
              <a:rPr lang="en-US" sz="1400" i="1" spc="-1" dirty="0"/>
              <a:t> </a:t>
            </a:r>
            <a:r>
              <a:rPr lang="en-US" sz="1400" i="1" spc="-1" dirty="0" err="1"/>
              <a:t>grozda</a:t>
            </a:r>
            <a:r>
              <a:rPr lang="en-US" sz="1400" i="1" spc="-1" dirty="0"/>
              <a:t> </a:t>
            </a:r>
            <a:r>
              <a:rPr lang="en-US" sz="1400" i="1" spc="-1" dirty="0" err="1"/>
              <a:t>računala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6146" name="Picture 1">
            <a:extLst>
              <a:ext uri="{FF2B5EF4-FFF2-40B4-BE49-F238E27FC236}">
                <a16:creationId xmlns:a16="http://schemas.microsoft.com/office/drawing/2014/main" id="{43BD1DD6-6057-463F-999D-96551E58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70" y="1387800"/>
            <a:ext cx="6478220" cy="321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">
            <a:extLst>
              <a:ext uri="{FF2B5EF4-FFF2-40B4-BE49-F238E27FC236}">
                <a16:creationId xmlns:a16="http://schemas.microsoft.com/office/drawing/2014/main" id="{019CE7E8-2803-48C5-B141-CF74BAFF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70" y="4755980"/>
            <a:ext cx="6478220" cy="9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9867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9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5300" b="0" strike="noStrike" spc="-1" dirty="0">
                <a:solidFill>
                  <a:srgbClr val="000000"/>
                </a:solidFill>
                <a:latin typeface="Corbel"/>
              </a:rPr>
              <a:t>Analiz</a:t>
            </a:r>
            <a:r>
              <a:rPr lang="hr-HR" sz="5300" spc="-1" dirty="0">
                <a:solidFill>
                  <a:srgbClr val="000000"/>
                </a:solidFill>
                <a:latin typeface="Corbel"/>
              </a:rPr>
              <a:t>a vremena obrade na grozdu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348280" y="1484640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53" name="TextShape 10"/>
          <p:cNvSpPr txBox="1"/>
          <p:nvPr/>
        </p:nvSpPr>
        <p:spPr>
          <a:xfrm>
            <a:off x="2111893" y="4906686"/>
            <a:ext cx="7466040" cy="48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</a:t>
            </a:r>
            <a:r>
              <a:rPr lang="hr-HR" sz="1400" b="1" i="1" strike="noStrike" spc="-1" dirty="0">
                <a:latin typeface="Arial"/>
              </a:rPr>
              <a:t>8</a:t>
            </a:r>
            <a:r>
              <a:rPr lang="hr-HR" sz="1400" i="1" spc="-1" dirty="0">
                <a:latin typeface="Arial"/>
              </a:rPr>
              <a:t>: </a:t>
            </a:r>
            <a:r>
              <a:rPr lang="pl-PL" sz="1400" i="1" spc="-1" dirty="0"/>
              <a:t>Konfiguracija Airflow DAGa za Spark aplikaciju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9447468D-49FB-4BDA-8D71-A03AF6DFB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93" y="1497305"/>
            <a:ext cx="6711964" cy="32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10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5300" b="0" strike="noStrike" spc="-1" dirty="0">
                <a:solidFill>
                  <a:srgbClr val="000000"/>
                </a:solidFill>
                <a:latin typeface="Corbel"/>
              </a:rPr>
              <a:t>Analiz</a:t>
            </a:r>
            <a:r>
              <a:rPr lang="hr-HR" sz="5300" spc="-1" dirty="0">
                <a:solidFill>
                  <a:srgbClr val="000000"/>
                </a:solidFill>
                <a:latin typeface="Corbel"/>
              </a:rPr>
              <a:t>a vremena obrade na grozdu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348280" y="1484640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53" name="TextShape 10"/>
          <p:cNvSpPr txBox="1"/>
          <p:nvPr/>
        </p:nvSpPr>
        <p:spPr>
          <a:xfrm>
            <a:off x="2198408" y="5243400"/>
            <a:ext cx="7466040" cy="48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</a:t>
            </a:r>
            <a:r>
              <a:rPr lang="hr-HR" sz="1400" b="1" i="1" strike="noStrike" spc="-1" dirty="0">
                <a:latin typeface="Arial"/>
              </a:rPr>
              <a:t>9</a:t>
            </a:r>
            <a:r>
              <a:rPr lang="hr-HR" sz="1400" i="1" spc="-1" dirty="0"/>
              <a:t>: Prikaz zauzeća resursa </a:t>
            </a:r>
            <a:r>
              <a:rPr lang="hr-HR" sz="1400" i="1" spc="-1" dirty="0" err="1"/>
              <a:t>Spark</a:t>
            </a:r>
            <a:r>
              <a:rPr lang="hr-HR" sz="1400" i="1" spc="-1" dirty="0"/>
              <a:t> aplikacije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D1DC6CA-8E03-4446-BB20-D0B52352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08" y="1495375"/>
            <a:ext cx="5578475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0934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11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hr-HR" sz="5300" spc="-1" dirty="0">
                <a:solidFill>
                  <a:srgbClr val="000000"/>
                </a:solidFill>
                <a:latin typeface="Corbel"/>
              </a:rPr>
              <a:t>Maksimalno iskorištavanje resursa računalnog grozda</a:t>
            </a: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22840" y="1251742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3" name="CustomShape 4">
            <a:extLst>
              <a:ext uri="{FF2B5EF4-FFF2-40B4-BE49-F238E27FC236}">
                <a16:creationId xmlns:a16="http://schemas.microsoft.com/office/drawing/2014/main" id="{86EC2F9D-E655-47EE-A1F8-A3699FC1E4BC}"/>
              </a:ext>
            </a:extLst>
          </p:cNvPr>
          <p:cNvSpPr/>
          <p:nvPr/>
        </p:nvSpPr>
        <p:spPr>
          <a:xfrm>
            <a:off x="2071911" y="939124"/>
            <a:ext cx="6480359" cy="1364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>
              <a:spcAft>
                <a:spcPts val="601"/>
              </a:spcAft>
              <a:buClr>
                <a:srgbClr val="000000"/>
              </a:buClr>
            </a:pPr>
            <a:endParaRPr lang="hr-HR" sz="28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dirty="0"/>
              <a:t>Ukupni broj čvorova u našem računalnom grozdu = 3</a:t>
            </a: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dirty="0"/>
              <a:t>Broj slobodnih jezgara po čvoru = 10 </a:t>
            </a: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dirty="0"/>
              <a:t>Količina slobodne radne memorije po čvoru = 44 GB 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F8832-2B65-4B97-BF2B-28AB1DF5F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999" y="2488918"/>
            <a:ext cx="6997601" cy="39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982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12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hr-HR" sz="5300" spc="-1" dirty="0">
                <a:solidFill>
                  <a:srgbClr val="000000"/>
                </a:solidFill>
                <a:latin typeface="Corbel"/>
              </a:rPr>
              <a:t>Maksimalno iskorištavanje resursa računalnog grozda</a:t>
            </a: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22840" y="1251742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3" name="CustomShape 4">
            <a:extLst>
              <a:ext uri="{FF2B5EF4-FFF2-40B4-BE49-F238E27FC236}">
                <a16:creationId xmlns:a16="http://schemas.microsoft.com/office/drawing/2014/main" id="{86EC2F9D-E655-47EE-A1F8-A3699FC1E4BC}"/>
              </a:ext>
            </a:extLst>
          </p:cNvPr>
          <p:cNvSpPr/>
          <p:nvPr/>
        </p:nvSpPr>
        <p:spPr>
          <a:xfrm>
            <a:off x="2071911" y="939124"/>
            <a:ext cx="6480359" cy="1364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366631-903C-4399-B2BF-D3A4FA5D7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40047"/>
              </p:ext>
            </p:extLst>
          </p:nvPr>
        </p:nvGraphicFramePr>
        <p:xfrm>
          <a:off x="1791240" y="1780351"/>
          <a:ext cx="7291440" cy="1781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017">
                  <a:extLst>
                    <a:ext uri="{9D8B030D-6E8A-4147-A177-3AD203B41FA5}">
                      <a16:colId xmlns:a16="http://schemas.microsoft.com/office/drawing/2014/main" val="4168997906"/>
                    </a:ext>
                  </a:extLst>
                </a:gridCol>
                <a:gridCol w="881467">
                  <a:extLst>
                    <a:ext uri="{9D8B030D-6E8A-4147-A177-3AD203B41FA5}">
                      <a16:colId xmlns:a16="http://schemas.microsoft.com/office/drawing/2014/main" val="3964730269"/>
                    </a:ext>
                  </a:extLst>
                </a:gridCol>
                <a:gridCol w="886620">
                  <a:extLst>
                    <a:ext uri="{9D8B030D-6E8A-4147-A177-3AD203B41FA5}">
                      <a16:colId xmlns:a16="http://schemas.microsoft.com/office/drawing/2014/main" val="3973690586"/>
                    </a:ext>
                  </a:extLst>
                </a:gridCol>
                <a:gridCol w="869085">
                  <a:extLst>
                    <a:ext uri="{9D8B030D-6E8A-4147-A177-3AD203B41FA5}">
                      <a16:colId xmlns:a16="http://schemas.microsoft.com/office/drawing/2014/main" val="2219407793"/>
                    </a:ext>
                  </a:extLst>
                </a:gridCol>
                <a:gridCol w="1037295">
                  <a:extLst>
                    <a:ext uri="{9D8B030D-6E8A-4147-A177-3AD203B41FA5}">
                      <a16:colId xmlns:a16="http://schemas.microsoft.com/office/drawing/2014/main" val="1498558202"/>
                    </a:ext>
                  </a:extLst>
                </a:gridCol>
                <a:gridCol w="887775">
                  <a:extLst>
                    <a:ext uri="{9D8B030D-6E8A-4147-A177-3AD203B41FA5}">
                      <a16:colId xmlns:a16="http://schemas.microsoft.com/office/drawing/2014/main" val="3514665608"/>
                    </a:ext>
                  </a:extLst>
                </a:gridCol>
                <a:gridCol w="1270920">
                  <a:extLst>
                    <a:ext uri="{9D8B030D-6E8A-4147-A177-3AD203B41FA5}">
                      <a16:colId xmlns:a16="http://schemas.microsoft.com/office/drawing/2014/main" val="2775779682"/>
                    </a:ext>
                  </a:extLst>
                </a:gridCol>
                <a:gridCol w="1184261">
                  <a:extLst>
                    <a:ext uri="{9D8B030D-6E8A-4147-A177-3AD203B41FA5}">
                      <a16:colId xmlns:a16="http://schemas.microsoft.com/office/drawing/2014/main" val="3734333918"/>
                    </a:ext>
                  </a:extLst>
                </a:gridCol>
              </a:tblGrid>
              <a:tr h="88558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IZVRŠITELJI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JEZGRE PO IZVRŠITELJU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MEMORIJA PO IZVRŠITELJU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MEMORIJA KORIŠTENA NA GROZDU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JEZGRE KORIŠTENE NA GROZDU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VRIJEME ZA PRIPREMIPODATKE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VRIJEME ZA OBRADIPODATKE</a:t>
                      </a:r>
                    </a:p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hr-HR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06659154"/>
                  </a:ext>
                </a:extLst>
              </a:tr>
              <a:tr h="2239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5+1AM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19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107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11m 12s 189ms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7m 12s 255ms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58419073"/>
                  </a:ext>
                </a:extLst>
              </a:tr>
              <a:tr h="2239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8+1AM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12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114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11m 83ms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7m 26s 6ms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5984741"/>
                  </a:ext>
                </a:extLst>
              </a:tr>
              <a:tr h="2239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11+1AM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9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112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10m 15s 118ms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7m 46s 638ms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9011917"/>
                  </a:ext>
                </a:extLst>
              </a:tr>
              <a:tr h="2239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14+1AM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7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114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29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9m 48s 219ms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7m 33s 544ms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48916774"/>
                  </a:ext>
                </a:extLst>
              </a:tr>
            </a:tbl>
          </a:graphicData>
        </a:graphic>
      </p:graphicFrame>
      <p:sp>
        <p:nvSpPr>
          <p:cNvPr id="14" name="TextShape 8">
            <a:extLst>
              <a:ext uri="{FF2B5EF4-FFF2-40B4-BE49-F238E27FC236}">
                <a16:creationId xmlns:a16="http://schemas.microsoft.com/office/drawing/2014/main" id="{ED53E9D0-C665-4BEB-8D50-9CD64B74FE99}"/>
              </a:ext>
            </a:extLst>
          </p:cNvPr>
          <p:cNvSpPr txBox="1"/>
          <p:nvPr/>
        </p:nvSpPr>
        <p:spPr>
          <a:xfrm>
            <a:off x="1852200" y="3688561"/>
            <a:ext cx="6968160" cy="72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r-HR" sz="1400" b="1" i="1" spc="-1" dirty="0">
                <a:latin typeface="Arial"/>
              </a:rPr>
              <a:t>Tablica 1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en-US" sz="1400" i="1" spc="-1" dirty="0" err="1"/>
              <a:t>Prikaz</a:t>
            </a:r>
            <a:r>
              <a:rPr lang="en-US" sz="1400" i="1" spc="-1" dirty="0"/>
              <a:t> </a:t>
            </a:r>
            <a:r>
              <a:rPr lang="en-US" sz="1400" i="1" spc="-1" dirty="0" err="1"/>
              <a:t>zauzeća</a:t>
            </a:r>
            <a:r>
              <a:rPr lang="en-US" sz="1400" i="1" spc="-1" dirty="0"/>
              <a:t> </a:t>
            </a:r>
            <a:r>
              <a:rPr lang="en-US" sz="1400" i="1" spc="-1" dirty="0" err="1"/>
              <a:t>resursa</a:t>
            </a:r>
            <a:r>
              <a:rPr lang="en-US" sz="1400" i="1" spc="-1" dirty="0"/>
              <a:t> </a:t>
            </a:r>
            <a:r>
              <a:rPr lang="en-US" sz="1400" i="1" spc="-1" dirty="0" err="1"/>
              <a:t>na</a:t>
            </a:r>
            <a:r>
              <a:rPr lang="en-US" sz="1400" i="1" spc="-1" dirty="0"/>
              <a:t> </a:t>
            </a:r>
            <a:r>
              <a:rPr lang="en-US" sz="1400" i="1" spc="-1" dirty="0" err="1"/>
              <a:t>grozdu</a:t>
            </a:r>
            <a:r>
              <a:rPr lang="en-US" sz="1400" i="1" spc="-1" dirty="0"/>
              <a:t> </a:t>
            </a:r>
            <a:r>
              <a:rPr lang="en-US" sz="1400" i="1" spc="-1" dirty="0" err="1"/>
              <a:t>pri</a:t>
            </a:r>
            <a:r>
              <a:rPr lang="en-US" sz="1400" i="1" spc="-1" dirty="0"/>
              <a:t> </a:t>
            </a:r>
            <a:r>
              <a:rPr lang="en-US" sz="1400" i="1" spc="-1" dirty="0" err="1"/>
              <a:t>pokretanjem</a:t>
            </a:r>
            <a:r>
              <a:rPr lang="en-US" sz="1400" i="1" spc="-1" dirty="0"/>
              <a:t> Spark </a:t>
            </a:r>
            <a:r>
              <a:rPr lang="en-US" sz="1400" i="1" spc="-1" dirty="0" err="1"/>
              <a:t>aplikacija</a:t>
            </a:r>
            <a:r>
              <a:rPr lang="en-US" sz="1400" i="1" spc="-1" dirty="0"/>
              <a:t> </a:t>
            </a:r>
            <a:r>
              <a:rPr lang="en-US" sz="1400" i="1" spc="-1" dirty="0" err="1"/>
              <a:t>različitih</a:t>
            </a:r>
            <a:r>
              <a:rPr lang="en-US" sz="1400" i="1" spc="-1" dirty="0"/>
              <a:t> </a:t>
            </a:r>
            <a:r>
              <a:rPr lang="en-US" sz="1400" i="1" spc="-1" dirty="0" err="1"/>
              <a:t>konfiguracija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7" name="TextShape 8">
            <a:extLst>
              <a:ext uri="{FF2B5EF4-FFF2-40B4-BE49-F238E27FC236}">
                <a16:creationId xmlns:a16="http://schemas.microsoft.com/office/drawing/2014/main" id="{1201A0E1-1B61-43B7-ACA6-36AEDB3A9A8B}"/>
              </a:ext>
            </a:extLst>
          </p:cNvPr>
          <p:cNvSpPr txBox="1"/>
          <p:nvPr/>
        </p:nvSpPr>
        <p:spPr>
          <a:xfrm>
            <a:off x="2966348" y="5767604"/>
            <a:ext cx="4691484" cy="72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r-HR" sz="1400" b="1" i="1" strike="noStrike" spc="-1" dirty="0">
                <a:latin typeface="Arial"/>
              </a:rPr>
              <a:t>Tablica 2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pt-BR" sz="1400" i="1" spc="-1" dirty="0"/>
              <a:t>Tablica s rezultatima testiranja konfiguracija navedenih </a:t>
            </a:r>
            <a:r>
              <a:rPr lang="hr-HR" sz="1400" i="1" spc="-1" dirty="0"/>
              <a:t>u tablici 1</a:t>
            </a:r>
            <a:endParaRPr lang="en-US" sz="1400" b="0" strike="noStrike" spc="-1" dirty="0">
              <a:latin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7A7B841-56FC-409C-9248-67212135C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0700"/>
              </p:ext>
            </p:extLst>
          </p:nvPr>
        </p:nvGraphicFramePr>
        <p:xfrm>
          <a:off x="3062087" y="4560202"/>
          <a:ext cx="4675824" cy="1123000"/>
        </p:xfrm>
        <a:graphic>
          <a:graphicData uri="http://schemas.openxmlformats.org/drawingml/2006/table">
            <a:tbl>
              <a:tblPr firstRow="1" firstCol="1" bandRow="1"/>
              <a:tblGrid>
                <a:gridCol w="278448">
                  <a:extLst>
                    <a:ext uri="{9D8B030D-6E8A-4147-A177-3AD203B41FA5}">
                      <a16:colId xmlns:a16="http://schemas.microsoft.com/office/drawing/2014/main" val="462505475"/>
                    </a:ext>
                  </a:extLst>
                </a:gridCol>
                <a:gridCol w="1167448">
                  <a:extLst>
                    <a:ext uri="{9D8B030D-6E8A-4147-A177-3AD203B41FA5}">
                      <a16:colId xmlns:a16="http://schemas.microsoft.com/office/drawing/2014/main" val="3956226797"/>
                    </a:ext>
                  </a:extLst>
                </a:gridCol>
                <a:gridCol w="1264285">
                  <a:extLst>
                    <a:ext uri="{9D8B030D-6E8A-4147-A177-3AD203B41FA5}">
                      <a16:colId xmlns:a16="http://schemas.microsoft.com/office/drawing/2014/main" val="3020329048"/>
                    </a:ext>
                  </a:extLst>
                </a:gridCol>
                <a:gridCol w="1157923">
                  <a:extLst>
                    <a:ext uri="{9D8B030D-6E8A-4147-A177-3AD203B41FA5}">
                      <a16:colId xmlns:a16="http://schemas.microsoft.com/office/drawing/2014/main" val="3490527225"/>
                    </a:ext>
                  </a:extLst>
                </a:gridCol>
                <a:gridCol w="807720">
                  <a:extLst>
                    <a:ext uri="{9D8B030D-6E8A-4147-A177-3AD203B41FA5}">
                      <a16:colId xmlns:a16="http://schemas.microsoft.com/office/drawing/2014/main" val="28782421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BROJ IZVRŠITELJA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PRIPREMIPODATKE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OBRADIPODATKE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GROZD %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6824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FF99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74.30556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462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7,43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3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FF99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79.16667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4219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10,25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3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7,78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FF99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77.77778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49697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9,8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7,57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FF99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80.55556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11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5532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13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5300" spc="-1" dirty="0">
                <a:solidFill>
                  <a:srgbClr val="000000"/>
                </a:solidFill>
                <a:latin typeface="Corbel"/>
              </a:rPr>
              <a:t>Analiza utjecaja broja procesorskih jezgri na obradu podataka</a:t>
            </a: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22840" y="1251742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4" name="TextShape 8">
            <a:extLst>
              <a:ext uri="{FF2B5EF4-FFF2-40B4-BE49-F238E27FC236}">
                <a16:creationId xmlns:a16="http://schemas.microsoft.com/office/drawing/2014/main" id="{ED53E9D0-C665-4BEB-8D50-9CD64B74FE99}"/>
              </a:ext>
            </a:extLst>
          </p:cNvPr>
          <p:cNvSpPr txBox="1"/>
          <p:nvPr/>
        </p:nvSpPr>
        <p:spPr>
          <a:xfrm>
            <a:off x="2348280" y="5799600"/>
            <a:ext cx="6085079" cy="72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r-HR" sz="1400" b="1" i="1" spc="-1" dirty="0">
                <a:latin typeface="Arial"/>
              </a:rPr>
              <a:t>Tablica 3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en-US" sz="1400" i="1" spc="-1" dirty="0" err="1"/>
              <a:t>Prikaz</a:t>
            </a:r>
            <a:r>
              <a:rPr lang="en-US" sz="1400" i="1" spc="-1" dirty="0"/>
              <a:t> </a:t>
            </a:r>
            <a:r>
              <a:rPr lang="en-US" sz="1400" i="1" spc="-1" dirty="0" err="1"/>
              <a:t>zauzeća</a:t>
            </a:r>
            <a:r>
              <a:rPr lang="en-US" sz="1400" i="1" spc="-1" dirty="0"/>
              <a:t> </a:t>
            </a:r>
            <a:r>
              <a:rPr lang="en-US" sz="1400" i="1" spc="-1" dirty="0" err="1"/>
              <a:t>resursa</a:t>
            </a:r>
            <a:r>
              <a:rPr lang="en-US" sz="1400" i="1" spc="-1" dirty="0"/>
              <a:t> </a:t>
            </a:r>
            <a:r>
              <a:rPr lang="en-US" sz="1400" i="1" spc="-1" dirty="0" err="1"/>
              <a:t>na</a:t>
            </a:r>
            <a:r>
              <a:rPr lang="en-US" sz="1400" i="1" spc="-1" dirty="0"/>
              <a:t> </a:t>
            </a:r>
            <a:r>
              <a:rPr lang="en-US" sz="1400" i="1" spc="-1" dirty="0" err="1"/>
              <a:t>grozdu</a:t>
            </a:r>
            <a:r>
              <a:rPr lang="en-US" sz="1400" i="1" spc="-1" dirty="0"/>
              <a:t> </a:t>
            </a:r>
            <a:r>
              <a:rPr lang="en-US" sz="1400" i="1" spc="-1" dirty="0" err="1"/>
              <a:t>pri</a:t>
            </a:r>
            <a:r>
              <a:rPr lang="en-US" sz="1400" i="1" spc="-1" dirty="0"/>
              <a:t> </a:t>
            </a:r>
            <a:r>
              <a:rPr lang="en-US" sz="1400" i="1" spc="-1" dirty="0" err="1"/>
              <a:t>pokretanjem</a:t>
            </a:r>
            <a:r>
              <a:rPr lang="en-US" sz="1400" i="1" spc="-1" dirty="0"/>
              <a:t> Spark </a:t>
            </a:r>
            <a:r>
              <a:rPr lang="en-US" sz="1400" i="1" spc="-1" dirty="0" err="1"/>
              <a:t>aplikacija</a:t>
            </a:r>
            <a:r>
              <a:rPr lang="en-US" sz="1400" i="1" spc="-1" dirty="0"/>
              <a:t> s </a:t>
            </a:r>
            <a:r>
              <a:rPr lang="en-US" sz="1400" i="1" spc="-1" dirty="0" err="1"/>
              <a:t>konfiguracijom</a:t>
            </a:r>
            <a:r>
              <a:rPr lang="en-US" sz="1400" i="1" spc="-1" dirty="0"/>
              <a:t> </a:t>
            </a:r>
            <a:r>
              <a:rPr lang="en-US" sz="1400" i="1" spc="-1" dirty="0" err="1"/>
              <a:t>različitog</a:t>
            </a:r>
            <a:r>
              <a:rPr lang="en-US" sz="1400" i="1" spc="-1" dirty="0"/>
              <a:t> </a:t>
            </a:r>
            <a:r>
              <a:rPr lang="en-US" sz="1400" i="1" spc="-1" dirty="0" err="1"/>
              <a:t>broja</a:t>
            </a:r>
            <a:r>
              <a:rPr lang="en-US" sz="1400" i="1" spc="-1" dirty="0"/>
              <a:t> </a:t>
            </a:r>
            <a:r>
              <a:rPr lang="hr-HR" sz="1400" i="1" spc="-1" dirty="0"/>
              <a:t>procesorskih jezgri</a:t>
            </a:r>
            <a:r>
              <a:rPr lang="en-US" sz="1400" i="1" spc="-1" dirty="0"/>
              <a:t> po </a:t>
            </a:r>
            <a:r>
              <a:rPr lang="hr-HR" sz="1400" i="1" spc="-1" dirty="0"/>
              <a:t>izvršitelju</a:t>
            </a:r>
            <a:endParaRPr lang="en-US" sz="1400" b="0" strike="noStrike" spc="-1" dirty="0">
              <a:latin typeface="Arial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BD3E424-E838-41CE-AD94-F8C5FD64D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395306"/>
              </p:ext>
            </p:extLst>
          </p:nvPr>
        </p:nvGraphicFramePr>
        <p:xfrm>
          <a:off x="2348280" y="2910374"/>
          <a:ext cx="5894228" cy="2791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081">
                  <a:extLst>
                    <a:ext uri="{9D8B030D-6E8A-4147-A177-3AD203B41FA5}">
                      <a16:colId xmlns:a16="http://schemas.microsoft.com/office/drawing/2014/main" val="2585246419"/>
                    </a:ext>
                  </a:extLst>
                </a:gridCol>
                <a:gridCol w="1018786">
                  <a:extLst>
                    <a:ext uri="{9D8B030D-6E8A-4147-A177-3AD203B41FA5}">
                      <a16:colId xmlns:a16="http://schemas.microsoft.com/office/drawing/2014/main" val="15646443"/>
                    </a:ext>
                  </a:extLst>
                </a:gridCol>
                <a:gridCol w="890065">
                  <a:extLst>
                    <a:ext uri="{9D8B030D-6E8A-4147-A177-3AD203B41FA5}">
                      <a16:colId xmlns:a16="http://schemas.microsoft.com/office/drawing/2014/main" val="257441832"/>
                    </a:ext>
                  </a:extLst>
                </a:gridCol>
                <a:gridCol w="1355326">
                  <a:extLst>
                    <a:ext uri="{9D8B030D-6E8A-4147-A177-3AD203B41FA5}">
                      <a16:colId xmlns:a16="http://schemas.microsoft.com/office/drawing/2014/main" val="4037579741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134353645"/>
                    </a:ext>
                  </a:extLst>
                </a:gridCol>
                <a:gridCol w="1376872">
                  <a:extLst>
                    <a:ext uri="{9D8B030D-6E8A-4147-A177-3AD203B41FA5}">
                      <a16:colId xmlns:a16="http://schemas.microsoft.com/office/drawing/2014/main" val="3455642494"/>
                    </a:ext>
                  </a:extLst>
                </a:gridCol>
                <a:gridCol w="429549">
                  <a:extLst>
                    <a:ext uri="{9D8B030D-6E8A-4147-A177-3AD203B41FA5}">
                      <a16:colId xmlns:a16="http://schemas.microsoft.com/office/drawing/2014/main" val="3250599507"/>
                    </a:ext>
                  </a:extLst>
                </a:gridCol>
              </a:tblGrid>
              <a:tr h="49157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PARALELIZAM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JEZGRE PO RADNIKU</a:t>
                      </a:r>
                      <a:endParaRPr lang="hr-H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VRIJEME ZA PRIPREMIPODATKE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VRIJEME ZA STANJEDOPRINOSI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 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03991734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1.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30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10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12m 18s 777ms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12,32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6m 8s 158ms  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6,13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08011510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2.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27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9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9m 50s 914ms 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9,83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6m 9s 805ms  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6,17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52576672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3.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24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8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11m 27s 982ms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11,47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6m 15s 86ms  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6,25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4789224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4.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21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10m 3s 166ms 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10,05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6m 28s 756ms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6,48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06421112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5.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18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10m 41s 654ms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10,7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6m 43s 292ms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6,72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60695517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6.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15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5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11m 5s 333ms 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11,08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7m 15s 422ms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7,25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03251302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7.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12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4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13m 52s 349ms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13,87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7m 40s 412ms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7,67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56476409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8.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9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16m 10s 812ms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16,18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8m 57s 536ms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8,97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9561401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9.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6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2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18m 1s 97ms   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18,03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11m 9s 330ms 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11,15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75575138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10.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31m 38s 775ms 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31,65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>
                          <a:effectLst/>
                        </a:rPr>
                        <a:t>19m 35s 345ms </a:t>
                      </a:r>
                      <a:r>
                        <a:rPr lang="hr-HR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900" dirty="0">
                          <a:effectLst/>
                        </a:rPr>
                        <a:t>19,58</a:t>
                      </a:r>
                      <a:endParaRPr lang="hr-H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2" marR="5761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5821397"/>
                  </a:ext>
                </a:extLst>
              </a:tr>
            </a:tbl>
          </a:graphicData>
        </a:graphic>
      </p:graphicFrame>
      <p:sp>
        <p:nvSpPr>
          <p:cNvPr id="20" name="CustomShape 4">
            <a:extLst>
              <a:ext uri="{FF2B5EF4-FFF2-40B4-BE49-F238E27FC236}">
                <a16:creationId xmlns:a16="http://schemas.microsoft.com/office/drawing/2014/main" id="{7915EBEE-1AE8-4AA7-9499-2A4B8D95586C}"/>
              </a:ext>
            </a:extLst>
          </p:cNvPr>
          <p:cNvSpPr/>
          <p:nvPr/>
        </p:nvSpPr>
        <p:spPr>
          <a:xfrm>
            <a:off x="2348280" y="1484640"/>
            <a:ext cx="6480360" cy="13281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sz="2600" spc="-1" dirty="0">
                <a:solidFill>
                  <a:srgbClr val="000000"/>
                </a:solidFill>
                <a:latin typeface="Corbel"/>
              </a:rPr>
              <a:t> Broj izvršitelja = 3</a:t>
            </a: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sz="2600" spc="-1" dirty="0">
                <a:solidFill>
                  <a:srgbClr val="000000"/>
                </a:solidFill>
                <a:latin typeface="Corbel"/>
              </a:rPr>
              <a:t> Količina radne memorije po izvršitelju = 16 GB </a:t>
            </a:r>
          </a:p>
        </p:txBody>
      </p:sp>
    </p:spTree>
    <p:extLst>
      <p:ext uri="{BB962C8B-B14F-4D97-AF65-F5344CB8AC3E}">
        <p14:creationId xmlns:p14="http://schemas.microsoft.com/office/powerpoint/2010/main" val="18209614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14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5300" spc="-1" dirty="0">
                <a:solidFill>
                  <a:srgbClr val="000000"/>
                </a:solidFill>
                <a:latin typeface="Corbel"/>
              </a:rPr>
              <a:t>Analiza utjecaja broja procesorskih jezgri na obradu podataka</a:t>
            </a: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22840" y="1251742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3" name="CustomShape 4">
            <a:extLst>
              <a:ext uri="{FF2B5EF4-FFF2-40B4-BE49-F238E27FC236}">
                <a16:creationId xmlns:a16="http://schemas.microsoft.com/office/drawing/2014/main" id="{86EC2F9D-E655-47EE-A1F8-A3699FC1E4BC}"/>
              </a:ext>
            </a:extLst>
          </p:cNvPr>
          <p:cNvSpPr/>
          <p:nvPr/>
        </p:nvSpPr>
        <p:spPr>
          <a:xfrm>
            <a:off x="2071911" y="939124"/>
            <a:ext cx="6480359" cy="1364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14" name="TextShape 8">
            <a:extLst>
              <a:ext uri="{FF2B5EF4-FFF2-40B4-BE49-F238E27FC236}">
                <a16:creationId xmlns:a16="http://schemas.microsoft.com/office/drawing/2014/main" id="{ED53E9D0-C665-4BEB-8D50-9CD64B74FE99}"/>
              </a:ext>
            </a:extLst>
          </p:cNvPr>
          <p:cNvSpPr txBox="1"/>
          <p:nvPr/>
        </p:nvSpPr>
        <p:spPr>
          <a:xfrm>
            <a:off x="2522852" y="5243378"/>
            <a:ext cx="5578475" cy="72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</a:t>
            </a:r>
            <a:r>
              <a:rPr lang="hr-HR" sz="1400" b="1" i="1" strike="noStrike" spc="-1" dirty="0">
                <a:latin typeface="Arial"/>
              </a:rPr>
              <a:t>10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en-US" sz="1400" i="1" spc="-1" dirty="0" err="1"/>
              <a:t>Grafički</a:t>
            </a:r>
            <a:r>
              <a:rPr lang="en-US" sz="1400" i="1" spc="-1" dirty="0"/>
              <a:t> </a:t>
            </a:r>
            <a:r>
              <a:rPr lang="en-US" sz="1400" i="1" spc="-1" dirty="0" err="1"/>
              <a:t>prikaz</a:t>
            </a:r>
            <a:r>
              <a:rPr lang="en-US" sz="1400" i="1" spc="-1" dirty="0"/>
              <a:t> </a:t>
            </a:r>
            <a:r>
              <a:rPr lang="hr-HR" sz="1400" i="1" spc="-1" dirty="0"/>
              <a:t>tablice 3</a:t>
            </a:r>
            <a:r>
              <a:rPr lang="en-US" sz="1400" i="1" spc="-1" dirty="0"/>
              <a:t>, </a:t>
            </a:r>
            <a:r>
              <a:rPr lang="en-US" sz="1400" i="1" spc="-1" dirty="0" err="1"/>
              <a:t>prikaz</a:t>
            </a:r>
            <a:r>
              <a:rPr lang="en-US" sz="1400" i="1" spc="-1" dirty="0"/>
              <a:t> </a:t>
            </a:r>
            <a:r>
              <a:rPr lang="en-US" sz="1400" i="1" spc="-1" dirty="0" err="1"/>
              <a:t>veze</a:t>
            </a:r>
            <a:r>
              <a:rPr lang="en-US" sz="1400" i="1" spc="-1" dirty="0"/>
              <a:t> </a:t>
            </a:r>
            <a:r>
              <a:rPr lang="en-US" sz="1400" i="1" spc="-1" dirty="0" err="1"/>
              <a:t>između</a:t>
            </a:r>
            <a:r>
              <a:rPr lang="en-US" sz="1400" i="1" spc="-1" dirty="0"/>
              <a:t> </a:t>
            </a:r>
            <a:r>
              <a:rPr lang="en-US" sz="1400" i="1" spc="-1" dirty="0" err="1"/>
              <a:t>broja</a:t>
            </a:r>
            <a:r>
              <a:rPr lang="en-US" sz="1400" i="1" spc="-1" dirty="0"/>
              <a:t> </a:t>
            </a:r>
            <a:r>
              <a:rPr lang="en-US" sz="1400" i="1" spc="-1" dirty="0" err="1"/>
              <a:t>jezgri</a:t>
            </a:r>
            <a:r>
              <a:rPr lang="en-US" sz="1400" i="1" spc="-1" dirty="0"/>
              <a:t> </a:t>
            </a:r>
            <a:r>
              <a:rPr lang="en-US" sz="1400" i="1" spc="-1" dirty="0" err="1"/>
              <a:t>radnika</a:t>
            </a:r>
            <a:r>
              <a:rPr lang="en-US" sz="1400" i="1" spc="-1" dirty="0"/>
              <a:t> </a:t>
            </a:r>
            <a:r>
              <a:rPr lang="en-US" sz="1400" i="1" spc="-1" dirty="0" err="1"/>
              <a:t>i</a:t>
            </a:r>
            <a:r>
              <a:rPr lang="en-US" sz="1400" i="1" spc="-1" dirty="0"/>
              <a:t> </a:t>
            </a:r>
            <a:r>
              <a:rPr lang="en-US" sz="1400" i="1" spc="-1" dirty="0" err="1"/>
              <a:t>vremena</a:t>
            </a:r>
            <a:r>
              <a:rPr lang="en-US" sz="1400" i="1" spc="-1" dirty="0"/>
              <a:t> </a:t>
            </a:r>
            <a:r>
              <a:rPr lang="en-US" sz="1400" i="1" spc="-1" dirty="0" err="1"/>
              <a:t>obrade</a:t>
            </a:r>
            <a:r>
              <a:rPr lang="en-US" sz="1400" i="1" spc="-1" dirty="0"/>
              <a:t> </a:t>
            </a:r>
            <a:r>
              <a:rPr lang="en-US" sz="1400" i="1" spc="-1" dirty="0" err="1"/>
              <a:t>podataka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51D5A5-30CB-4976-A387-19C7807C3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673" y="1282687"/>
            <a:ext cx="6146831" cy="39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869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15</a:t>
            </a: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5300" spc="-1" dirty="0">
                <a:solidFill>
                  <a:srgbClr val="000000"/>
                </a:solidFill>
                <a:latin typeface="Corbel"/>
              </a:rPr>
              <a:t>Analiza utjecaja količine memorije na obradu podataka</a:t>
            </a: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22840" y="1251742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3" name="CustomShape 4">
            <a:extLst>
              <a:ext uri="{FF2B5EF4-FFF2-40B4-BE49-F238E27FC236}">
                <a16:creationId xmlns:a16="http://schemas.microsoft.com/office/drawing/2014/main" id="{86EC2F9D-E655-47EE-A1F8-A3699FC1E4BC}"/>
              </a:ext>
            </a:extLst>
          </p:cNvPr>
          <p:cNvSpPr/>
          <p:nvPr/>
        </p:nvSpPr>
        <p:spPr>
          <a:xfrm>
            <a:off x="2071911" y="939124"/>
            <a:ext cx="6480359" cy="1364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14" name="TextShape 8">
            <a:extLst>
              <a:ext uri="{FF2B5EF4-FFF2-40B4-BE49-F238E27FC236}">
                <a16:creationId xmlns:a16="http://schemas.microsoft.com/office/drawing/2014/main" id="{ED53E9D0-C665-4BEB-8D50-9CD64B74FE99}"/>
              </a:ext>
            </a:extLst>
          </p:cNvPr>
          <p:cNvSpPr txBox="1"/>
          <p:nvPr/>
        </p:nvSpPr>
        <p:spPr>
          <a:xfrm>
            <a:off x="2919422" y="4702332"/>
            <a:ext cx="4961156" cy="72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r-HR" sz="1400" b="1" i="1" spc="-1" dirty="0">
                <a:latin typeface="Arial"/>
              </a:rPr>
              <a:t>Tablica 4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en-US" sz="1400" i="1" spc="-1" dirty="0" err="1"/>
              <a:t>Prikaz</a:t>
            </a:r>
            <a:r>
              <a:rPr lang="en-US" sz="1400" i="1" spc="-1" dirty="0"/>
              <a:t> </a:t>
            </a:r>
            <a:r>
              <a:rPr lang="en-US" sz="1400" i="1" spc="-1" dirty="0" err="1"/>
              <a:t>zauzeća</a:t>
            </a:r>
            <a:r>
              <a:rPr lang="en-US" sz="1400" i="1" spc="-1" dirty="0"/>
              <a:t> </a:t>
            </a:r>
            <a:r>
              <a:rPr lang="en-US" sz="1400" i="1" spc="-1" dirty="0" err="1"/>
              <a:t>resursa</a:t>
            </a:r>
            <a:r>
              <a:rPr lang="en-US" sz="1400" i="1" spc="-1" dirty="0"/>
              <a:t> </a:t>
            </a:r>
            <a:r>
              <a:rPr lang="en-US" sz="1400" i="1" spc="-1" dirty="0" err="1"/>
              <a:t>na</a:t>
            </a:r>
            <a:r>
              <a:rPr lang="en-US" sz="1400" i="1" spc="-1" dirty="0"/>
              <a:t> </a:t>
            </a:r>
            <a:r>
              <a:rPr lang="en-US" sz="1400" i="1" spc="-1" dirty="0" err="1"/>
              <a:t>grozdu</a:t>
            </a:r>
            <a:r>
              <a:rPr lang="en-US" sz="1400" i="1" spc="-1" dirty="0"/>
              <a:t> </a:t>
            </a:r>
            <a:r>
              <a:rPr lang="en-US" sz="1400" i="1" spc="-1" dirty="0" err="1"/>
              <a:t>pri</a:t>
            </a:r>
            <a:r>
              <a:rPr lang="en-US" sz="1400" i="1" spc="-1" dirty="0"/>
              <a:t> </a:t>
            </a:r>
            <a:r>
              <a:rPr lang="en-US" sz="1400" i="1" spc="-1" dirty="0" err="1"/>
              <a:t>pokretanjem</a:t>
            </a:r>
            <a:r>
              <a:rPr lang="en-US" sz="1400" i="1" spc="-1" dirty="0"/>
              <a:t> Spark </a:t>
            </a:r>
            <a:r>
              <a:rPr lang="en-US" sz="1400" i="1" spc="-1" dirty="0" err="1"/>
              <a:t>aplikacija</a:t>
            </a:r>
            <a:r>
              <a:rPr lang="en-US" sz="1400" i="1" spc="-1" dirty="0"/>
              <a:t> s </a:t>
            </a:r>
            <a:r>
              <a:rPr lang="en-US" sz="1400" i="1" spc="-1" dirty="0" err="1"/>
              <a:t>konfiguracijom</a:t>
            </a:r>
            <a:r>
              <a:rPr lang="en-US" sz="1400" i="1" spc="-1" dirty="0"/>
              <a:t> </a:t>
            </a:r>
            <a:r>
              <a:rPr lang="en-US" sz="1400" i="1" spc="-1" dirty="0" err="1"/>
              <a:t>različite</a:t>
            </a:r>
            <a:r>
              <a:rPr lang="en-US" sz="1400" i="1" spc="-1" dirty="0"/>
              <a:t> </a:t>
            </a:r>
            <a:r>
              <a:rPr lang="en-US" sz="1400" i="1" spc="-1" dirty="0" err="1"/>
              <a:t>količine</a:t>
            </a:r>
            <a:r>
              <a:rPr lang="en-US" sz="1400" i="1" spc="-1" dirty="0"/>
              <a:t> </a:t>
            </a:r>
            <a:r>
              <a:rPr lang="en-US" sz="1400" i="1" spc="-1" dirty="0" err="1"/>
              <a:t>radne</a:t>
            </a:r>
            <a:r>
              <a:rPr lang="en-US" sz="1400" i="1" spc="-1" dirty="0"/>
              <a:t> </a:t>
            </a:r>
            <a:r>
              <a:rPr lang="en-US" sz="1400" i="1" spc="-1" dirty="0" err="1"/>
              <a:t>memorije</a:t>
            </a:r>
            <a:r>
              <a:rPr lang="en-US" sz="1400" i="1" spc="-1" dirty="0"/>
              <a:t> po </a:t>
            </a:r>
            <a:r>
              <a:rPr lang="en-US" sz="1400" i="1" spc="-1" dirty="0" err="1"/>
              <a:t>radniku</a:t>
            </a:r>
            <a:endParaRPr lang="en-US" sz="1400" b="0" strike="noStrike" spc="-1" dirty="0">
              <a:latin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D5709A-C1A5-40E6-B4F9-348A7E246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50349"/>
              </p:ext>
            </p:extLst>
          </p:nvPr>
        </p:nvGraphicFramePr>
        <p:xfrm>
          <a:off x="2919422" y="2846886"/>
          <a:ext cx="4961156" cy="1799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665">
                  <a:extLst>
                    <a:ext uri="{9D8B030D-6E8A-4147-A177-3AD203B41FA5}">
                      <a16:colId xmlns:a16="http://schemas.microsoft.com/office/drawing/2014/main" val="3779684782"/>
                    </a:ext>
                  </a:extLst>
                </a:gridCol>
                <a:gridCol w="1176973">
                  <a:extLst>
                    <a:ext uri="{9D8B030D-6E8A-4147-A177-3AD203B41FA5}">
                      <a16:colId xmlns:a16="http://schemas.microsoft.com/office/drawing/2014/main" val="2049261386"/>
                    </a:ext>
                  </a:extLst>
                </a:gridCol>
                <a:gridCol w="1209640">
                  <a:extLst>
                    <a:ext uri="{9D8B030D-6E8A-4147-A177-3AD203B41FA5}">
                      <a16:colId xmlns:a16="http://schemas.microsoft.com/office/drawing/2014/main" val="3727059135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2455897196"/>
                    </a:ext>
                  </a:extLst>
                </a:gridCol>
                <a:gridCol w="521335">
                  <a:extLst>
                    <a:ext uri="{9D8B030D-6E8A-4147-A177-3AD203B41FA5}">
                      <a16:colId xmlns:a16="http://schemas.microsoft.com/office/drawing/2014/main" val="979755337"/>
                    </a:ext>
                  </a:extLst>
                </a:gridCol>
              </a:tblGrid>
              <a:tr h="2590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PARALELIZAM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MEMORIJA PO IZVRŠITELJU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VRIJEME ZA STANJEDOPRINOSI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89983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21m 55s 438ms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21,92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389990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7m 23s 273ms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7,38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85782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4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7m 21s 944ms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7,37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94251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8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7m 1s 717ms  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7,03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51016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16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6m 54s 851ms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6,92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76915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32 GB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6m 58s 564ms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6,98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91127873"/>
                  </a:ext>
                </a:extLst>
              </a:tr>
            </a:tbl>
          </a:graphicData>
        </a:graphic>
      </p:graphicFrame>
      <p:sp>
        <p:nvSpPr>
          <p:cNvPr id="15" name="CustomShape 4">
            <a:extLst>
              <a:ext uri="{FF2B5EF4-FFF2-40B4-BE49-F238E27FC236}">
                <a16:creationId xmlns:a16="http://schemas.microsoft.com/office/drawing/2014/main" id="{0E77FBAF-B041-46B8-8A21-9449AF184720}"/>
              </a:ext>
            </a:extLst>
          </p:cNvPr>
          <p:cNvSpPr/>
          <p:nvPr/>
        </p:nvSpPr>
        <p:spPr>
          <a:xfrm>
            <a:off x="1953000" y="1603314"/>
            <a:ext cx="6480360" cy="13281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sz="2600" spc="-1" dirty="0">
                <a:solidFill>
                  <a:srgbClr val="000000"/>
                </a:solidFill>
                <a:latin typeface="Corbel"/>
              </a:rPr>
              <a:t> Broj izvršitelja = 3</a:t>
            </a: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sz="2600" spc="-1" dirty="0">
                <a:solidFill>
                  <a:srgbClr val="000000"/>
                </a:solidFill>
                <a:latin typeface="Corbel"/>
              </a:rPr>
              <a:t> Broj jezgara po izvršitelju = 5 </a:t>
            </a:r>
          </a:p>
        </p:txBody>
      </p:sp>
    </p:spTree>
    <p:extLst>
      <p:ext uri="{BB962C8B-B14F-4D97-AF65-F5344CB8AC3E}">
        <p14:creationId xmlns:p14="http://schemas.microsoft.com/office/powerpoint/2010/main" val="324180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16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5300" spc="-1" dirty="0">
                <a:solidFill>
                  <a:srgbClr val="000000"/>
                </a:solidFill>
                <a:latin typeface="Corbel"/>
              </a:rPr>
              <a:t>Analiza utjecaja količine memorije na obradu podataka</a:t>
            </a: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22840" y="1251742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3" name="CustomShape 4">
            <a:extLst>
              <a:ext uri="{FF2B5EF4-FFF2-40B4-BE49-F238E27FC236}">
                <a16:creationId xmlns:a16="http://schemas.microsoft.com/office/drawing/2014/main" id="{86EC2F9D-E655-47EE-A1F8-A3699FC1E4BC}"/>
              </a:ext>
            </a:extLst>
          </p:cNvPr>
          <p:cNvSpPr/>
          <p:nvPr/>
        </p:nvSpPr>
        <p:spPr>
          <a:xfrm>
            <a:off x="2071911" y="939124"/>
            <a:ext cx="6480359" cy="1364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14" name="TextShape 8">
            <a:extLst>
              <a:ext uri="{FF2B5EF4-FFF2-40B4-BE49-F238E27FC236}">
                <a16:creationId xmlns:a16="http://schemas.microsoft.com/office/drawing/2014/main" id="{ED53E9D0-C665-4BEB-8D50-9CD64B74FE99}"/>
              </a:ext>
            </a:extLst>
          </p:cNvPr>
          <p:cNvSpPr txBox="1"/>
          <p:nvPr/>
        </p:nvSpPr>
        <p:spPr>
          <a:xfrm>
            <a:off x="1953000" y="5563999"/>
            <a:ext cx="6968160" cy="72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</a:t>
            </a:r>
            <a:r>
              <a:rPr lang="hr-HR" sz="1400" b="1" i="1" strike="noStrike" spc="-1" dirty="0">
                <a:latin typeface="Arial"/>
              </a:rPr>
              <a:t>11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en-US" sz="1400" i="1" spc="-1" dirty="0" err="1"/>
              <a:t>Prikaz</a:t>
            </a:r>
            <a:r>
              <a:rPr lang="en-US" sz="1400" i="1" spc="-1" dirty="0"/>
              <a:t> </a:t>
            </a:r>
            <a:r>
              <a:rPr lang="en-US" sz="1400" i="1" spc="-1" dirty="0" err="1"/>
              <a:t>kretanja</a:t>
            </a:r>
            <a:r>
              <a:rPr lang="en-US" sz="1400" i="1" spc="-1" dirty="0"/>
              <a:t> </a:t>
            </a:r>
            <a:r>
              <a:rPr lang="en-US" sz="1400" i="1" spc="-1" dirty="0" err="1"/>
              <a:t>vremena</a:t>
            </a:r>
            <a:r>
              <a:rPr lang="en-US" sz="1400" i="1" spc="-1" dirty="0"/>
              <a:t> </a:t>
            </a:r>
            <a:r>
              <a:rPr lang="en-US" sz="1400" i="1" spc="-1" dirty="0" err="1"/>
              <a:t>obrade</a:t>
            </a:r>
            <a:r>
              <a:rPr lang="en-US" sz="1400" i="1" spc="-1" dirty="0"/>
              <a:t> </a:t>
            </a:r>
            <a:r>
              <a:rPr lang="en-US" sz="1400" i="1" spc="-1" dirty="0" err="1"/>
              <a:t>podataka</a:t>
            </a:r>
            <a:r>
              <a:rPr lang="en-US" sz="1400" i="1" spc="-1" dirty="0"/>
              <a:t> </a:t>
            </a:r>
            <a:r>
              <a:rPr lang="en-US" sz="1400" i="1" spc="-1" dirty="0" err="1"/>
              <a:t>povećavanjem</a:t>
            </a:r>
            <a:r>
              <a:rPr lang="en-US" sz="1400" i="1" spc="-1" dirty="0"/>
              <a:t> </a:t>
            </a:r>
            <a:r>
              <a:rPr lang="en-US" sz="1400" i="1" spc="-1" dirty="0" err="1"/>
              <a:t>veličine</a:t>
            </a:r>
            <a:r>
              <a:rPr lang="en-US" sz="1400" i="1" spc="-1" dirty="0"/>
              <a:t> </a:t>
            </a:r>
            <a:r>
              <a:rPr lang="en-US" sz="1400" i="1" spc="-1" dirty="0" err="1"/>
              <a:t>radne</a:t>
            </a:r>
            <a:r>
              <a:rPr lang="en-US" sz="1400" i="1" spc="-1" dirty="0"/>
              <a:t> </a:t>
            </a:r>
            <a:r>
              <a:rPr lang="en-US" sz="1400" i="1" spc="-1" dirty="0" err="1"/>
              <a:t>memorije</a:t>
            </a:r>
            <a:r>
              <a:rPr lang="en-US" sz="1400" i="1" spc="-1" dirty="0"/>
              <a:t> </a:t>
            </a:r>
            <a:r>
              <a:rPr lang="en-US" sz="1400" i="1" spc="-1" dirty="0" err="1"/>
              <a:t>predane</a:t>
            </a:r>
            <a:r>
              <a:rPr lang="en-US" sz="1400" i="1" spc="-1" dirty="0"/>
              <a:t> </a:t>
            </a:r>
            <a:r>
              <a:rPr lang="en-US" sz="1400" i="1" spc="-1" dirty="0" err="1"/>
              <a:t>izvršiteljima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01FE5-0836-4094-A9D1-CCDFE9C90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11" y="1269158"/>
            <a:ext cx="6624949" cy="42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627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17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5300" spc="-1" dirty="0">
                <a:solidFill>
                  <a:srgbClr val="000000"/>
                </a:solidFill>
                <a:latin typeface="Corbel"/>
              </a:rPr>
              <a:t>Analiza utjecaja paralelizacije na obradu podataka </a:t>
            </a: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22840" y="1251742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3" name="CustomShape 4">
            <a:extLst>
              <a:ext uri="{FF2B5EF4-FFF2-40B4-BE49-F238E27FC236}">
                <a16:creationId xmlns:a16="http://schemas.microsoft.com/office/drawing/2014/main" id="{86EC2F9D-E655-47EE-A1F8-A3699FC1E4BC}"/>
              </a:ext>
            </a:extLst>
          </p:cNvPr>
          <p:cNvSpPr/>
          <p:nvPr/>
        </p:nvSpPr>
        <p:spPr>
          <a:xfrm>
            <a:off x="2071911" y="939124"/>
            <a:ext cx="6480359" cy="1364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14" name="TextShape 8">
            <a:extLst>
              <a:ext uri="{FF2B5EF4-FFF2-40B4-BE49-F238E27FC236}">
                <a16:creationId xmlns:a16="http://schemas.microsoft.com/office/drawing/2014/main" id="{ED53E9D0-C665-4BEB-8D50-9CD64B74FE99}"/>
              </a:ext>
            </a:extLst>
          </p:cNvPr>
          <p:cNvSpPr txBox="1"/>
          <p:nvPr/>
        </p:nvSpPr>
        <p:spPr>
          <a:xfrm>
            <a:off x="1979640" y="5526847"/>
            <a:ext cx="6968160" cy="72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hr-HR" sz="1400" b="1" i="1" spc="-1" dirty="0">
                <a:latin typeface="Arial"/>
              </a:rPr>
              <a:t>Tablica 5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en-US" sz="1400" i="1" spc="-1" dirty="0" err="1"/>
              <a:t>Prikaz</a:t>
            </a:r>
            <a:r>
              <a:rPr lang="en-US" sz="1400" i="1" spc="-1" dirty="0"/>
              <a:t> </a:t>
            </a:r>
            <a:r>
              <a:rPr lang="en-US" sz="1400" i="1" spc="-1" dirty="0" err="1"/>
              <a:t>zauzeća</a:t>
            </a:r>
            <a:r>
              <a:rPr lang="en-US" sz="1400" i="1" spc="-1" dirty="0"/>
              <a:t> </a:t>
            </a:r>
            <a:r>
              <a:rPr lang="en-US" sz="1400" i="1" spc="-1" dirty="0" err="1"/>
              <a:t>resursa</a:t>
            </a:r>
            <a:r>
              <a:rPr lang="en-US" sz="1400" i="1" spc="-1" dirty="0"/>
              <a:t> </a:t>
            </a:r>
            <a:r>
              <a:rPr lang="en-US" sz="1400" i="1" spc="-1" dirty="0" err="1"/>
              <a:t>na</a:t>
            </a:r>
            <a:r>
              <a:rPr lang="en-US" sz="1400" i="1" spc="-1" dirty="0"/>
              <a:t> </a:t>
            </a:r>
            <a:r>
              <a:rPr lang="en-US" sz="1400" i="1" spc="-1" dirty="0" err="1"/>
              <a:t>grozdu</a:t>
            </a:r>
            <a:r>
              <a:rPr lang="en-US" sz="1400" i="1" spc="-1" dirty="0"/>
              <a:t> </a:t>
            </a:r>
            <a:r>
              <a:rPr lang="en-US" sz="1400" i="1" spc="-1" dirty="0" err="1"/>
              <a:t>pri</a:t>
            </a:r>
            <a:r>
              <a:rPr lang="en-US" sz="1400" i="1" spc="-1" dirty="0"/>
              <a:t> </a:t>
            </a:r>
            <a:r>
              <a:rPr lang="en-US" sz="1400" i="1" spc="-1" dirty="0" err="1"/>
              <a:t>pokretanjem</a:t>
            </a:r>
            <a:r>
              <a:rPr lang="en-US" sz="1400" i="1" spc="-1" dirty="0"/>
              <a:t> Spark </a:t>
            </a:r>
            <a:r>
              <a:rPr lang="en-US" sz="1400" i="1" spc="-1" dirty="0" err="1"/>
              <a:t>aplikacija</a:t>
            </a:r>
            <a:r>
              <a:rPr lang="en-US" sz="1400" i="1" spc="-1" dirty="0"/>
              <a:t> s </a:t>
            </a:r>
            <a:r>
              <a:rPr lang="en-US" sz="1400" i="1" spc="-1" dirty="0" err="1"/>
              <a:t>različitim</a:t>
            </a:r>
            <a:r>
              <a:rPr lang="hr-HR" sz="1400" i="1" spc="-1" dirty="0"/>
              <a:t> </a:t>
            </a:r>
            <a:r>
              <a:rPr lang="en-US" sz="1400" i="1" spc="-1" dirty="0" err="1"/>
              <a:t>brojem</a:t>
            </a:r>
            <a:r>
              <a:rPr lang="en-US" sz="1400" i="1" spc="-1" dirty="0"/>
              <a:t> </a:t>
            </a:r>
            <a:r>
              <a:rPr lang="en-US" sz="1400" i="1" spc="-1" dirty="0" err="1"/>
              <a:t>izvršitelja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2" name="Line 3">
            <a:extLst>
              <a:ext uri="{FF2B5EF4-FFF2-40B4-BE49-F238E27FC236}">
                <a16:creationId xmlns:a16="http://schemas.microsoft.com/office/drawing/2014/main" id="{9B02B8A9-522C-4760-BC3C-AE345148D6EF}"/>
              </a:ext>
            </a:extLst>
          </p:cNvPr>
          <p:cNvSpPr/>
          <p:nvPr/>
        </p:nvSpPr>
        <p:spPr>
          <a:xfrm>
            <a:off x="1979640" y="1226298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id="{6AA04181-5310-468D-946A-61CB7AEFAE6F}"/>
              </a:ext>
            </a:extLst>
          </p:cNvPr>
          <p:cNvSpPr/>
          <p:nvPr/>
        </p:nvSpPr>
        <p:spPr>
          <a:xfrm>
            <a:off x="2012456" y="1028051"/>
            <a:ext cx="6480359" cy="1364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A14389-A045-4B98-9067-EF6AA9BA5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87865"/>
              </p:ext>
            </p:extLst>
          </p:nvPr>
        </p:nvGraphicFramePr>
        <p:xfrm>
          <a:off x="2071911" y="3180324"/>
          <a:ext cx="6748448" cy="2242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704">
                  <a:extLst>
                    <a:ext uri="{9D8B030D-6E8A-4147-A177-3AD203B41FA5}">
                      <a16:colId xmlns:a16="http://schemas.microsoft.com/office/drawing/2014/main" val="328277329"/>
                    </a:ext>
                  </a:extLst>
                </a:gridCol>
                <a:gridCol w="1324941">
                  <a:extLst>
                    <a:ext uri="{9D8B030D-6E8A-4147-A177-3AD203B41FA5}">
                      <a16:colId xmlns:a16="http://schemas.microsoft.com/office/drawing/2014/main" val="3488799779"/>
                    </a:ext>
                  </a:extLst>
                </a:gridCol>
                <a:gridCol w="1578274">
                  <a:extLst>
                    <a:ext uri="{9D8B030D-6E8A-4147-A177-3AD203B41FA5}">
                      <a16:colId xmlns:a16="http://schemas.microsoft.com/office/drawing/2014/main" val="1485515703"/>
                    </a:ext>
                  </a:extLst>
                </a:gridCol>
                <a:gridCol w="583311">
                  <a:extLst>
                    <a:ext uri="{9D8B030D-6E8A-4147-A177-3AD203B41FA5}">
                      <a16:colId xmlns:a16="http://schemas.microsoft.com/office/drawing/2014/main" val="3319564224"/>
                    </a:ext>
                  </a:extLst>
                </a:gridCol>
                <a:gridCol w="1533529">
                  <a:extLst>
                    <a:ext uri="{9D8B030D-6E8A-4147-A177-3AD203B41FA5}">
                      <a16:colId xmlns:a16="http://schemas.microsoft.com/office/drawing/2014/main" val="957133965"/>
                    </a:ext>
                  </a:extLst>
                </a:gridCol>
                <a:gridCol w="497989">
                  <a:extLst>
                    <a:ext uri="{9D8B030D-6E8A-4147-A177-3AD203B41FA5}">
                      <a16:colId xmlns:a16="http://schemas.microsoft.com/office/drawing/2014/main" val="2125224696"/>
                    </a:ext>
                  </a:extLst>
                </a:gridCol>
                <a:gridCol w="827700">
                  <a:extLst>
                    <a:ext uri="{9D8B030D-6E8A-4147-A177-3AD203B41FA5}">
                      <a16:colId xmlns:a16="http://schemas.microsoft.com/office/drawing/2014/main" val="419046441"/>
                    </a:ext>
                  </a:extLst>
                </a:gridCol>
              </a:tblGrid>
              <a:tr h="7843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PARALELIZAM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VRIJEME ZA PRIPREMIPODATKE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VRIJEME ZA STANJEDOPRINOSI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GROZD %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9283287"/>
                  </a:ext>
                </a:extLst>
              </a:tr>
              <a:tr h="2596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1.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27m 51s 466ms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27,85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17m 56s 972ms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17,95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16,67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028524"/>
                  </a:ext>
                </a:extLst>
              </a:tr>
              <a:tr h="2395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16m 121ms      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16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9m 42s 223ms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9,7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30,56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359439"/>
                  </a:ext>
                </a:extLst>
              </a:tr>
              <a:tr h="2395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3.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11m 4s 625ms 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11,07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7m 6s 749ms  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7,12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44,44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39778373"/>
                  </a:ext>
                </a:extLst>
              </a:tr>
              <a:tr h="2395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4.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20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11m 38s 682ms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11,63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8m 28s 19ms  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8,47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58,33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9964535"/>
                  </a:ext>
                </a:extLst>
              </a:tr>
              <a:tr h="2395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5.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25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11m 43s 546ms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11,72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7m 27s 238ms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7,45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72,22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3076746"/>
                  </a:ext>
                </a:extLst>
              </a:tr>
              <a:tr h="23958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6.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30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9m 5s 837ms      </a:t>
                      </a:r>
                      <a:r>
                        <a:rPr lang="hr-HR" sz="11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9,1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</a:rPr>
                        <a:t>6m 44s 242ms   </a:t>
                      </a:r>
                      <a:r>
                        <a:rPr lang="hr-HR" sz="11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6,73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</a:rPr>
                        <a:t>86,11</a:t>
                      </a: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8152277"/>
                  </a:ext>
                </a:extLst>
              </a:tr>
            </a:tbl>
          </a:graphicData>
        </a:graphic>
      </p:graphicFrame>
      <p:sp>
        <p:nvSpPr>
          <p:cNvPr id="16" name="CustomShape 4">
            <a:extLst>
              <a:ext uri="{FF2B5EF4-FFF2-40B4-BE49-F238E27FC236}">
                <a16:creationId xmlns:a16="http://schemas.microsoft.com/office/drawing/2014/main" id="{2BF3C188-31E6-4C3D-80BF-B2B69E255975}"/>
              </a:ext>
            </a:extLst>
          </p:cNvPr>
          <p:cNvSpPr/>
          <p:nvPr/>
        </p:nvSpPr>
        <p:spPr>
          <a:xfrm>
            <a:off x="1953000" y="1603314"/>
            <a:ext cx="6480360" cy="13281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sz="2600" spc="-1" dirty="0">
                <a:solidFill>
                  <a:srgbClr val="000000"/>
                </a:solidFill>
                <a:latin typeface="Corbel"/>
              </a:rPr>
              <a:t> Broj jezgara po izvršitelja = 5</a:t>
            </a: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sz="2600" spc="-1" dirty="0">
                <a:solidFill>
                  <a:srgbClr val="000000"/>
                </a:solidFill>
                <a:latin typeface="Corbel"/>
              </a:rPr>
              <a:t> Količina radne memorije  po izvršitelju = 16 GB</a:t>
            </a: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sz="2600" spc="-1" dirty="0">
                <a:solidFill>
                  <a:srgbClr val="000000"/>
                </a:solidFill>
                <a:latin typeface="Corbel"/>
              </a:rPr>
              <a:t> Broj izvršitelja promjenjiv, od 1 do 6</a:t>
            </a:r>
          </a:p>
        </p:txBody>
      </p:sp>
    </p:spTree>
    <p:extLst>
      <p:ext uri="{BB962C8B-B14F-4D97-AF65-F5344CB8AC3E}">
        <p14:creationId xmlns:p14="http://schemas.microsoft.com/office/powerpoint/2010/main" val="15862749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i="1" strike="noStrike" spc="-1">
                <a:solidFill>
                  <a:srgbClr val="8B8B8B"/>
                </a:solidFill>
                <a:latin typeface="Calibri"/>
              </a:rPr>
              <a:t>1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1870318" y="40500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5300" b="0" strike="noStrike" spc="-1" dirty="0" err="1">
                <a:solidFill>
                  <a:srgbClr val="000000"/>
                </a:solidFill>
                <a:latin typeface="Corbel"/>
              </a:rPr>
              <a:t>Sadržaj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89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2348280" y="1484640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orbel"/>
              </a:rPr>
              <a:t> 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orbel"/>
              </a:rPr>
              <a:t>Uvod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orbel"/>
              </a:rPr>
              <a:t>  </a:t>
            </a:r>
            <a:r>
              <a:rPr lang="hr-HR" sz="3200" b="0" strike="noStrike" spc="-1" dirty="0">
                <a:solidFill>
                  <a:srgbClr val="000000"/>
                </a:solidFill>
                <a:latin typeface="Corbel"/>
              </a:rPr>
              <a:t>Tehnologija Apache </a:t>
            </a:r>
            <a:r>
              <a:rPr lang="hr-HR" sz="3200" b="0" strike="noStrike" spc="-1" dirty="0" err="1">
                <a:solidFill>
                  <a:srgbClr val="000000"/>
                </a:solidFill>
                <a:latin typeface="Corbel"/>
              </a:rPr>
              <a:t>Hadoop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orbel"/>
              </a:rPr>
              <a:t>  </a:t>
            </a:r>
            <a:r>
              <a:rPr lang="hr-HR" sz="3200" spc="-1" dirty="0">
                <a:solidFill>
                  <a:srgbClr val="000000"/>
                </a:solidFill>
                <a:latin typeface="Corbel"/>
              </a:rPr>
              <a:t>Projekt Apache </a:t>
            </a:r>
            <a:r>
              <a:rPr lang="hr-HR" sz="3200" spc="-1" dirty="0" err="1">
                <a:solidFill>
                  <a:srgbClr val="000000"/>
                </a:solidFill>
                <a:latin typeface="Corbel"/>
              </a:rPr>
              <a:t>Spark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orbel"/>
              </a:rPr>
              <a:t>  </a:t>
            </a:r>
            <a:r>
              <a:rPr lang="hr-HR" sz="3200" spc="-1" dirty="0">
                <a:solidFill>
                  <a:srgbClr val="000000"/>
                </a:solidFill>
                <a:latin typeface="Corbel"/>
              </a:rPr>
              <a:t>Datotečni format Apache </a:t>
            </a:r>
            <a:r>
              <a:rPr lang="hr-HR" sz="3200" spc="-1" dirty="0" err="1">
                <a:solidFill>
                  <a:srgbClr val="000000"/>
                </a:solidFill>
                <a:latin typeface="Corbel"/>
              </a:rPr>
              <a:t>Parquet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orbel"/>
              </a:rPr>
              <a:t>  </a:t>
            </a:r>
            <a:r>
              <a:rPr lang="hr-HR" sz="3200" spc="-1" dirty="0">
                <a:solidFill>
                  <a:srgbClr val="000000"/>
                </a:solidFill>
                <a:latin typeface="Corbel"/>
              </a:rPr>
              <a:t>Analiza vremena obrade na grozdu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orbel"/>
              </a:rPr>
              <a:t> 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orbel"/>
              </a:rPr>
              <a:t>Zaključak</a:t>
            </a:r>
            <a:endParaRPr lang="en-US" sz="3200" b="0" strike="noStrike" spc="-1" dirty="0">
              <a:latin typeface="Arial"/>
            </a:endParaRPr>
          </a:p>
        </p:txBody>
      </p:sp>
      <p:grpSp>
        <p:nvGrpSpPr>
          <p:cNvPr id="91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92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hr-HR" sz="1200" b="1" strike="noStrike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</p:txBody>
        </p:sp>
        <p:sp>
          <p:nvSpPr>
            <p:cNvPr id="93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600" b="1" strike="noStrike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6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200" b="0" strike="noStrike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200" b="0" strike="noStrike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1" strike="noStrike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600" b="0" strike="noStrike" spc="-1" dirty="0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18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5300" spc="-1" dirty="0">
                <a:solidFill>
                  <a:srgbClr val="000000"/>
                </a:solidFill>
                <a:latin typeface="Corbel"/>
              </a:rPr>
              <a:t>Analiza utjecaja paralelizacije na obradu podataka </a:t>
            </a: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22840" y="1251742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3" name="CustomShape 4">
            <a:extLst>
              <a:ext uri="{FF2B5EF4-FFF2-40B4-BE49-F238E27FC236}">
                <a16:creationId xmlns:a16="http://schemas.microsoft.com/office/drawing/2014/main" id="{86EC2F9D-E655-47EE-A1F8-A3699FC1E4BC}"/>
              </a:ext>
            </a:extLst>
          </p:cNvPr>
          <p:cNvSpPr/>
          <p:nvPr/>
        </p:nvSpPr>
        <p:spPr>
          <a:xfrm>
            <a:off x="2071911" y="939124"/>
            <a:ext cx="6480359" cy="1364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14" name="TextShape 8">
            <a:extLst>
              <a:ext uri="{FF2B5EF4-FFF2-40B4-BE49-F238E27FC236}">
                <a16:creationId xmlns:a16="http://schemas.microsoft.com/office/drawing/2014/main" id="{ED53E9D0-C665-4BEB-8D50-9CD64B74FE99}"/>
              </a:ext>
            </a:extLst>
          </p:cNvPr>
          <p:cNvSpPr txBox="1"/>
          <p:nvPr/>
        </p:nvSpPr>
        <p:spPr>
          <a:xfrm>
            <a:off x="2610761" y="5201420"/>
            <a:ext cx="5578475" cy="72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</a:t>
            </a:r>
            <a:r>
              <a:rPr lang="hr-HR" sz="1400" b="1" i="1" strike="noStrike" spc="-1" dirty="0">
                <a:latin typeface="Arial"/>
              </a:rPr>
              <a:t>12</a:t>
            </a:r>
            <a:r>
              <a:rPr lang="en-US" sz="1400" b="0" i="1" strike="noStrike" spc="-1" dirty="0">
                <a:latin typeface="Arial"/>
              </a:rPr>
              <a:t>:</a:t>
            </a:r>
            <a:r>
              <a:rPr lang="hr-HR" sz="1400" i="1" spc="-1" dirty="0"/>
              <a:t> Grafički prikaz tablice 5, prikaz veze između faktora </a:t>
            </a:r>
            <a:r>
              <a:rPr lang="hr-HR" sz="1400" i="1" spc="-1" dirty="0" err="1"/>
              <a:t>paralelizacije</a:t>
            </a:r>
            <a:r>
              <a:rPr lang="hr-HR" sz="1400" i="1" spc="-1" dirty="0"/>
              <a:t> i vremena izvršavanja </a:t>
            </a:r>
            <a:r>
              <a:rPr lang="hr-HR" sz="1400" i="1" spc="-1" dirty="0" err="1"/>
              <a:t>Spark</a:t>
            </a:r>
            <a:r>
              <a:rPr lang="hr-HR" sz="1400" i="1" spc="-1" dirty="0"/>
              <a:t> aplikacija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2" name="Line 3">
            <a:extLst>
              <a:ext uri="{FF2B5EF4-FFF2-40B4-BE49-F238E27FC236}">
                <a16:creationId xmlns:a16="http://schemas.microsoft.com/office/drawing/2014/main" id="{9B02B8A9-522C-4760-BC3C-AE345148D6EF}"/>
              </a:ext>
            </a:extLst>
          </p:cNvPr>
          <p:cNvSpPr/>
          <p:nvPr/>
        </p:nvSpPr>
        <p:spPr>
          <a:xfrm>
            <a:off x="1979640" y="1226298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id="{6AA04181-5310-468D-946A-61CB7AEFAE6F}"/>
              </a:ext>
            </a:extLst>
          </p:cNvPr>
          <p:cNvSpPr/>
          <p:nvPr/>
        </p:nvSpPr>
        <p:spPr>
          <a:xfrm>
            <a:off x="2071911" y="1040782"/>
            <a:ext cx="6480359" cy="1364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2ACA812-CB04-470C-A9D2-C6F48A69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62" y="1679984"/>
            <a:ext cx="55784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80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19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953000" y="3956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5300" spc="-1" dirty="0">
                <a:solidFill>
                  <a:srgbClr val="000000"/>
                </a:solidFill>
                <a:latin typeface="Corbel"/>
              </a:rPr>
              <a:t>Analiza utjecaja paralelizacije na obradu podataka </a:t>
            </a:r>
            <a:endParaRPr lang="en-US" sz="5300" b="0" strike="noStrike" spc="-1" dirty="0">
              <a:latin typeface="Arial"/>
            </a:endParaRPr>
          </a:p>
        </p:txBody>
      </p:sp>
      <p:sp>
        <p:nvSpPr>
          <p:cNvPr id="14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4"/>
          <p:cNvSpPr/>
          <p:nvPr/>
        </p:nvSpPr>
        <p:spPr>
          <a:xfrm>
            <a:off x="222840" y="1251742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4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4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b="0" strike="noStrike" spc="-1" dirty="0">
                <a:latin typeface="Arial"/>
              </a:endParaRPr>
            </a:p>
          </p:txBody>
        </p:sp>
      </p:grpSp>
      <p:sp>
        <p:nvSpPr>
          <p:cNvPr id="13" name="CustomShape 4">
            <a:extLst>
              <a:ext uri="{FF2B5EF4-FFF2-40B4-BE49-F238E27FC236}">
                <a16:creationId xmlns:a16="http://schemas.microsoft.com/office/drawing/2014/main" id="{86EC2F9D-E655-47EE-A1F8-A3699FC1E4BC}"/>
              </a:ext>
            </a:extLst>
          </p:cNvPr>
          <p:cNvSpPr/>
          <p:nvPr/>
        </p:nvSpPr>
        <p:spPr>
          <a:xfrm>
            <a:off x="2071911" y="939124"/>
            <a:ext cx="6480359" cy="1364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14" name="TextShape 8">
            <a:extLst>
              <a:ext uri="{FF2B5EF4-FFF2-40B4-BE49-F238E27FC236}">
                <a16:creationId xmlns:a16="http://schemas.microsoft.com/office/drawing/2014/main" id="{ED53E9D0-C665-4BEB-8D50-9CD64B74FE99}"/>
              </a:ext>
            </a:extLst>
          </p:cNvPr>
          <p:cNvSpPr txBox="1"/>
          <p:nvPr/>
        </p:nvSpPr>
        <p:spPr>
          <a:xfrm>
            <a:off x="2393347" y="5184935"/>
            <a:ext cx="5837483" cy="72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</a:t>
            </a:r>
            <a:r>
              <a:rPr lang="hr-HR" sz="1400" b="1" i="1" spc="-1" dirty="0">
                <a:latin typeface="Arial"/>
              </a:rPr>
              <a:t>13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en-US" sz="1400" i="1" spc="-1" dirty="0" err="1"/>
              <a:t>Prikaz</a:t>
            </a:r>
            <a:r>
              <a:rPr lang="en-US" sz="1400" i="1" spc="-1" dirty="0"/>
              <a:t> </a:t>
            </a:r>
            <a:r>
              <a:rPr lang="en-US" sz="1400" i="1" spc="-1" dirty="0" err="1"/>
              <a:t>postotka</a:t>
            </a:r>
            <a:r>
              <a:rPr lang="en-US" sz="1400" i="1" spc="-1" dirty="0"/>
              <a:t> </a:t>
            </a:r>
            <a:r>
              <a:rPr lang="en-US" sz="1400" i="1" spc="-1" dirty="0" err="1"/>
              <a:t>ukupne</a:t>
            </a:r>
            <a:r>
              <a:rPr lang="en-US" sz="1400" i="1" spc="-1" dirty="0"/>
              <a:t> </a:t>
            </a:r>
            <a:r>
              <a:rPr lang="en-US" sz="1400" i="1" spc="-1" dirty="0" err="1"/>
              <a:t>količine</a:t>
            </a:r>
            <a:r>
              <a:rPr lang="en-US" sz="1400" i="1" spc="-1" dirty="0"/>
              <a:t> </a:t>
            </a:r>
            <a:r>
              <a:rPr lang="en-US" sz="1400" i="1" spc="-1" dirty="0" err="1"/>
              <a:t>resursa</a:t>
            </a:r>
            <a:r>
              <a:rPr lang="en-US" sz="1400" i="1" spc="-1" dirty="0"/>
              <a:t> </a:t>
            </a:r>
            <a:r>
              <a:rPr lang="en-US" sz="1400" i="1" spc="-1" dirty="0" err="1"/>
              <a:t>računalnog</a:t>
            </a:r>
            <a:r>
              <a:rPr lang="en-US" sz="1400" i="1" spc="-1" dirty="0"/>
              <a:t> </a:t>
            </a:r>
            <a:r>
              <a:rPr lang="en-US" sz="1400" i="1" spc="-1" dirty="0" err="1"/>
              <a:t>čvora</a:t>
            </a:r>
            <a:r>
              <a:rPr lang="en-US" sz="1400" i="1" spc="-1" dirty="0"/>
              <a:t> </a:t>
            </a:r>
            <a:r>
              <a:rPr lang="en-US" sz="1400" i="1" spc="-1" dirty="0" err="1"/>
              <a:t>koji</a:t>
            </a:r>
            <a:r>
              <a:rPr lang="en-US" sz="1400" i="1" spc="-1" dirty="0"/>
              <a:t> se </a:t>
            </a:r>
            <a:r>
              <a:rPr lang="en-US" sz="1400" i="1" spc="-1" dirty="0" err="1"/>
              <a:t>zauzima</a:t>
            </a:r>
            <a:r>
              <a:rPr lang="en-US" sz="1400" i="1" spc="-1" dirty="0"/>
              <a:t> </a:t>
            </a:r>
            <a:r>
              <a:rPr lang="en-US" sz="1400" i="1" spc="-1" dirty="0" err="1"/>
              <a:t>ovisno</a:t>
            </a:r>
            <a:r>
              <a:rPr lang="en-US" sz="1400" i="1" spc="-1" dirty="0"/>
              <a:t> o </a:t>
            </a:r>
            <a:r>
              <a:rPr lang="en-US" sz="1400" i="1" spc="-1" dirty="0" err="1"/>
              <a:t>faktoru</a:t>
            </a:r>
            <a:r>
              <a:rPr lang="en-US" sz="1400" i="1" spc="-1" dirty="0"/>
              <a:t> </a:t>
            </a:r>
            <a:r>
              <a:rPr lang="en-US" sz="1400" i="1" spc="-1" dirty="0" err="1"/>
              <a:t>paralelizacije</a:t>
            </a:r>
            <a:r>
              <a:rPr lang="en-US" sz="1400" i="1" spc="-1" dirty="0"/>
              <a:t>, </a:t>
            </a:r>
            <a:r>
              <a:rPr lang="en-US" sz="1400" i="1" spc="-1" dirty="0" err="1"/>
              <a:t>konfiguracijama</a:t>
            </a:r>
            <a:r>
              <a:rPr lang="en-US" sz="1400" i="1" spc="-1" dirty="0"/>
              <a:t> </a:t>
            </a:r>
            <a:r>
              <a:rPr lang="en-US" sz="1400" i="1" spc="-1" dirty="0" err="1"/>
              <a:t>prikazanim</a:t>
            </a:r>
            <a:r>
              <a:rPr lang="en-US" sz="1400" i="1" spc="-1" dirty="0"/>
              <a:t> u </a:t>
            </a:r>
            <a:r>
              <a:rPr lang="en-US" sz="1400" i="1" spc="-1" dirty="0" err="1"/>
              <a:t>tablici</a:t>
            </a:r>
            <a:r>
              <a:rPr lang="en-US" sz="1400" i="1" spc="-1" dirty="0"/>
              <a:t> </a:t>
            </a:r>
            <a:r>
              <a:rPr lang="hr-HR" sz="1400" i="1" spc="-1" dirty="0"/>
              <a:t>5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2" name="Line 3">
            <a:extLst>
              <a:ext uri="{FF2B5EF4-FFF2-40B4-BE49-F238E27FC236}">
                <a16:creationId xmlns:a16="http://schemas.microsoft.com/office/drawing/2014/main" id="{9B02B8A9-522C-4760-BC3C-AE345148D6EF}"/>
              </a:ext>
            </a:extLst>
          </p:cNvPr>
          <p:cNvSpPr/>
          <p:nvPr/>
        </p:nvSpPr>
        <p:spPr>
          <a:xfrm>
            <a:off x="1979640" y="1226298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4">
            <a:extLst>
              <a:ext uri="{FF2B5EF4-FFF2-40B4-BE49-F238E27FC236}">
                <a16:creationId xmlns:a16="http://schemas.microsoft.com/office/drawing/2014/main" id="{6AA04181-5310-468D-946A-61CB7AEFAE6F}"/>
              </a:ext>
            </a:extLst>
          </p:cNvPr>
          <p:cNvSpPr/>
          <p:nvPr/>
        </p:nvSpPr>
        <p:spPr>
          <a:xfrm>
            <a:off x="2071911" y="1040782"/>
            <a:ext cx="6480359" cy="13642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pic>
        <p:nvPicPr>
          <p:cNvPr id="17411" name="Chart 1">
            <a:extLst>
              <a:ext uri="{FF2B5EF4-FFF2-40B4-BE49-F238E27FC236}">
                <a16:creationId xmlns:a16="http://schemas.microsoft.com/office/drawing/2014/main" id="{65580F71-E38A-4490-81A1-D5BDFB39DE7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48" y="1484280"/>
            <a:ext cx="5837483" cy="364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2476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20</a:t>
            </a:r>
          </a:p>
        </p:txBody>
      </p:sp>
      <p:sp>
        <p:nvSpPr>
          <p:cNvPr id="155" name="CustomShape 2"/>
          <p:cNvSpPr/>
          <p:nvPr/>
        </p:nvSpPr>
        <p:spPr>
          <a:xfrm>
            <a:off x="1979640" y="39384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5300" b="0" strike="noStrike" spc="-1" dirty="0">
                <a:solidFill>
                  <a:srgbClr val="000000"/>
                </a:solidFill>
                <a:latin typeface="Corbel"/>
              </a:rPr>
              <a:t>Zaključak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156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8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59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60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6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600" b="1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600" spc="-1" dirty="0"/>
            </a:p>
          </p:txBody>
        </p:sp>
      </p:grpSp>
      <p:pic>
        <p:nvPicPr>
          <p:cNvPr id="18436" name="Picture 4" descr="Meme: &quot;OPTIMIZATION... OPTIMIZATION EVERYWHERE...&quot; - All Templates - Meme -arsenal.com">
            <a:extLst>
              <a:ext uri="{FF2B5EF4-FFF2-40B4-BE49-F238E27FC236}">
                <a16:creationId xmlns:a16="http://schemas.microsoft.com/office/drawing/2014/main" id="{8EFA4879-095D-4739-9E3D-9E64394F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00" y="1390973"/>
            <a:ext cx="6840719" cy="476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i="1" strike="noStrike" spc="-1">
                <a:solidFill>
                  <a:srgbClr val="8B8B8B"/>
                </a:solidFill>
                <a:latin typeface="Calibri"/>
              </a:rPr>
              <a:t>2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979640" y="40500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5300" b="0" strike="noStrike" spc="-1" dirty="0" err="1">
                <a:solidFill>
                  <a:srgbClr val="000000"/>
                </a:solidFill>
                <a:latin typeface="Corbel"/>
              </a:rPr>
              <a:t>Uvod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96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4"/>
          <p:cNvSpPr/>
          <p:nvPr/>
        </p:nvSpPr>
        <p:spPr>
          <a:xfrm>
            <a:off x="2348280" y="1484640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grpSp>
        <p:nvGrpSpPr>
          <p:cNvPr id="98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99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00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600" spc="-1" dirty="0"/>
            </a:p>
            <a:p>
              <a:pPr>
                <a:lnSpc>
                  <a:spcPct val="100000"/>
                </a:lnSpc>
              </a:pPr>
              <a:r>
                <a:rPr lang="en-US" sz="1600" b="1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600" spc="-1" dirty="0"/>
            </a:p>
          </p:txBody>
        </p:sp>
      </p:grpSp>
      <p:sp>
        <p:nvSpPr>
          <p:cNvPr id="102" name="TextShape 8"/>
          <p:cNvSpPr txBox="1"/>
          <p:nvPr/>
        </p:nvSpPr>
        <p:spPr>
          <a:xfrm>
            <a:off x="2006839" y="6144556"/>
            <a:ext cx="4825133" cy="3808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1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hr-HR" sz="1400" b="0" i="1" strike="noStrike" spc="-1" dirty="0">
                <a:latin typeface="Arial"/>
              </a:rPr>
              <a:t>Knjigovodstveni algoritam</a:t>
            </a:r>
          </a:p>
        </p:txBody>
      </p:sp>
      <p:sp>
        <p:nvSpPr>
          <p:cNvPr id="11" name="CustomShape 4">
            <a:extLst>
              <a:ext uri="{FF2B5EF4-FFF2-40B4-BE49-F238E27FC236}">
                <a16:creationId xmlns:a16="http://schemas.microsoft.com/office/drawing/2014/main" id="{254CB54E-C449-46DC-AE1B-6EC90FB72811}"/>
              </a:ext>
            </a:extLst>
          </p:cNvPr>
          <p:cNvSpPr/>
          <p:nvPr/>
        </p:nvSpPr>
        <p:spPr>
          <a:xfrm>
            <a:off x="2006839" y="1303104"/>
            <a:ext cx="6480359" cy="13111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hr-HR" sz="2800" spc="-1" dirty="0">
                <a:solidFill>
                  <a:srgbClr val="000000"/>
                </a:solidFill>
                <a:latin typeface="Corbel"/>
              </a:rPr>
              <a:t>Knjigovodstveno saldiranje</a:t>
            </a:r>
            <a:r>
              <a:rPr lang="en-US" sz="28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en-US" sz="32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r>
              <a:rPr lang="hr-HR" sz="2800" spc="-1" dirty="0">
                <a:solidFill>
                  <a:srgbClr val="000000"/>
                </a:solidFill>
                <a:latin typeface="Corbel"/>
              </a:rPr>
              <a:t>Računalni grozd od 32 procesorske jezgre i 134 GB radne memorije</a:t>
            </a: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84DBE-DDBB-4A9D-9E2F-D1E714D3A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40" y="2588510"/>
            <a:ext cx="6941520" cy="3376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i="1" strike="noStrike" spc="-1">
                <a:solidFill>
                  <a:srgbClr val="8B8B8B"/>
                </a:solidFill>
                <a:latin typeface="Calibri"/>
              </a:rPr>
              <a:t>2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979640" y="40500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5300" b="0" strike="noStrike" spc="-1" dirty="0" err="1">
                <a:solidFill>
                  <a:srgbClr val="000000"/>
                </a:solidFill>
                <a:latin typeface="Corbel"/>
              </a:rPr>
              <a:t>Uvod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96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4"/>
          <p:cNvSpPr/>
          <p:nvPr/>
        </p:nvSpPr>
        <p:spPr>
          <a:xfrm>
            <a:off x="2348280" y="1484640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>
              <a:latin typeface="Arial"/>
            </a:endParaRPr>
          </a:p>
        </p:txBody>
      </p:sp>
      <p:grpSp>
        <p:nvGrpSpPr>
          <p:cNvPr id="98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99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00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600" spc="-1" dirty="0"/>
            </a:p>
            <a:p>
              <a:pPr>
                <a:lnSpc>
                  <a:spcPct val="100000"/>
                </a:lnSpc>
              </a:pPr>
              <a:r>
                <a:rPr lang="en-US" sz="1600" b="1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600" spc="-1" dirty="0"/>
            </a:p>
          </p:txBody>
        </p:sp>
      </p:grpSp>
      <p:sp>
        <p:nvSpPr>
          <p:cNvPr id="102" name="TextShape 8"/>
          <p:cNvSpPr txBox="1"/>
          <p:nvPr/>
        </p:nvSpPr>
        <p:spPr>
          <a:xfrm>
            <a:off x="2006839" y="6144556"/>
            <a:ext cx="4825133" cy="38080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1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hr-HR" sz="1400" b="0" i="1" strike="noStrike" spc="-1" dirty="0">
                <a:latin typeface="Arial"/>
              </a:rPr>
              <a:t>Knjigovodstveni algoritam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13C02B-FD09-4033-B22F-3199AC4C2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"/>
          <a:stretch/>
        </p:blipFill>
        <p:spPr>
          <a:xfrm>
            <a:off x="22190" y="1567772"/>
            <a:ext cx="9103148" cy="45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732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i="1" strike="noStrike" spc="-1">
                <a:solidFill>
                  <a:srgbClr val="8B8B8B"/>
                </a:solidFill>
                <a:latin typeface="Calibri"/>
              </a:rPr>
              <a:t>3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979640" y="40500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hr-HR" sz="5300" b="0" strike="noStrike" spc="-1" dirty="0">
                <a:solidFill>
                  <a:srgbClr val="000000"/>
                </a:solidFill>
                <a:latin typeface="Corbel"/>
              </a:rPr>
              <a:t>Tehnologija Apache </a:t>
            </a:r>
            <a:r>
              <a:rPr lang="hr-HR" sz="5300" b="0" strike="noStrike" spc="-1" dirty="0" err="1">
                <a:solidFill>
                  <a:srgbClr val="000000"/>
                </a:solidFill>
                <a:latin typeface="Corbel"/>
              </a:rPr>
              <a:t>Hadoop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10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2348280" y="1484640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0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0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0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6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600" b="1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600" spc="-1" dirty="0"/>
            </a:p>
          </p:txBody>
        </p:sp>
      </p:grpSp>
      <p:sp>
        <p:nvSpPr>
          <p:cNvPr id="111" name="TextShape 8"/>
          <p:cNvSpPr txBox="1"/>
          <p:nvPr/>
        </p:nvSpPr>
        <p:spPr>
          <a:xfrm>
            <a:off x="2425502" y="5840165"/>
            <a:ext cx="6644160" cy="48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2</a:t>
            </a:r>
            <a:r>
              <a:rPr lang="en-US" sz="1400" b="0" i="1" strike="noStrike" spc="-1" dirty="0">
                <a:latin typeface="Arial"/>
              </a:rPr>
              <a:t>:</a:t>
            </a:r>
            <a:r>
              <a:rPr lang="hr-HR" sz="1400" i="1" spc="-1" dirty="0"/>
              <a:t> Grozd s instaliranim </a:t>
            </a:r>
            <a:r>
              <a:rPr lang="hr-HR" sz="1400" i="1" spc="-1" dirty="0" err="1"/>
              <a:t>Hadoopom</a:t>
            </a:r>
            <a:r>
              <a:rPr lang="hr-HR" sz="1400" i="1" spc="-1" dirty="0"/>
              <a:t> sastavljen od više čvorova</a:t>
            </a:r>
            <a:endParaRPr lang="en-US" sz="1400" b="0" i="1" strike="noStrike" spc="-1" dirty="0">
              <a:latin typeface="Arial"/>
            </a:endParaRPr>
          </a:p>
        </p:txBody>
      </p:sp>
      <p:pic>
        <p:nvPicPr>
          <p:cNvPr id="1026" name="Picture 1" descr="Hadoop cluster">
            <a:extLst>
              <a:ext uri="{FF2B5EF4-FFF2-40B4-BE49-F238E27FC236}">
                <a16:creationId xmlns:a16="http://schemas.microsoft.com/office/drawing/2014/main" id="{2DA6A8A3-0A27-4EC4-B935-9F3AF18B7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80" y="1484280"/>
            <a:ext cx="5612265" cy="43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4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1979640" y="40500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5300" spc="-1" dirty="0">
                <a:solidFill>
                  <a:srgbClr val="000000"/>
                </a:solidFill>
                <a:latin typeface="Corbel"/>
              </a:rPr>
              <a:t>YARN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105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4"/>
          <p:cNvSpPr/>
          <p:nvPr/>
        </p:nvSpPr>
        <p:spPr>
          <a:xfrm>
            <a:off x="2348280" y="1484640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3200" b="0" strike="noStrike" spc="-1" dirty="0">
              <a:latin typeface="Arial"/>
            </a:endParaRPr>
          </a:p>
        </p:txBody>
      </p:sp>
      <p:grpSp>
        <p:nvGrpSpPr>
          <p:cNvPr id="107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08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09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6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600" b="1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600" spc="-1" dirty="0"/>
            </a:p>
          </p:txBody>
        </p:sp>
      </p:grpSp>
      <p:sp>
        <p:nvSpPr>
          <p:cNvPr id="111" name="TextShape 8"/>
          <p:cNvSpPr txBox="1"/>
          <p:nvPr/>
        </p:nvSpPr>
        <p:spPr>
          <a:xfrm>
            <a:off x="2277000" y="5373360"/>
            <a:ext cx="6644160" cy="48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</a:t>
            </a:r>
            <a:r>
              <a:rPr lang="hr-HR" sz="1400" b="1" i="1" strike="noStrike" spc="-1" dirty="0">
                <a:latin typeface="Arial"/>
              </a:rPr>
              <a:t>3</a:t>
            </a:r>
            <a:r>
              <a:rPr lang="en-US" sz="1400" b="0" i="1" strike="noStrike" spc="-1" dirty="0">
                <a:latin typeface="Arial"/>
              </a:rPr>
              <a:t>:</a:t>
            </a:r>
            <a:r>
              <a:rPr lang="hr-HR" sz="1400" i="1" spc="-1" dirty="0"/>
              <a:t> Prikaz YARN arhitekture na računalnom grozdu</a:t>
            </a:r>
            <a:endParaRPr lang="en-US" sz="1400" b="0" i="1" strike="noStrike" spc="-1" dirty="0">
              <a:latin typeface="Arial"/>
            </a:endParaRPr>
          </a:p>
        </p:txBody>
      </p:sp>
      <p:pic>
        <p:nvPicPr>
          <p:cNvPr id="2051" name="Picture 1" descr="Apache Hadoop 3.3.3 – Apache Hadoop YARN">
            <a:extLst>
              <a:ext uri="{FF2B5EF4-FFF2-40B4-BE49-F238E27FC236}">
                <a16:creationId xmlns:a16="http://schemas.microsoft.com/office/drawing/2014/main" id="{AAF31E47-C5B7-4875-838D-8226CF1B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40" y="1546927"/>
            <a:ext cx="6193633" cy="382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8400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i="1" spc="-1" dirty="0">
                <a:solidFill>
                  <a:srgbClr val="8B8B8B"/>
                </a:solidFill>
                <a:latin typeface="Calibri"/>
              </a:rPr>
              <a:t>5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907640" y="420654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5300" b="0" strike="noStrike" spc="-1" dirty="0">
                <a:solidFill>
                  <a:srgbClr val="000000"/>
                </a:solidFill>
                <a:latin typeface="Corbel"/>
              </a:rPr>
              <a:t>Projekt Apache </a:t>
            </a:r>
            <a:r>
              <a:rPr lang="hr-HR" sz="5300" b="0" strike="noStrike" spc="-1" dirty="0" err="1">
                <a:solidFill>
                  <a:srgbClr val="000000"/>
                </a:solidFill>
                <a:latin typeface="Corbel"/>
              </a:rPr>
              <a:t>Spark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114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4"/>
          <p:cNvSpPr/>
          <p:nvPr/>
        </p:nvSpPr>
        <p:spPr>
          <a:xfrm>
            <a:off x="2348280" y="1484639"/>
            <a:ext cx="6480360" cy="431724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en-US" sz="2800" b="0" strike="noStrike" spc="-1" dirty="0">
              <a:latin typeface="Arial"/>
            </a:endParaRPr>
          </a:p>
        </p:txBody>
      </p:sp>
      <p:grpSp>
        <p:nvGrpSpPr>
          <p:cNvPr id="116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17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18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6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600" b="1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600" spc="-1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6D159EC-4868-46D3-88E7-19266739E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40" y="2271595"/>
            <a:ext cx="6673496" cy="308170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import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org.apache.spark.sql.SparkSession</a:t>
            </a:r>
            <a:endParaRPr kumimoji="0" lang="hr-HR" altLang="sr-Latn-RS" sz="1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1000" b="1" dirty="0">
              <a:solidFill>
                <a:srgbClr val="008000"/>
              </a:solidFill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val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url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jdbc:mysql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://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yourIP:yourPort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/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test?user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yourUsername;password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=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yourPassword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// URL for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your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database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server.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val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spark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 Unicode MS"/>
                <a:ea typeface="Arial" panose="020B0604020202020204" pitchFamily="34" charset="0"/>
                <a:cs typeface="Courier New" panose="02070309020205020404" pitchFamily="49" charset="0"/>
              </a:rPr>
              <a:t>SparkSession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builder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().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getOrCreate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()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a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Spark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session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object</a:t>
            </a:r>
            <a:endParaRPr kumimoji="0" lang="hr-HR" altLang="sr-Latn-RS" sz="1000" b="0" i="1" u="none" strike="noStrike" cap="none" normalizeH="0" baseline="0" dirty="0">
              <a:ln>
                <a:noFill/>
              </a:ln>
              <a:solidFill>
                <a:srgbClr val="408080"/>
              </a:solidFill>
              <a:effectLst/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1000" i="1" dirty="0">
              <a:solidFill>
                <a:srgbClr val="408080"/>
              </a:solidFill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val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df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spark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read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format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jdbc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option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url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url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option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dbtable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people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load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0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df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printSchema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()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Looks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schema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DataFrame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val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countsByAge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df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groupBy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"age"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).</a:t>
            </a:r>
            <a:r>
              <a:rPr kumimoji="0" lang="hr-HR" altLang="sr-Latn-R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count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()</a:t>
            </a:r>
            <a:r>
              <a:rPr kumimoji="0" lang="hr-HR" altLang="sr-Latn-R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//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Counts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people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by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1000" i="1" dirty="0">
              <a:solidFill>
                <a:srgbClr val="408080"/>
              </a:solidFill>
              <a:latin typeface="Arial Unicode MS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//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or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alternatively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via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SQL://df.createOrReplaceTempView("people")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//val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countsByAge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spark.sql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("SELECT age,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count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(*) FROM </a:t>
            </a:r>
            <a:r>
              <a:rPr kumimoji="0" lang="hr-HR" altLang="sr-Latn-RS" sz="1000" b="0" i="1" u="none" strike="noStrike" cap="none" normalizeH="0" baseline="0" dirty="0" err="1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people</a:t>
            </a:r>
            <a:r>
              <a:rPr kumimoji="0" lang="hr-HR" altLang="sr-Latn-RS" sz="10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 GROUP BY age")</a:t>
            </a: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DEB75C9A-7C2B-4182-86A7-3247B26AE171}"/>
              </a:ext>
            </a:extLst>
          </p:cNvPr>
          <p:cNvSpPr txBox="1"/>
          <p:nvPr/>
        </p:nvSpPr>
        <p:spPr>
          <a:xfrm>
            <a:off x="1907640" y="5452664"/>
            <a:ext cx="6644160" cy="48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</a:t>
            </a:r>
            <a:r>
              <a:rPr lang="hr-HR" sz="1400" b="1" i="1" spc="-1" dirty="0">
                <a:latin typeface="Arial"/>
              </a:rPr>
              <a:t>4</a:t>
            </a:r>
            <a:r>
              <a:rPr lang="en-US" sz="1400" b="0" i="1" strike="noStrike" spc="-1" dirty="0">
                <a:latin typeface="Arial"/>
              </a:rPr>
              <a:t>:</a:t>
            </a:r>
            <a:r>
              <a:rPr lang="hr-HR" sz="1400" i="1" spc="-1" dirty="0"/>
              <a:t> Primjer korištenja </a:t>
            </a:r>
            <a:r>
              <a:rPr lang="hr-HR" sz="1400" i="1" spc="-1" dirty="0" err="1"/>
              <a:t>Sparkovih</a:t>
            </a:r>
            <a:r>
              <a:rPr lang="hr-HR" sz="1400" i="1" spc="-1" dirty="0"/>
              <a:t> podatkovnih okvira</a:t>
            </a:r>
            <a:endParaRPr lang="en-US" sz="1400" b="0" i="1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i="1" strike="noStrike" spc="-1">
                <a:solidFill>
                  <a:srgbClr val="8B8B8B"/>
                </a:solidFill>
                <a:latin typeface="Calibri"/>
              </a:rPr>
              <a:t>6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979640" y="38916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5300" b="0" strike="noStrike" spc="-1" dirty="0">
                <a:solidFill>
                  <a:srgbClr val="000000"/>
                </a:solidFill>
                <a:latin typeface="Corbel"/>
              </a:rPr>
              <a:t>Datotečni format Apache </a:t>
            </a:r>
            <a:r>
              <a:rPr lang="hr-HR" sz="5300" b="0" strike="noStrike" spc="-1" dirty="0" err="1">
                <a:solidFill>
                  <a:srgbClr val="000000"/>
                </a:solidFill>
                <a:latin typeface="Corbel"/>
              </a:rPr>
              <a:t>Parquet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136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8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39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0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6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600" b="1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600" spc="-1" dirty="0"/>
            </a:p>
          </p:txBody>
        </p:sp>
      </p:grpSp>
      <p:sp>
        <p:nvSpPr>
          <p:cNvPr id="142" name="TextShape 8"/>
          <p:cNvSpPr txBox="1"/>
          <p:nvPr/>
        </p:nvSpPr>
        <p:spPr>
          <a:xfrm>
            <a:off x="1979640" y="4899149"/>
            <a:ext cx="6941520" cy="35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</a:t>
            </a:r>
            <a:r>
              <a:rPr lang="hr-HR" sz="1400" b="1" i="1" strike="noStrike" spc="-1" dirty="0">
                <a:latin typeface="Arial"/>
              </a:rPr>
              <a:t>5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en-US" sz="1400" i="1" spc="-1" dirty="0" err="1"/>
              <a:t>Prikaz</a:t>
            </a:r>
            <a:r>
              <a:rPr lang="en-US" sz="1400" i="1" spc="-1" dirty="0"/>
              <a:t> </a:t>
            </a:r>
            <a:r>
              <a:rPr lang="en-US" sz="1400" i="1" spc="-1" dirty="0" err="1"/>
              <a:t>podjele</a:t>
            </a:r>
            <a:r>
              <a:rPr lang="en-US" sz="1400" i="1" spc="-1" dirty="0"/>
              <a:t> </a:t>
            </a:r>
            <a:r>
              <a:rPr lang="en-US" sz="1400" i="1" spc="-1" dirty="0" err="1"/>
              <a:t>podataka</a:t>
            </a:r>
            <a:r>
              <a:rPr lang="en-US" sz="1400" i="1" spc="-1" dirty="0"/>
              <a:t> </a:t>
            </a:r>
            <a:r>
              <a:rPr lang="en-US" sz="1400" i="1" spc="-1" dirty="0" err="1"/>
              <a:t>na</a:t>
            </a:r>
            <a:r>
              <a:rPr lang="en-US" sz="1400" i="1" spc="-1" dirty="0"/>
              <a:t> </a:t>
            </a:r>
            <a:r>
              <a:rPr lang="en-US" sz="1400" i="1" spc="-1" dirty="0" err="1"/>
              <a:t>grupe</a:t>
            </a:r>
            <a:r>
              <a:rPr lang="en-US" sz="1400" i="1" spc="-1" dirty="0"/>
              <a:t> </a:t>
            </a:r>
            <a:r>
              <a:rPr lang="en-US" sz="1400" i="1" spc="-1" dirty="0" err="1"/>
              <a:t>redaka</a:t>
            </a:r>
            <a:r>
              <a:rPr lang="en-US" sz="1400" i="1" spc="-1" dirty="0"/>
              <a:t> </a:t>
            </a:r>
            <a:r>
              <a:rPr lang="en-US" sz="1400" i="1" spc="-1" dirty="0" err="1"/>
              <a:t>kod</a:t>
            </a:r>
            <a:r>
              <a:rPr lang="en-US" sz="1400" i="1" spc="-1" dirty="0"/>
              <a:t> </a:t>
            </a:r>
            <a:r>
              <a:rPr lang="en-US" sz="1400" i="1" spc="-1" dirty="0" err="1"/>
              <a:t>hibridnog</a:t>
            </a:r>
            <a:r>
              <a:rPr lang="en-US" sz="1400" i="1" spc="-1" dirty="0"/>
              <a:t> </a:t>
            </a:r>
            <a:r>
              <a:rPr lang="en-US" sz="1400" i="1" spc="-1" dirty="0" err="1"/>
              <a:t>načina</a:t>
            </a:r>
            <a:r>
              <a:rPr lang="en-US" sz="1400" i="1" spc="-1" dirty="0"/>
              <a:t> </a:t>
            </a:r>
            <a:r>
              <a:rPr lang="en-US" sz="1400" i="1" spc="-1" dirty="0" err="1"/>
              <a:t>pohrane</a:t>
            </a:r>
            <a:r>
              <a:rPr lang="en-US" sz="1400" i="1" spc="-1" dirty="0"/>
              <a:t> </a:t>
            </a:r>
            <a:endParaRPr lang="en-US" sz="1400" b="0" strike="noStrike" spc="-1" dirty="0">
              <a:latin typeface="Arial"/>
            </a:endParaRPr>
          </a:p>
        </p:txBody>
      </p:sp>
      <p:pic>
        <p:nvPicPr>
          <p:cNvPr id="4099" name="Picture 14">
            <a:extLst>
              <a:ext uri="{FF2B5EF4-FFF2-40B4-BE49-F238E27FC236}">
                <a16:creationId xmlns:a16="http://schemas.microsoft.com/office/drawing/2014/main" id="{81DA8522-0837-43C9-953E-67A1D830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0293" r="903" b="36584"/>
          <a:stretch>
            <a:fillRect/>
          </a:stretch>
        </p:blipFill>
        <p:spPr bwMode="auto">
          <a:xfrm>
            <a:off x="1939357" y="3165570"/>
            <a:ext cx="7022085" cy="17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stomShape 4">
            <a:extLst>
              <a:ext uri="{FF2B5EF4-FFF2-40B4-BE49-F238E27FC236}">
                <a16:creationId xmlns:a16="http://schemas.microsoft.com/office/drawing/2014/main" id="{A7F172C3-55E0-450D-ABE6-BE1715AB2D36}"/>
              </a:ext>
            </a:extLst>
          </p:cNvPr>
          <p:cNvSpPr/>
          <p:nvPr/>
        </p:nvSpPr>
        <p:spPr>
          <a:xfrm>
            <a:off x="2348280" y="1484640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sz="2600" spc="-1" dirty="0">
                <a:solidFill>
                  <a:srgbClr val="000000"/>
                </a:solidFill>
                <a:latin typeface="Corbel"/>
              </a:rPr>
              <a:t> Binarni datotečni format </a:t>
            </a:r>
          </a:p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hr-HR" sz="2600" spc="-1" dirty="0">
                <a:solidFill>
                  <a:srgbClr val="000000"/>
                </a:solidFill>
                <a:latin typeface="Corbel"/>
              </a:rPr>
              <a:t> Korištenje u analitici velikih količina podataka</a:t>
            </a:r>
            <a:endParaRPr lang="en-US" sz="260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8676360" y="6525360"/>
            <a:ext cx="467280" cy="35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r-HR" sz="1200" b="0" i="1" strike="noStrike" spc="-1" dirty="0">
                <a:solidFill>
                  <a:srgbClr val="8B8B8B"/>
                </a:solidFill>
                <a:latin typeface="Calibri"/>
              </a:rPr>
              <a:t>7</a:t>
            </a:r>
            <a:endParaRPr lang="en-US" sz="1200" b="0" strike="noStrike" spc="-1" dirty="0">
              <a:latin typeface="Times New Roman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979640" y="389160"/>
            <a:ext cx="648036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hr-HR" sz="5300" b="0" strike="noStrike" spc="-1" dirty="0">
                <a:solidFill>
                  <a:srgbClr val="000000"/>
                </a:solidFill>
                <a:latin typeface="Corbel"/>
              </a:rPr>
              <a:t>Datotečni format Apache </a:t>
            </a:r>
            <a:r>
              <a:rPr lang="hr-HR" sz="5300" b="0" strike="noStrike" spc="-1" dirty="0" err="1">
                <a:solidFill>
                  <a:srgbClr val="000000"/>
                </a:solidFill>
                <a:latin typeface="Corbel"/>
              </a:rPr>
              <a:t>Parquet</a:t>
            </a: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5300" b="0" strike="noStrike" spc="-1" dirty="0">
              <a:latin typeface="Arial"/>
            </a:endParaRPr>
          </a:p>
        </p:txBody>
      </p:sp>
      <p:sp>
        <p:nvSpPr>
          <p:cNvPr id="136" name="Line 3"/>
          <p:cNvSpPr/>
          <p:nvPr/>
        </p:nvSpPr>
        <p:spPr>
          <a:xfrm>
            <a:off x="1979640" y="1124640"/>
            <a:ext cx="6840720" cy="360"/>
          </a:xfrm>
          <a:prstGeom prst="line">
            <a:avLst/>
          </a:prstGeom>
          <a:ln w="22320">
            <a:solidFill>
              <a:srgbClr val="4D4D4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8" name="Group 5"/>
          <p:cNvGrpSpPr/>
          <p:nvPr/>
        </p:nvGrpSpPr>
        <p:grpSpPr>
          <a:xfrm>
            <a:off x="144000" y="548640"/>
            <a:ext cx="1619280" cy="6292440"/>
            <a:chOff x="144000" y="548640"/>
            <a:chExt cx="1619280" cy="6292440"/>
          </a:xfrm>
        </p:grpSpPr>
        <p:sp>
          <p:nvSpPr>
            <p:cNvPr id="139" name="CustomShape 6"/>
            <p:cNvSpPr/>
            <p:nvPr/>
          </p:nvSpPr>
          <p:spPr>
            <a:xfrm>
              <a:off x="144000" y="548640"/>
              <a:ext cx="1619280" cy="93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r>
                <a:rPr lang="hr-HR" sz="1200" b="1" spc="-1" dirty="0">
                  <a:solidFill>
                    <a:srgbClr val="FFFFFF"/>
                  </a:solidFill>
                  <a:latin typeface="Corbel"/>
                </a:rPr>
                <a:t>UPOTREBA TEHNOLOGIJA ZA RASPODJELJENU OBRADU VELIKIH KOLIČINA PODATAKA U KNJIGOVODSTVU</a:t>
              </a:r>
            </a:p>
            <a:p>
              <a:pPr>
                <a:lnSpc>
                  <a:spcPct val="100000"/>
                </a:lnSpc>
              </a:pPr>
              <a:endParaRPr lang="hr-HR" sz="1200" b="1" spc="-1" dirty="0">
                <a:solidFill>
                  <a:srgbClr val="FFFFFF"/>
                </a:solidFill>
                <a:latin typeface="Corbel"/>
              </a:endParaRPr>
            </a:p>
          </p:txBody>
        </p:sp>
        <p:sp>
          <p:nvSpPr>
            <p:cNvPr id="140" name="CustomShape 7"/>
            <p:cNvSpPr/>
            <p:nvPr/>
          </p:nvSpPr>
          <p:spPr>
            <a:xfrm>
              <a:off x="222840" y="1918080"/>
              <a:ext cx="1515240" cy="492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/>
            <a:lstStyle/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Sadržaj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6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Uvod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Tehnologija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Hadoop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Projekt Apache </a:t>
              </a:r>
              <a:r>
                <a:rPr lang="hr-HR" sz="1200" spc="-1" dirty="0" err="1">
                  <a:solidFill>
                    <a:srgbClr val="FFFFFF"/>
                  </a:solidFill>
                  <a:latin typeface="Corbel"/>
                </a:rPr>
                <a:t>Spark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600" b="1" spc="-1" dirty="0">
                  <a:solidFill>
                    <a:srgbClr val="FFFFFF"/>
                  </a:solidFill>
                  <a:latin typeface="Corbel"/>
                </a:rPr>
                <a:t>Datotečni format Apache </a:t>
              </a:r>
              <a:r>
                <a:rPr lang="hr-HR" sz="1600" b="1" spc="-1" dirty="0" err="1">
                  <a:solidFill>
                    <a:srgbClr val="FFFFFF"/>
                  </a:solidFill>
                  <a:latin typeface="Corbel"/>
                </a:rPr>
                <a:t>Parquet</a:t>
              </a:r>
              <a:endParaRPr lang="en-US" sz="1600" b="1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hr-HR" sz="1200" spc="-1" dirty="0">
                  <a:solidFill>
                    <a:srgbClr val="FFFFFF"/>
                  </a:solidFill>
                  <a:latin typeface="Corbel"/>
                </a:rPr>
                <a:t>Analiza vremena obrade na grozdu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200" spc="-1" dirty="0" err="1">
                  <a:solidFill>
                    <a:srgbClr val="FFFFFF"/>
                  </a:solidFill>
                  <a:latin typeface="Corbel"/>
                </a:rPr>
                <a:t>Zaključak</a:t>
              </a:r>
              <a:endParaRPr lang="en-US" sz="1200" spc="-1" dirty="0"/>
            </a:p>
            <a:p>
              <a:pPr>
                <a:lnSpc>
                  <a:spcPct val="100000"/>
                </a:lnSpc>
              </a:pPr>
              <a:endParaRPr lang="en-US" sz="1200" spc="-1" dirty="0"/>
            </a:p>
            <a:p>
              <a:pPr>
                <a:lnSpc>
                  <a:spcPct val="100000"/>
                </a:lnSpc>
              </a:pPr>
              <a:r>
                <a:rPr lang="en-US" sz="1600" b="1" spc="-1" dirty="0">
                  <a:solidFill>
                    <a:srgbClr val="FFFFFF"/>
                  </a:solidFill>
                  <a:latin typeface="Corbel"/>
                </a:rPr>
                <a:t> </a:t>
              </a:r>
              <a:endParaRPr lang="en-US" sz="1600" spc="-1" dirty="0"/>
            </a:p>
          </p:txBody>
        </p:sp>
      </p:grpSp>
      <p:sp>
        <p:nvSpPr>
          <p:cNvPr id="142" name="TextShape 8"/>
          <p:cNvSpPr txBox="1"/>
          <p:nvPr/>
        </p:nvSpPr>
        <p:spPr>
          <a:xfrm>
            <a:off x="1979640" y="5661720"/>
            <a:ext cx="6941520" cy="35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trike="noStrike" spc="-1" dirty="0" err="1">
                <a:latin typeface="Arial"/>
              </a:rPr>
              <a:t>Slika</a:t>
            </a:r>
            <a:r>
              <a:rPr lang="en-US" sz="1400" b="1" i="1" strike="noStrike" spc="-1" dirty="0">
                <a:latin typeface="Arial"/>
              </a:rPr>
              <a:t> </a:t>
            </a:r>
            <a:r>
              <a:rPr lang="hr-HR" sz="1400" b="1" i="1" spc="-1" dirty="0">
                <a:latin typeface="Arial"/>
              </a:rPr>
              <a:t>6</a:t>
            </a:r>
            <a:r>
              <a:rPr lang="en-US" sz="1400" b="0" i="1" strike="noStrike" spc="-1" dirty="0">
                <a:latin typeface="Arial"/>
              </a:rPr>
              <a:t>: </a:t>
            </a:r>
            <a:r>
              <a:rPr lang="en-US" sz="1400" i="1" spc="-1" dirty="0" err="1"/>
              <a:t>Prikaz</a:t>
            </a:r>
            <a:r>
              <a:rPr lang="en-US" sz="1400" i="1" spc="-1" dirty="0"/>
              <a:t> </a:t>
            </a:r>
            <a:r>
              <a:rPr lang="en-US" sz="1400" i="1" spc="-1" dirty="0" err="1"/>
              <a:t>strukture</a:t>
            </a:r>
            <a:r>
              <a:rPr lang="en-US" sz="1400" i="1" spc="-1" dirty="0"/>
              <a:t> Parquet </a:t>
            </a:r>
            <a:r>
              <a:rPr lang="en-US" sz="1400" i="1" spc="-1" dirty="0" err="1"/>
              <a:t>datoteke</a:t>
            </a:r>
            <a:r>
              <a:rPr lang="en-US" sz="1400" i="1" spc="-1" dirty="0"/>
              <a:t> 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4" name="CustomShape 4">
            <a:extLst>
              <a:ext uri="{FF2B5EF4-FFF2-40B4-BE49-F238E27FC236}">
                <a16:creationId xmlns:a16="http://schemas.microsoft.com/office/drawing/2014/main" id="{A7F172C3-55E0-450D-ABE6-BE1715AB2D36}"/>
              </a:ext>
            </a:extLst>
          </p:cNvPr>
          <p:cNvSpPr/>
          <p:nvPr/>
        </p:nvSpPr>
        <p:spPr>
          <a:xfrm>
            <a:off x="2348280" y="1484640"/>
            <a:ext cx="648036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</a:pPr>
            <a:endParaRPr lang="hr-HR" sz="26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5122" name="Picture 8">
            <a:extLst>
              <a:ext uri="{FF2B5EF4-FFF2-40B4-BE49-F238E27FC236}">
                <a16:creationId xmlns:a16="http://schemas.microsoft.com/office/drawing/2014/main" id="{D6264437-ACD7-4A16-8F49-BDEE879F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5" t="31511"/>
          <a:stretch>
            <a:fillRect/>
          </a:stretch>
        </p:blipFill>
        <p:spPr bwMode="auto">
          <a:xfrm>
            <a:off x="1979640" y="1558755"/>
            <a:ext cx="5871409" cy="40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8921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</TotalTime>
  <Words>1698</Words>
  <Application>Microsoft Office PowerPoint</Application>
  <PresentationFormat>On-screen Show (4:3)</PresentationFormat>
  <Paragraphs>679</Paragraphs>
  <Slides>22</Slides>
  <Notes>8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Arial Unicode MS</vt:lpstr>
      <vt:lpstr>Calibri</vt:lpstr>
      <vt:lpstr>Corbel</vt:lpstr>
      <vt:lpstr>Courier New</vt:lpstr>
      <vt:lpstr>DejaVu Sans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Upravljanje frekvencijskim pretvaračem upotrebom industrijske komunikacijske mreže</dc:title>
  <dc:subject/>
  <dc:creator>Vedad</dc:creator>
  <dc:description/>
  <cp:lastModifiedBy>Filip Pažanin</cp:lastModifiedBy>
  <cp:revision>140</cp:revision>
  <dcterms:created xsi:type="dcterms:W3CDTF">2011-06-29T23:42:39Z</dcterms:created>
  <dcterms:modified xsi:type="dcterms:W3CDTF">2022-07-06T08:21:54Z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