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5" r:id="rId5"/>
    <p:sldMasterId id="2147483724" r:id="rId6"/>
  </p:sldMasterIdLst>
  <p:notesMasterIdLst>
    <p:notesMasterId r:id="rId20"/>
  </p:notesMasterIdLst>
  <p:handoutMasterIdLst>
    <p:handoutMasterId r:id="rId21"/>
  </p:handoutMasterIdLst>
  <p:sldIdLst>
    <p:sldId id="6289" r:id="rId7"/>
    <p:sldId id="7148" r:id="rId8"/>
    <p:sldId id="7150" r:id="rId9"/>
    <p:sldId id="7149" r:id="rId10"/>
    <p:sldId id="7151" r:id="rId11"/>
    <p:sldId id="7152" r:id="rId12"/>
    <p:sldId id="7153" r:id="rId13"/>
    <p:sldId id="7154" r:id="rId14"/>
    <p:sldId id="7155" r:id="rId15"/>
    <p:sldId id="7156" r:id="rId16"/>
    <p:sldId id="7157" r:id="rId17"/>
    <p:sldId id="7158" r:id="rId18"/>
    <p:sldId id="7159" r:id="rId19"/>
  </p:sldIdLst>
  <p:sldSz cx="12192000" cy="6858000"/>
  <p:notesSz cx="9928225" cy="67976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an Gledec" initials="GG" lastIdx="1" clrIdx="0">
    <p:extLst>
      <p:ext uri="{19B8F6BF-5375-455C-9EA6-DF929625EA0E}">
        <p15:presenceInfo xmlns:p15="http://schemas.microsoft.com/office/powerpoint/2012/main" userId="S::gledec@fer.hr::9f499ba0-be08-44a8-8a6f-8eab7220b7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000"/>
    <a:srgbClr val="474747"/>
    <a:srgbClr val="00003F"/>
    <a:srgbClr val="00002D"/>
    <a:srgbClr val="3B3B3B"/>
    <a:srgbClr val="BFBFBF"/>
    <a:srgbClr val="EBEAE8"/>
    <a:srgbClr val="363636"/>
    <a:srgbClr val="02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FD482-B69E-4DD5-B941-11BCE126FA1D}" type="datetimeFigureOut">
              <a:rPr lang="hr-HR" smtClean="0"/>
              <a:t>04.07.2021.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03FDB-A49B-43CE-9AFA-BC3A4EE4CC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345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A56C0-2A61-4948-B38C-965D33F4E329}" type="datetimeFigureOut">
              <a:rPr lang="hr-HR" smtClean="0"/>
              <a:t>04.07.2021.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0032A-A6F4-4220-9ADA-2AE7933DC1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5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4884965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FBFB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8CC527-9B1A-4421-820F-4C7F93672631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46800"/>
            <a:ext cx="2552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B70B-B814-4A7F-9281-E754DDC73F92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713980"/>
            <a:ext cx="7132117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51CA1A-225F-4FB1-8C30-C453CDDE0B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4188" y="1695450"/>
            <a:ext cx="3495675" cy="4217988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952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70AD-6CCE-40AF-81A0-F4647088DACC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9788" y="1713981"/>
            <a:ext cx="10763247" cy="419945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BFBFB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2D844CB-5A47-4207-9B24-46DA77E04F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E20C9C-F54B-4C1E-8505-0D6B7A16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2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B759-CD69-4795-A56D-DA211CEF0CA9}" type="datetime1">
              <a:rPr lang="hr-HR" smtClean="0"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DA9828C-0F09-42F5-8A9C-5073EB0392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2104927-4214-4F19-B418-94C203F128C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9787" y="2322761"/>
            <a:ext cx="5256213" cy="35906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DBD3EAC-EDFE-41C3-A36E-87A60FD7452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94451" y="2322759"/>
            <a:ext cx="5204632" cy="359067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71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6700"/>
            <a:ext cx="10766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65289"/>
            <a:ext cx="5256212" cy="88126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3869"/>
            <a:ext cx="5256212" cy="32795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8412" y="1665289"/>
            <a:ext cx="5256212" cy="881268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3544-F369-4EA2-9802-1BA865814296}" type="datetime1">
              <a:rPr lang="hr-HR" smtClean="0"/>
              <a:t>04.07.2021.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17CA7F56-B6DF-4B72-B983-4ABF5EC37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125A28-7430-42EE-A541-AD2F86A7E0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48412" y="2633868"/>
            <a:ext cx="5256213" cy="32795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772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3D7D-92CA-452C-B9D0-1DF31E7709A0}" type="datetime1">
              <a:rPr lang="hr-HR" smtClean="0"/>
              <a:t>04.07.2021.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A079A920-00F3-4EEC-8FD5-4A8701612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10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9665"/>
            <a:ext cx="3932237" cy="105319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010" y="587376"/>
            <a:ext cx="6172200" cy="533989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12471"/>
            <a:ext cx="3932237" cy="41147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184A-8A12-46DC-858F-40BB764B6877}" type="datetime1">
              <a:rPr lang="hr-HR" smtClean="0"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57CFA1DC-DF2C-4C4F-8172-9DA3F1D039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2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5993"/>
            <a:ext cx="3932237" cy="97404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041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9614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A5E9-C184-4225-B8DD-D288AF17D96D}" type="datetime1">
              <a:rPr lang="hr-HR" smtClean="0"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16F082B-19D2-4D9B-90A3-8B1375984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07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79B807-777A-48C3-B248-E21A74284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622" y="4469906"/>
            <a:ext cx="1036756" cy="755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94A5E-676A-49A4-AC3B-FDADD25A7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82" y="1414956"/>
            <a:ext cx="1036756" cy="755968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F62E0AC3-607C-436C-BF58-1272FE0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0" y="1680341"/>
            <a:ext cx="6096000" cy="305023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D3A8B4C-F64A-4192-97AE-9B3AD38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7E2A-7126-4C10-96F2-C7E41986C188}" type="datetime1">
              <a:rPr lang="hr-HR" smtClean="0"/>
              <a:t>04.07.2021.</a:t>
            </a:fld>
            <a:endParaRPr lang="hr-HR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7E85B49-A070-46FB-A986-B4333436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32F36DB-1174-4E85-9F97-D31B9B1F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011FCB-049E-4685-88DC-7CB69F627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5650" y="4847890"/>
            <a:ext cx="4562475" cy="495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0893D3-A974-4966-83AF-23172AC765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9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4884965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8CC527-9B1A-4421-820F-4C7F93672631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7403A-A107-4F4A-93FE-B8075E84B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5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4884965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8A645D-8DC1-4103-ACCF-1D0DCEA4CEF0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5AB763-6E35-4F5E-A4EF-512DE4B2A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4884965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FBFB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8A645D-8DC1-4103-ACCF-1D0DCEA4CEF0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46800"/>
            <a:ext cx="2552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075517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A0B49-8851-4372-9C14-A77FB03183F4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CA353-9329-42A9-ADC5-244549CBA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435403" y="0"/>
            <a:ext cx="5756597" cy="68580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944" y="2682610"/>
            <a:ext cx="5244647" cy="30323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82944" y="504536"/>
            <a:ext cx="5243783" cy="196811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9CA4D2-D8CB-45F0-AF23-5CF4F892E90D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406574-F938-48B1-8BFD-36BDB3413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5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089" y="3601376"/>
            <a:ext cx="3328695" cy="2227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1" y="2707251"/>
            <a:ext cx="3332583" cy="74187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4DA58-1A42-43E2-BAA5-902A6FA09D64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38201" y="658762"/>
            <a:ext cx="3332583" cy="180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442928" y="658762"/>
            <a:ext cx="3332583" cy="180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047655" y="658762"/>
            <a:ext cx="3332583" cy="1809750"/>
          </a:xfrm>
        </p:spPr>
        <p:txBody>
          <a:bodyPr/>
          <a:lstStyle/>
          <a:p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975140-D279-4AE9-A57D-9034D8EA8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52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6816" y="1938129"/>
            <a:ext cx="7268934" cy="4034045"/>
          </a:xfr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marL="0" indent="0">
              <a:buNone/>
              <a:defRPr lang="hr-HR" sz="3200" smtClean="0">
                <a:solidFill>
                  <a:srgbClr val="474747"/>
                </a:solidFill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42928" y="496957"/>
            <a:ext cx="7272822" cy="121257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E6BD04-CE4A-4821-8B2D-748E94DAB577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52400" y="1"/>
            <a:ext cx="4018383" cy="5972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E1428-ABA2-44FD-8B09-E1820FCCC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32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04F7-34A5-4CD4-86CE-4F2BAB4575DB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A989896-E538-436D-B731-F8D7B75A1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1153F-EC32-4DA8-BCC3-42EB9F8CE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6B3-742C-49F8-A78B-F65A88979D8F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713980"/>
            <a:ext cx="10764836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rgbClr val="47474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7474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7474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47474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B6D74-52BB-4D57-88CA-E3A621BA3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9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708-C5D4-4069-A98E-51799BE2691A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746" y="1713980"/>
            <a:ext cx="7132117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rgbClr val="47474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7474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7474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47474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51CA1A-225F-4FB1-8C30-C453CDDE0B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6" y="1704181"/>
            <a:ext cx="3495675" cy="4217988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3F7DCD-357E-4E95-A118-6D94B73A6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76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B70B-B814-4A7F-9281-E754DDC73F92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713980"/>
            <a:ext cx="7132117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rgbClr val="47474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7474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7474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47474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51CA1A-225F-4FB1-8C30-C453CDDE0B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4188" y="1695450"/>
            <a:ext cx="3495675" cy="4217988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7D823A-034B-45D7-B4AF-163A8E9AB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4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70AD-6CCE-40AF-81A0-F4647088DACC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9788" y="1713981"/>
            <a:ext cx="10763247" cy="419945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2D844CB-5A47-4207-9B24-46DA77E04F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E20C9C-F54B-4C1E-8505-0D6B7A16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E45CF-A711-4D15-91B6-14FEBC310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5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B759-CD69-4795-A56D-DA211CEF0CA9}" type="datetime1">
              <a:rPr lang="hr-HR" smtClean="0"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DA9828C-0F09-42F5-8A9C-5073EB0392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2104927-4214-4F19-B418-94C203F128C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9787" y="2322761"/>
            <a:ext cx="5256213" cy="359067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474747"/>
                </a:solidFill>
              </a:defRPr>
            </a:lvl1pPr>
            <a:lvl2pPr>
              <a:defRPr sz="2200">
                <a:solidFill>
                  <a:srgbClr val="474747"/>
                </a:solidFill>
              </a:defRPr>
            </a:lvl2pPr>
            <a:lvl3pPr>
              <a:defRPr sz="2000">
                <a:solidFill>
                  <a:srgbClr val="474747"/>
                </a:solidFill>
              </a:defRPr>
            </a:lvl3pPr>
            <a:lvl4pPr>
              <a:defRPr sz="1800">
                <a:solidFill>
                  <a:srgbClr val="474747"/>
                </a:solidFill>
              </a:defRPr>
            </a:lvl4pPr>
            <a:lvl5pPr>
              <a:defRPr sz="1600"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DBD3EAC-EDFE-41C3-A36E-87A60FD7452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94451" y="2322759"/>
            <a:ext cx="5204632" cy="359067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474747"/>
                </a:solidFill>
              </a:defRPr>
            </a:lvl1pPr>
            <a:lvl2pPr>
              <a:defRPr sz="2200">
                <a:solidFill>
                  <a:srgbClr val="474747"/>
                </a:solidFill>
              </a:defRPr>
            </a:lvl2pPr>
            <a:lvl3pPr>
              <a:defRPr sz="2000">
                <a:solidFill>
                  <a:srgbClr val="474747"/>
                </a:solidFill>
              </a:defRPr>
            </a:lvl3pPr>
            <a:lvl4pPr>
              <a:defRPr sz="1800">
                <a:solidFill>
                  <a:srgbClr val="474747"/>
                </a:solidFill>
              </a:defRPr>
            </a:lvl4pPr>
            <a:lvl5pPr>
              <a:defRPr sz="1600"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CEE060-EA2F-4730-8EFD-299C92FC2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075517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FBFB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A0B49-8851-4372-9C14-A77FB03183F4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5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6700"/>
            <a:ext cx="10766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65289"/>
            <a:ext cx="5256212" cy="88126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474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3869"/>
            <a:ext cx="5256212" cy="3279569"/>
          </a:xfrm>
        </p:spPr>
        <p:txBody>
          <a:bodyPr/>
          <a:lstStyle>
            <a:lvl1pPr>
              <a:defRPr sz="2600">
                <a:solidFill>
                  <a:srgbClr val="474747"/>
                </a:solidFill>
              </a:defRPr>
            </a:lvl1pPr>
            <a:lvl2pPr>
              <a:defRPr sz="2400"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8412" y="1665289"/>
            <a:ext cx="5256212" cy="88126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474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3544-F369-4EA2-9802-1BA865814296}" type="datetime1">
              <a:rPr lang="hr-HR" smtClean="0"/>
              <a:t>04.07.2021.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17CA7F56-B6DF-4B72-B983-4ABF5EC37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125A28-7430-42EE-A541-AD2F86A7E0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48412" y="2633868"/>
            <a:ext cx="5256213" cy="3279569"/>
          </a:xfrm>
        </p:spPr>
        <p:txBody>
          <a:bodyPr/>
          <a:lstStyle>
            <a:lvl1pPr>
              <a:defRPr sz="2600">
                <a:solidFill>
                  <a:srgbClr val="474747"/>
                </a:solidFill>
              </a:defRPr>
            </a:lvl1pPr>
            <a:lvl2pPr>
              <a:defRPr sz="2400"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E76327-F4EA-4207-8A05-31AD4ACBD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93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3D7D-92CA-452C-B9D0-1DF31E7709A0}" type="datetime1">
              <a:rPr lang="hr-HR" smtClean="0"/>
              <a:t>04.07.2021.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A079A920-00F3-4EEC-8FD5-4A8701612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F7369-43B0-450B-97D3-3161061A6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4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9665"/>
            <a:ext cx="3932237" cy="105319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010" y="587376"/>
            <a:ext cx="6172200" cy="533989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  <a:lvl2pPr>
              <a:defRPr sz="2400">
                <a:solidFill>
                  <a:srgbClr val="474747"/>
                </a:solidFill>
              </a:defRPr>
            </a:lvl2pPr>
            <a:lvl3pPr>
              <a:defRPr sz="2000">
                <a:solidFill>
                  <a:srgbClr val="474747"/>
                </a:solidFill>
              </a:defRPr>
            </a:lvl3pPr>
            <a:lvl4pPr>
              <a:defRPr sz="1800">
                <a:solidFill>
                  <a:srgbClr val="474747"/>
                </a:solidFill>
              </a:defRPr>
            </a:lvl4pPr>
            <a:lvl5pPr>
              <a:defRPr sz="1800">
                <a:solidFill>
                  <a:srgbClr val="47474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12471"/>
            <a:ext cx="3932237" cy="4114799"/>
          </a:xfrm>
        </p:spPr>
        <p:txBody>
          <a:bodyPr/>
          <a:lstStyle>
            <a:lvl1pPr marL="0" indent="0">
              <a:buNone/>
              <a:defRPr sz="1600">
                <a:solidFill>
                  <a:srgbClr val="4747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184A-8A12-46DC-858F-40BB764B6877}" type="datetime1">
              <a:rPr lang="hr-HR" smtClean="0"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57CFA1DC-DF2C-4C4F-8172-9DA3F1D039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C87DC-AC6E-4A17-8A89-541F29D5E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7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5993"/>
            <a:ext cx="3932237" cy="97404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041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961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747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A5E9-C184-4225-B8DD-D288AF17D96D}" type="datetime1">
              <a:rPr lang="hr-HR" smtClean="0"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16F082B-19D2-4D9B-90A3-8B1375984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C2487-E1A4-490B-ABD3-63931C723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8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79B807-777A-48C3-B248-E21A74284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622" y="4469906"/>
            <a:ext cx="1036756" cy="755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94A5E-676A-49A4-AC3B-FDADD25A7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82" y="1414956"/>
            <a:ext cx="1036756" cy="755968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F62E0AC3-607C-436C-BF58-1272FE0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0" y="1680341"/>
            <a:ext cx="6096000" cy="305023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D3A8B4C-F64A-4192-97AE-9B3AD38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7E2A-7126-4C10-96F2-C7E41986C188}" type="datetime1">
              <a:rPr lang="hr-HR" smtClean="0"/>
              <a:t>04.07.2021.</a:t>
            </a:fld>
            <a:endParaRPr lang="hr-HR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7E85B49-A070-46FB-A986-B4333436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32F36DB-1174-4E85-9F97-D31B9B1F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011FCB-049E-4685-88DC-7CB69F627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5650" y="4847890"/>
            <a:ext cx="4562475" cy="495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4D50A-555D-4946-8317-8EFE07552F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0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4884965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8CC527-9B1A-4421-820F-4C7F93672631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7403A-A107-4F4A-93FE-B8075E84B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8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4884965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8A645D-8DC1-4103-ACCF-1D0DCEA4CEF0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5AB763-6E35-4F5E-A4EF-512DE4B2A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2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075517" cy="22597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95036"/>
            <a:ext cx="9244693" cy="1288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6A0B49-8851-4372-9C14-A77FB03183F4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CA353-9329-42A9-ADC5-244549CBA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6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435403" y="0"/>
            <a:ext cx="5756597" cy="68580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944" y="2682610"/>
            <a:ext cx="5244647" cy="30323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82944" y="504536"/>
            <a:ext cx="5243783" cy="196811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9CA4D2-D8CB-45F0-AF23-5CF4F892E90D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406574-F938-48B1-8BFD-36BDB34132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9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089" y="3601376"/>
            <a:ext cx="3328695" cy="2227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1" y="2707251"/>
            <a:ext cx="3332583" cy="74187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4DA58-1A42-43E2-BAA5-902A6FA09D64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38201" y="658762"/>
            <a:ext cx="3332583" cy="180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442928" y="658762"/>
            <a:ext cx="3332583" cy="180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047655" y="658762"/>
            <a:ext cx="3332583" cy="1809750"/>
          </a:xfrm>
        </p:spPr>
        <p:txBody>
          <a:bodyPr/>
          <a:lstStyle/>
          <a:p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975140-D279-4AE9-A57D-9034D8EA8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435403" y="0"/>
            <a:ext cx="5756597" cy="68580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944" y="2682610"/>
            <a:ext cx="5244647" cy="30323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FBFB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82944" y="504536"/>
            <a:ext cx="5243783" cy="196811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9CA4D2-D8CB-45F0-AF23-5CF4F892E90D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0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6816" y="1938129"/>
            <a:ext cx="7268934" cy="4034045"/>
          </a:xfr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marL="0" indent="0">
              <a:buNone/>
              <a:defRPr lang="hr-HR" sz="3200" smtClean="0">
                <a:solidFill>
                  <a:srgbClr val="474747"/>
                </a:solidFill>
              </a:defRPr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42928" y="496957"/>
            <a:ext cx="7272822" cy="121257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E6BD04-CE4A-4821-8B2D-748E94DAB577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52400" y="1"/>
            <a:ext cx="4018383" cy="5972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E1428-ABA2-44FD-8B09-E1820FCCC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72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04F7-34A5-4CD4-86CE-4F2BAB4575DB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A989896-E538-436D-B731-F8D7B75A1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1153F-EC32-4DA8-BCC3-42EB9F8CE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pic>
        <p:nvPicPr>
          <p:cNvPr id="8" name="Picture 2" descr="D:\Users\mmatijasevic\ZZT-FER\_Odbor_za_dr_studije\_Dan_doktorata_2017\_2020\dizajnnaslovnice\DIZAJN_1_3_italic_senf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5945" y="0"/>
            <a:ext cx="3716055" cy="262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433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6B3-742C-49F8-A78B-F65A88979D8F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713980"/>
            <a:ext cx="10764836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rgbClr val="47474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7474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7474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47474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B6D74-52BB-4D57-88CA-E3A621BA3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pic>
        <p:nvPicPr>
          <p:cNvPr id="8" name="Picture 2" descr="D:\Users\mmatijasevic\ZZT-FER\_Odbor_za_dr_studije\_Dan_doktorata_2017\_2020\dizajnnaslovnice\DIZAJN_1_3_italic_senf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5945" y="0"/>
            <a:ext cx="3716055" cy="262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502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708-C5D4-4069-A98E-51799BE2691A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746" y="1713980"/>
            <a:ext cx="7132117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rgbClr val="47474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7474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7474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47474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51CA1A-225F-4FB1-8C30-C453CDDE0B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6" y="1704181"/>
            <a:ext cx="3495675" cy="4217988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3F7DCD-357E-4E95-A118-6D94B73A6D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08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B70B-B814-4A7F-9281-E754DDC73F92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713980"/>
            <a:ext cx="7132117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>
                <a:solidFill>
                  <a:srgbClr val="47474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47474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47474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47474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51CA1A-225F-4FB1-8C30-C453CDDE0B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4188" y="1695450"/>
            <a:ext cx="3495675" cy="4217988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7D823A-034B-45D7-B4AF-163A8E9AB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pic>
        <p:nvPicPr>
          <p:cNvPr id="11" name="Picture 2" descr="D:\Users\mmatijasevic\ZZT-FER\_Odbor_za_dr_studije\_Dan_doktorata_2017\_2020\dizajnnaslovnice\DIZAJN_1_3_italic_senf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5945" y="0"/>
            <a:ext cx="3716055" cy="262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702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70AD-6CCE-40AF-81A0-F4647088DACC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9788" y="1713981"/>
            <a:ext cx="10763247" cy="419945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74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2D844CB-5A47-4207-9B24-46DA77E04F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8E20C9C-F54B-4C1E-8505-0D6B7A16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E45CF-A711-4D15-91B6-14FEBC310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94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B759-CD69-4795-A56D-DA211CEF0CA9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DA9828C-0F09-42F5-8A9C-5073EB0392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2104927-4214-4F19-B418-94C203F128C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9787" y="2322761"/>
            <a:ext cx="5256213" cy="359067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474747"/>
                </a:solidFill>
              </a:defRPr>
            </a:lvl1pPr>
            <a:lvl2pPr>
              <a:defRPr sz="2200">
                <a:solidFill>
                  <a:srgbClr val="474747"/>
                </a:solidFill>
              </a:defRPr>
            </a:lvl2pPr>
            <a:lvl3pPr>
              <a:defRPr sz="2000">
                <a:solidFill>
                  <a:srgbClr val="474747"/>
                </a:solidFill>
              </a:defRPr>
            </a:lvl3pPr>
            <a:lvl4pPr>
              <a:defRPr sz="1800">
                <a:solidFill>
                  <a:srgbClr val="474747"/>
                </a:solidFill>
              </a:defRPr>
            </a:lvl4pPr>
            <a:lvl5pPr>
              <a:defRPr sz="1600"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DBD3EAC-EDFE-41C3-A36E-87A60FD7452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94451" y="2322759"/>
            <a:ext cx="5204632" cy="359067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474747"/>
                </a:solidFill>
              </a:defRPr>
            </a:lvl1pPr>
            <a:lvl2pPr>
              <a:defRPr sz="2200">
                <a:solidFill>
                  <a:srgbClr val="474747"/>
                </a:solidFill>
              </a:defRPr>
            </a:lvl2pPr>
            <a:lvl3pPr>
              <a:defRPr sz="2000">
                <a:solidFill>
                  <a:srgbClr val="474747"/>
                </a:solidFill>
              </a:defRPr>
            </a:lvl3pPr>
            <a:lvl4pPr>
              <a:defRPr sz="1800">
                <a:solidFill>
                  <a:srgbClr val="474747"/>
                </a:solidFill>
              </a:defRPr>
            </a:lvl4pPr>
            <a:lvl5pPr>
              <a:defRPr sz="1600"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CEE060-EA2F-4730-8EFD-299C92FC2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53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6700"/>
            <a:ext cx="10766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65289"/>
            <a:ext cx="5256212" cy="88126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474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3869"/>
            <a:ext cx="5256212" cy="3279569"/>
          </a:xfrm>
        </p:spPr>
        <p:txBody>
          <a:bodyPr/>
          <a:lstStyle>
            <a:lvl1pPr>
              <a:defRPr sz="2600">
                <a:solidFill>
                  <a:srgbClr val="474747"/>
                </a:solidFill>
              </a:defRPr>
            </a:lvl1pPr>
            <a:lvl2pPr>
              <a:defRPr sz="2400"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8412" y="1665289"/>
            <a:ext cx="5256212" cy="88126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474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3544-F369-4EA2-9802-1BA865814296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17CA7F56-B6DF-4B72-B983-4ABF5EC37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125A28-7430-42EE-A541-AD2F86A7E0C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48412" y="2633868"/>
            <a:ext cx="5256213" cy="3279569"/>
          </a:xfrm>
        </p:spPr>
        <p:txBody>
          <a:bodyPr/>
          <a:lstStyle>
            <a:lvl1pPr>
              <a:defRPr sz="2600">
                <a:solidFill>
                  <a:srgbClr val="474747"/>
                </a:solidFill>
              </a:defRPr>
            </a:lvl1pPr>
            <a:lvl2pPr>
              <a:defRPr sz="2400"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E76327-F4EA-4207-8A05-31AD4ACBD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7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3D7D-92CA-452C-B9D0-1DF31E7709A0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A079A920-00F3-4EEC-8FD5-4A8701612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F7369-43B0-450B-97D3-3161061A6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pic>
        <p:nvPicPr>
          <p:cNvPr id="7" name="Picture 2" descr="D:\Users\mmatijasevic\ZZT-FER\_Odbor_za_dr_studije\_Dan_doktorata_2017\_2020\dizajnnaslovnice\DIZAJN_1_3_italic_senf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5945" y="0"/>
            <a:ext cx="3716055" cy="262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001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9665"/>
            <a:ext cx="3932237" cy="105319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010" y="587376"/>
            <a:ext cx="6172200" cy="533989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  <a:lvl2pPr>
              <a:defRPr sz="2400">
                <a:solidFill>
                  <a:srgbClr val="474747"/>
                </a:solidFill>
              </a:defRPr>
            </a:lvl2pPr>
            <a:lvl3pPr>
              <a:defRPr sz="2000">
                <a:solidFill>
                  <a:srgbClr val="474747"/>
                </a:solidFill>
              </a:defRPr>
            </a:lvl3pPr>
            <a:lvl4pPr>
              <a:defRPr sz="1800">
                <a:solidFill>
                  <a:srgbClr val="474747"/>
                </a:solidFill>
              </a:defRPr>
            </a:lvl4pPr>
            <a:lvl5pPr>
              <a:defRPr sz="1800">
                <a:solidFill>
                  <a:srgbClr val="47474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12471"/>
            <a:ext cx="3932237" cy="4114799"/>
          </a:xfrm>
        </p:spPr>
        <p:txBody>
          <a:bodyPr/>
          <a:lstStyle>
            <a:lvl1pPr marL="0" indent="0">
              <a:buNone/>
              <a:defRPr sz="1600">
                <a:solidFill>
                  <a:srgbClr val="4747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184A-8A12-46DC-858F-40BB764B6877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57CFA1DC-DF2C-4C4F-8172-9DA3F1D039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C87DC-AC6E-4A17-8A89-541F29D5E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089" y="3601376"/>
            <a:ext cx="3328695" cy="2227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1" y="2707251"/>
            <a:ext cx="3332583" cy="74187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4DA58-1A42-43E2-BAA5-902A6FA09D64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38201" y="658762"/>
            <a:ext cx="3332583" cy="180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442928" y="658762"/>
            <a:ext cx="3332583" cy="180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047655" y="658762"/>
            <a:ext cx="3332583" cy="1809750"/>
          </a:xfrm>
        </p:spPr>
        <p:txBody>
          <a:bodyPr/>
          <a:lstStyle/>
          <a:p>
            <a:endParaRPr lang="hr-HR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ECE7DB-22F7-453C-9042-3A7E76D70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9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5993"/>
            <a:ext cx="3932237" cy="97404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041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961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747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A5E9-C184-4225-B8DD-D288AF17D96D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16F082B-19D2-4D9B-90A3-8B1375984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C2487-E1A4-490B-ABD3-63931C723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6816" y="1938129"/>
            <a:ext cx="7268934" cy="4034045"/>
          </a:xfr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marL="0" indent="0">
              <a:buNone/>
              <a:defRPr lang="hr-HR" sz="3200" smtClean="0"/>
            </a:lvl1pPr>
          </a:lstStyle>
          <a:p>
            <a:pPr marL="228600" lvl="0" indent="-228600">
              <a:lnSpc>
                <a:spcPct val="120000"/>
              </a:lnSpc>
            </a:pPr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42928" y="496957"/>
            <a:ext cx="7272822" cy="121257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E6BD04-CE4A-4821-8B2D-748E94DAB577}" type="datetime1">
              <a:rPr lang="hr-HR" smtClean="0"/>
              <a:t>04.07.2021.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52400" y="1"/>
            <a:ext cx="4018383" cy="5972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504F7-34A5-4CD4-86CE-4F2BAB4575DB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A989896-E538-436D-B731-F8D7B75A1A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4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B6B3-742C-49F8-A78B-F65A88979D8F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713980"/>
            <a:ext cx="10764836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550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406400"/>
            <a:ext cx="10764837" cy="1164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708-C5D4-4069-A98E-51799BE2691A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143625"/>
            <a:ext cx="1276350" cy="571500"/>
          </a:xfrm>
          <a:prstGeom prst="rect">
            <a:avLst/>
          </a:prstGeom>
        </p:spPr>
      </p:pic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081D20-CB8B-4F6B-9C37-577FFD006A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99849" y="6356350"/>
            <a:ext cx="349567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A188BE-D249-4A88-AE03-7F57D65D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746" y="1713980"/>
            <a:ext cx="7132117" cy="419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51CA1A-225F-4FB1-8C30-C453CDDE0B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6" y="1704181"/>
            <a:ext cx="3495675" cy="4217988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058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657225"/>
            <a:ext cx="10764837" cy="1476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12988"/>
            <a:ext cx="10764836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61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D51C-683D-426D-A5E0-C8962511EF8A}" type="datetime1">
              <a:rPr lang="hr-HR" smtClean="0"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71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62A1-5339-458A-BCD2-7DD26D14AD42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9849" y="6356350"/>
            <a:ext cx="349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52400" cy="3419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43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49" r:id="rId3"/>
    <p:sldLayoutId id="2147483661" r:id="rId4"/>
    <p:sldLayoutId id="2147483662" r:id="rId5"/>
    <p:sldLayoutId id="2147483678" r:id="rId6"/>
    <p:sldLayoutId id="2147483660" r:id="rId7"/>
    <p:sldLayoutId id="2147483650" r:id="rId8"/>
    <p:sldLayoutId id="2147483704" r:id="rId9"/>
    <p:sldLayoutId id="2147483703" r:id="rId10"/>
    <p:sldLayoutId id="2147483651" r:id="rId11"/>
    <p:sldLayoutId id="2147483652" r:id="rId12"/>
    <p:sldLayoutId id="2147483653" r:id="rId13"/>
    <p:sldLayoutId id="2147483654" r:id="rId14"/>
    <p:sldLayoutId id="2147483656" r:id="rId15"/>
    <p:sldLayoutId id="2147483657" r:id="rId16"/>
    <p:sldLayoutId id="214748369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obert" panose="000005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4224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16">
          <p15:clr>
            <a:srgbClr val="F26B43"/>
          </p15:clr>
        </p15:guide>
        <p15:guide id="6" pos="7440">
          <p15:clr>
            <a:srgbClr val="F26B43"/>
          </p15:clr>
        </p15:guide>
        <p15:guide id="7" pos="384">
          <p15:clr>
            <a:srgbClr val="F26B43"/>
          </p15:clr>
        </p15:guide>
        <p15:guide id="8" orient="horz" pos="414">
          <p15:clr>
            <a:srgbClr val="F26B43"/>
          </p15:clr>
        </p15:guide>
        <p15:guide id="9" orient="horz" pos="1344">
          <p15:clr>
            <a:srgbClr val="F26B43"/>
          </p15:clr>
        </p15:guide>
        <p15:guide id="10" orient="horz" pos="1457">
          <p15:clr>
            <a:srgbClr val="F26B43"/>
          </p15:clr>
        </p15:guide>
        <p15:guide id="11" orient="horz" pos="3725">
          <p15:clr>
            <a:srgbClr val="F26B43"/>
          </p15:clr>
        </p15:guide>
        <p15:guide id="12" pos="3931">
          <p15:clr>
            <a:srgbClr val="F26B43"/>
          </p15:clr>
        </p15:guide>
        <p15:guide id="13" pos="7310">
          <p15:clr>
            <a:srgbClr val="F26B43"/>
          </p15:clr>
        </p15:guide>
        <p15:guide id="14" orient="horz" pos="39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657225"/>
            <a:ext cx="10764837" cy="1476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12988"/>
            <a:ext cx="10764836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61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A20D51C-683D-426D-A5E0-C8962511EF8A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71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9849" y="6356350"/>
            <a:ext cx="349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52400" cy="3419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31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obert" panose="000005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rgbClr val="4747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rgbClr val="4747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200" kern="1200">
          <a:solidFill>
            <a:srgbClr val="4747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rgbClr val="4747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rgbClr val="4747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4224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16">
          <p15:clr>
            <a:srgbClr val="F26B43"/>
          </p15:clr>
        </p15:guide>
        <p15:guide id="6" pos="7440">
          <p15:clr>
            <a:srgbClr val="F26B43"/>
          </p15:clr>
        </p15:guide>
        <p15:guide id="7" pos="384">
          <p15:clr>
            <a:srgbClr val="F26B43"/>
          </p15:clr>
        </p15:guide>
        <p15:guide id="8" orient="horz" pos="414">
          <p15:clr>
            <a:srgbClr val="F26B43"/>
          </p15:clr>
        </p15:guide>
        <p15:guide id="9" orient="horz" pos="1344">
          <p15:clr>
            <a:srgbClr val="F26B43"/>
          </p15:clr>
        </p15:guide>
        <p15:guide id="10" orient="horz" pos="1457">
          <p15:clr>
            <a:srgbClr val="F26B43"/>
          </p15:clr>
        </p15:guide>
        <p15:guide id="11" orient="horz" pos="3725">
          <p15:clr>
            <a:srgbClr val="F26B43"/>
          </p15:clr>
        </p15:guide>
        <p15:guide id="12" pos="3931">
          <p15:clr>
            <a:srgbClr val="F26B43"/>
          </p15:clr>
        </p15:guide>
        <p15:guide id="13" pos="7310">
          <p15:clr>
            <a:srgbClr val="F26B43"/>
          </p15:clr>
        </p15:guide>
        <p15:guide id="14" orient="horz" pos="39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657225"/>
            <a:ext cx="10764837" cy="1476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12988"/>
            <a:ext cx="10764836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6175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A20D51C-683D-426D-A5E0-C8962511EF8A}" type="datetime1">
              <a:rPr lang="hr-HR" smtClean="0"/>
              <a:pPr/>
              <a:t>04.07.2021.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71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D362A1-5339-458A-BCD2-7DD26D14AD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9849" y="6356350"/>
            <a:ext cx="3495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152400" cy="3419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1224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obert" panose="000005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rgbClr val="4747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rgbClr val="4747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200" kern="1200">
          <a:solidFill>
            <a:srgbClr val="4747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rgbClr val="4747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rgbClr val="4747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4224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pos="216">
          <p15:clr>
            <a:srgbClr val="F26B43"/>
          </p15:clr>
        </p15:guide>
        <p15:guide id="6" pos="7440">
          <p15:clr>
            <a:srgbClr val="F26B43"/>
          </p15:clr>
        </p15:guide>
        <p15:guide id="7" pos="384">
          <p15:clr>
            <a:srgbClr val="F26B43"/>
          </p15:clr>
        </p15:guide>
        <p15:guide id="8" orient="horz" pos="414">
          <p15:clr>
            <a:srgbClr val="F26B43"/>
          </p15:clr>
        </p15:guide>
        <p15:guide id="9" orient="horz" pos="1344">
          <p15:clr>
            <a:srgbClr val="F26B43"/>
          </p15:clr>
        </p15:guide>
        <p15:guide id="10" orient="horz" pos="1457">
          <p15:clr>
            <a:srgbClr val="F26B43"/>
          </p15:clr>
        </p15:guide>
        <p15:guide id="11" orient="horz" pos="3725">
          <p15:clr>
            <a:srgbClr val="F26B43"/>
          </p15:clr>
        </p15:guide>
        <p15:guide id="12" pos="3931">
          <p15:clr>
            <a:srgbClr val="F26B43"/>
          </p15:clr>
        </p15:guide>
        <p15:guide id="13" pos="7310">
          <p15:clr>
            <a:srgbClr val="F26B43"/>
          </p15:clr>
        </p15:guide>
        <p15:guide id="14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CC362-CA30-B04C-B73D-93C630C60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HR" sz="3800" dirty="0"/>
              <a:t>ISPITIVANJE UTJECAJA HIPERPARAMETARA DUBOKIH NEURONSKIH MREŽA NA UČINKOVITOST KLASIFIKACIJE POREMEĆAJA IZ 12-KANALNOG ELEKTROKARDIOGRAMA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731C7D2-3033-0A4A-9E7F-39B21A7D3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>
                <a:cs typeface="Arial"/>
              </a:rPr>
              <a:t>Marin </a:t>
            </a:r>
            <a:r>
              <a:rPr lang="hr-HR" dirty="0" err="1">
                <a:cs typeface="Arial"/>
              </a:rPr>
              <a:t>Matjanec</a:t>
            </a:r>
            <a:endParaRPr lang="hr-HR" dirty="0">
              <a:cs typeface="Arial"/>
            </a:endParaRPr>
          </a:p>
          <a:p>
            <a:pPr algn="r"/>
            <a:r>
              <a:rPr lang="hr-HR" dirty="0">
                <a:cs typeface="Arial"/>
              </a:rPr>
              <a:t>Mentor izv. prof. dr. </a:t>
            </a:r>
            <a:r>
              <a:rPr lang="hr-HR" dirty="0" err="1">
                <a:cs typeface="Arial"/>
              </a:rPr>
              <a:t>sc</a:t>
            </a:r>
            <a:r>
              <a:rPr lang="hr-HR" dirty="0">
                <a:cs typeface="Arial"/>
              </a:rPr>
              <a:t>. Alan Jović</a:t>
            </a:r>
          </a:p>
        </p:txBody>
      </p:sp>
    </p:spTree>
    <p:extLst>
      <p:ext uri="{BB962C8B-B14F-4D97-AF65-F5344CB8AC3E}">
        <p14:creationId xmlns:p14="http://schemas.microsoft.com/office/powerpoint/2010/main" val="279524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F48CE84-C38B-F440-B88F-B296CE6CC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Stohastički gradijentni spust (SGD)</a:t>
            </a:r>
          </a:p>
          <a:p>
            <a:r>
              <a:rPr lang="hr-HR" dirty="0"/>
              <a:t>Stopa učenja (0.01)</a:t>
            </a:r>
          </a:p>
          <a:p>
            <a:r>
              <a:rPr lang="hr-HR" dirty="0"/>
              <a:t>Najbolje su manje stope učenja poput 0.01 ili 0.001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A57AD3-3363-F741-9004-39CF7545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Hiperparametri</a:t>
            </a:r>
            <a:r>
              <a:rPr lang="hr-HR" dirty="0"/>
              <a:t> algoritma optimizacije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F0FB8-6AD5-3443-9FB2-27F17FB63B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10</a:t>
            </a:fld>
            <a:endParaRPr lang="hr-HR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2674024-8516-E54B-B9D1-2AF84BDA5C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81" y="1565498"/>
            <a:ext cx="4738195" cy="44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F79ECF0-A697-8947-B2E5-55952DC07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5BA611-949F-D440-914D-43C69632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Hiperparametri</a:t>
            </a:r>
            <a:r>
              <a:rPr lang="hr-HR" dirty="0"/>
              <a:t> algoritma optimizacije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D920-5549-5747-9B4E-EF96AFDBF2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11</a:t>
            </a:fld>
            <a:endParaRPr lang="hr-HR"/>
          </a:p>
        </p:txBody>
      </p:sp>
      <p:pic>
        <p:nvPicPr>
          <p:cNvPr id="5" name="Picture 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EFD243F8-1622-9F4C-BEF0-8BF24C0B41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7" y="695036"/>
            <a:ext cx="2990171" cy="58438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768D8F-5717-7448-903C-EF95737F9A3E}"/>
              </a:ext>
            </a:extLst>
          </p:cNvPr>
          <p:cNvSpPr/>
          <p:nvPr/>
        </p:nvSpPr>
        <p:spPr>
          <a:xfrm>
            <a:off x="8780745" y="695036"/>
            <a:ext cx="1638003" cy="1066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F08E6-6E95-F14A-BEA9-4B8C2824FB26}"/>
              </a:ext>
            </a:extLst>
          </p:cNvPr>
          <p:cNvSpPr txBox="1"/>
          <p:nvPr/>
        </p:nvSpPr>
        <p:spPr>
          <a:xfrm>
            <a:off x="3698139" y="6076196"/>
            <a:ext cx="421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Točnost na skupovima za učenje i validaciju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14D05A7-E33E-0443-A3F7-B8256278C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65254"/>
              </p:ext>
            </p:extLst>
          </p:nvPr>
        </p:nvGraphicFramePr>
        <p:xfrm>
          <a:off x="1213588" y="1738333"/>
          <a:ext cx="5879134" cy="36102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39567">
                  <a:extLst>
                    <a:ext uri="{9D8B030D-6E8A-4147-A177-3AD203B41FA5}">
                      <a16:colId xmlns:a16="http://schemas.microsoft.com/office/drawing/2014/main" val="3831703767"/>
                    </a:ext>
                  </a:extLst>
                </a:gridCol>
                <a:gridCol w="2939567">
                  <a:extLst>
                    <a:ext uri="{9D8B030D-6E8A-4147-A177-3AD203B41FA5}">
                      <a16:colId xmlns:a16="http://schemas.microsoft.com/office/drawing/2014/main" val="4039795718"/>
                    </a:ext>
                  </a:extLst>
                </a:gridCol>
              </a:tblGrid>
              <a:tr h="64069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Algoritam optimizacije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na skupu za validaciju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1576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SGD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0.6490088701248169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725220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0.6507176756858826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831721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RMSProp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0.6349965929985046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374888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Adadelta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0.5533151030540466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13808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Adagrad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0.6179084181785583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549809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Adamax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0.6397812962532043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4019462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0.6438824534416199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612897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Ftrl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0.4015721082687378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1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26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70EDDC2-413D-7A4E-8AB4-5E1024F84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133599"/>
            <a:ext cx="7075517" cy="2740479"/>
          </a:xfrm>
        </p:spPr>
        <p:txBody>
          <a:bodyPr/>
          <a:lstStyle/>
          <a:p>
            <a:r>
              <a:rPr lang="hr-HR" dirty="0"/>
              <a:t>Najbolji model ima točnost od 66,3% na skupu za validaciju i 65% na skupu za testiranje</a:t>
            </a:r>
          </a:p>
          <a:p>
            <a:r>
              <a:rPr lang="hr-HR" dirty="0"/>
              <a:t>Napredak od 6,3% na skupu za validaciju i 5% na skupu za testiranje</a:t>
            </a:r>
          </a:p>
          <a:p>
            <a:r>
              <a:rPr lang="hr-HR" dirty="0"/>
              <a:t>Optimizacija </a:t>
            </a:r>
            <a:r>
              <a:rPr lang="hr-HR" dirty="0" err="1"/>
              <a:t>hiperparametara</a:t>
            </a:r>
            <a:r>
              <a:rPr lang="hr-HR" dirty="0"/>
              <a:t> je problem koji zahtijeva vrijeme i računalne resurse</a:t>
            </a:r>
          </a:p>
          <a:p>
            <a:r>
              <a:rPr lang="hr-HR" dirty="0"/>
              <a:t>Obrađeni najbitniji </a:t>
            </a:r>
            <a:r>
              <a:rPr lang="hr-HR" dirty="0" err="1"/>
              <a:t>hiperparametri</a:t>
            </a:r>
            <a:r>
              <a:rPr lang="hr-HR" dirty="0"/>
              <a:t> kroz 73 eksperimenta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49BF2-A21D-B348-9ABB-142E8FAA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EC9A7-A1F3-634D-85E4-83D37FB53F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73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7013-E585-F944-AA58-767E11D5D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5A429-15A4-3F49-991D-88B7457C3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CBF08-39D7-EC43-9B84-D5EE4BFD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05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E9C1E3AA-6C3B-415E-8BB3-F8F65CE70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38" y="2193757"/>
            <a:ext cx="8296830" cy="3340769"/>
          </a:xfrm>
        </p:spPr>
        <p:txBody>
          <a:bodyPr>
            <a:normAutofit/>
          </a:bodyPr>
          <a:lstStyle/>
          <a:p>
            <a:r>
              <a:rPr lang="hr-HR" dirty="0"/>
              <a:t>12 kanala, 10 elektroda</a:t>
            </a:r>
          </a:p>
          <a:p>
            <a:r>
              <a:rPr lang="hr-HR" dirty="0"/>
              <a:t>I, II, III standardni kanal</a:t>
            </a:r>
          </a:p>
          <a:p>
            <a:r>
              <a:rPr lang="hr-HR" dirty="0" err="1"/>
              <a:t>aVR</a:t>
            </a:r>
            <a:r>
              <a:rPr lang="hr-HR" dirty="0"/>
              <a:t>, </a:t>
            </a:r>
            <a:r>
              <a:rPr lang="hr-HR" dirty="0" err="1"/>
              <a:t>aVL</a:t>
            </a:r>
            <a:r>
              <a:rPr lang="hr-HR" dirty="0"/>
              <a:t>, </a:t>
            </a:r>
            <a:r>
              <a:rPr lang="hr-HR" dirty="0" err="1"/>
              <a:t>aVF</a:t>
            </a:r>
            <a:r>
              <a:rPr lang="hr-HR" dirty="0"/>
              <a:t> periferni kanal</a:t>
            </a:r>
          </a:p>
          <a:p>
            <a:r>
              <a:rPr lang="hr-HR" dirty="0"/>
              <a:t>6 </a:t>
            </a:r>
            <a:r>
              <a:rPr lang="hr-HR" dirty="0" err="1"/>
              <a:t>prekordijalnih</a:t>
            </a:r>
            <a:r>
              <a:rPr lang="hr-HR" dirty="0"/>
              <a:t> kanala (V1-V6)</a:t>
            </a:r>
          </a:p>
          <a:p>
            <a:endParaRPr lang="hr-HR" dirty="0"/>
          </a:p>
          <a:p>
            <a:r>
              <a:rPr lang="hr-HR" dirty="0"/>
              <a:t>PR i QT intervali</a:t>
            </a:r>
          </a:p>
          <a:p>
            <a:r>
              <a:rPr lang="hr-HR" dirty="0"/>
              <a:t>PR i ST segmenti</a:t>
            </a:r>
          </a:p>
          <a:p>
            <a:r>
              <a:rPr lang="hr-HR" dirty="0"/>
              <a:t>QRS kompleks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687CC10-C248-472D-9EBC-87F27299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Elektrokardiogram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E132D4B-F561-4555-AE87-5D80CCFCDB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2</a:t>
            </a:fld>
            <a:endParaRPr lang="hr-HR"/>
          </a:p>
        </p:txBody>
      </p:sp>
      <p:pic>
        <p:nvPicPr>
          <p:cNvPr id="7" name="Picture 6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4757B352-D6D5-EA4B-8169-7FB0CFDFB3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12" y="2122593"/>
            <a:ext cx="6854349" cy="27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3E7FE3-9D9D-CE4F-971E-2EF6E96E6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133599"/>
            <a:ext cx="7075517" cy="3665622"/>
          </a:xfrm>
        </p:spPr>
        <p:txBody>
          <a:bodyPr>
            <a:normAutofit/>
          </a:bodyPr>
          <a:lstStyle/>
          <a:p>
            <a:r>
              <a:rPr lang="hr-HR" dirty="0"/>
              <a:t>21837 zapisa EKG-a od 10 sekundi</a:t>
            </a:r>
          </a:p>
          <a:p>
            <a:r>
              <a:rPr lang="hr-HR" dirty="0" err="1"/>
              <a:t>WaveForm</a:t>
            </a:r>
            <a:r>
              <a:rPr lang="hr-HR" dirty="0"/>
              <a:t> </a:t>
            </a:r>
            <a:r>
              <a:rPr lang="hr-HR" dirty="0" err="1"/>
              <a:t>DataBase</a:t>
            </a:r>
            <a:r>
              <a:rPr lang="hr-HR" dirty="0"/>
              <a:t> format (WFDB)</a:t>
            </a:r>
          </a:p>
          <a:p>
            <a:r>
              <a:rPr lang="hr-HR" dirty="0"/>
              <a:t>Frekvencija uzorkovanja 100 Hz</a:t>
            </a:r>
          </a:p>
          <a:p>
            <a:r>
              <a:rPr lang="hr-HR" dirty="0"/>
              <a:t>Zapisi u obliku .</a:t>
            </a:r>
            <a:r>
              <a:rPr lang="hr-HR" dirty="0" err="1"/>
              <a:t>hea</a:t>
            </a:r>
            <a:r>
              <a:rPr lang="hr-HR" dirty="0"/>
              <a:t> i .dat datoteka</a:t>
            </a:r>
          </a:p>
          <a:p>
            <a:r>
              <a:rPr lang="hr-HR" dirty="0" err="1"/>
              <a:t>ptbxl_database.csv</a:t>
            </a:r>
            <a:r>
              <a:rPr lang="hr-HR" dirty="0"/>
              <a:t> i </a:t>
            </a:r>
            <a:r>
              <a:rPr lang="hr-HR" dirty="0" err="1"/>
              <a:t>scp_statements.csv</a:t>
            </a:r>
            <a:endParaRPr lang="hr-HR" dirty="0"/>
          </a:p>
          <a:p>
            <a:r>
              <a:rPr lang="hr-HR" dirty="0"/>
              <a:t>5 glavnih dijagnoza i 17 njihovih kombinacija</a:t>
            </a:r>
          </a:p>
          <a:p>
            <a:endParaRPr lang="hr-HR" dirty="0"/>
          </a:p>
          <a:p>
            <a:r>
              <a:rPr lang="hr-HR" dirty="0"/>
              <a:t>Podjela na skupove za učenje, validaciju i testiranje</a:t>
            </a:r>
          </a:p>
          <a:p>
            <a:r>
              <a:rPr lang="hr-HR" dirty="0"/>
              <a:t>50%/20%/30%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758C0-A530-D649-9B33-6E71D795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Skup podataka PTB-XL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2177A-4C7C-764B-8729-7E346F3FC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3</a:t>
            </a:fld>
            <a:endParaRPr lang="hr-HR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9FEFB70-CA88-8043-A63F-F27DDCAA52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609159"/>
            <a:ext cx="5168900" cy="26543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D637AFB-64FE-4D4B-B7FE-6874D739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16" y="3413137"/>
            <a:ext cx="4694267" cy="30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400F37C-3D7D-A14C-B7CE-EC5485422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133599"/>
            <a:ext cx="7075517" cy="3617495"/>
          </a:xfrm>
        </p:spPr>
        <p:txBody>
          <a:bodyPr>
            <a:normAutofit/>
          </a:bodyPr>
          <a:lstStyle/>
          <a:p>
            <a:r>
              <a:rPr lang="hr-HR" dirty="0" err="1"/>
              <a:t>Konvolucijski</a:t>
            </a:r>
            <a:r>
              <a:rPr lang="hr-HR" dirty="0"/>
              <a:t> slojevi</a:t>
            </a:r>
          </a:p>
          <a:p>
            <a:r>
              <a:rPr lang="hr-HR" dirty="0"/>
              <a:t>Slojevi normalizacije</a:t>
            </a:r>
          </a:p>
          <a:p>
            <a:r>
              <a:rPr lang="hr-HR" dirty="0"/>
              <a:t>Slojevi sažimanja</a:t>
            </a:r>
          </a:p>
          <a:p>
            <a:r>
              <a:rPr lang="hr-HR" dirty="0"/>
              <a:t>Slojevi dugog kratkoročnog pamćenja (LSTM)</a:t>
            </a:r>
          </a:p>
          <a:p>
            <a:r>
              <a:rPr lang="hr-HR" dirty="0"/>
              <a:t>Izlazni sloj</a:t>
            </a:r>
          </a:p>
          <a:p>
            <a:endParaRPr lang="hr-HR" dirty="0"/>
          </a:p>
          <a:p>
            <a:r>
              <a:rPr lang="hr-HR" dirty="0"/>
              <a:t>Točnost na skupu za testiranje 60%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9EE77-6596-0346-AFA2-31D096F8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Početna mreža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F0D-B02F-7A4B-9F6C-6D13BDDF3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4</a:t>
            </a:fld>
            <a:endParaRPr lang="hr-HR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1BD01683-C439-DB49-8EA6-5128D7D91A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8031"/>
            <a:ext cx="5580380" cy="55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30198A8-7DB4-EE4A-ABAE-21586F924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3940A3-9884-EA42-9326-CA1AA4F6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 epoha i </a:t>
            </a:r>
            <a:r>
              <a:rPr lang="hr-HR" dirty="0" err="1"/>
              <a:t>prenaučenost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7522-1B8A-1D4C-A5F9-2B2F5AF732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5</a:t>
            </a:fld>
            <a:endParaRPr lang="hr-HR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BCC112D-B963-3142-AAE9-62275FFD65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46" y="1351631"/>
            <a:ext cx="5367665" cy="292613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0F81B5-C1B4-EA44-B795-C7D025BFD3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46" y="4277769"/>
            <a:ext cx="5580380" cy="2580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61495-FC08-CC4A-A6C8-7A0A124D24D3}"/>
              </a:ext>
            </a:extLst>
          </p:cNvPr>
          <p:cNvSpPr txBox="1"/>
          <p:nvPr/>
        </p:nvSpPr>
        <p:spPr>
          <a:xfrm>
            <a:off x="2066851" y="2594002"/>
            <a:ext cx="300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Točnost na skupu za učenje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F5BFA-2188-0B46-865E-76AC47E27C18}"/>
              </a:ext>
            </a:extLst>
          </p:cNvPr>
          <p:cNvSpPr txBox="1"/>
          <p:nvPr/>
        </p:nvSpPr>
        <p:spPr>
          <a:xfrm>
            <a:off x="2066851" y="5372730"/>
            <a:ext cx="30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Točnost na skupu za validaciju</a:t>
            </a:r>
          </a:p>
        </p:txBody>
      </p:sp>
    </p:spTree>
    <p:extLst>
      <p:ext uri="{BB962C8B-B14F-4D97-AF65-F5344CB8AC3E}">
        <p14:creationId xmlns:p14="http://schemas.microsoft.com/office/powerpoint/2010/main" val="45061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1B37C1-F6C4-6D49-9E36-EAF535C64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133600"/>
            <a:ext cx="4048370" cy="2259718"/>
          </a:xfrm>
        </p:spPr>
        <p:txBody>
          <a:bodyPr/>
          <a:lstStyle/>
          <a:p>
            <a:r>
              <a:rPr lang="hr-HR" dirty="0"/>
              <a:t>Početna vrijednost 16</a:t>
            </a:r>
          </a:p>
          <a:p>
            <a:r>
              <a:rPr lang="hr-HR" dirty="0"/>
              <a:t>Isprobane veličine grupe od </a:t>
            </a:r>
          </a:p>
          <a:p>
            <a:r>
              <a:rPr lang="hr-HR" dirty="0"/>
              <a:t>16, 32, 64, 128, 256</a:t>
            </a:r>
          </a:p>
          <a:p>
            <a:r>
              <a:rPr lang="hr-HR" dirty="0"/>
              <a:t>Manje grupe se pokazuju najboljima</a:t>
            </a:r>
          </a:p>
          <a:p>
            <a:r>
              <a:rPr lang="hr-HR" dirty="0"/>
              <a:t>S većim grupama ne dobiva se bolja točnost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E0E301-994F-A243-A420-FD38FB95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Veličina grupe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1ECE6-94A7-FA47-85B6-2155BCA7C5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6</a:t>
            </a:fld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2B91D-2ADE-B244-B58D-7AC3B432A173}"/>
              </a:ext>
            </a:extLst>
          </p:cNvPr>
          <p:cNvSpPr txBox="1"/>
          <p:nvPr/>
        </p:nvSpPr>
        <p:spPr>
          <a:xfrm>
            <a:off x="3870542" y="275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682C05-AE56-8D42-8485-E4E1806885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70" y="2755727"/>
            <a:ext cx="6903778" cy="360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72CE0-E603-E649-A060-AC47A95769E2}"/>
              </a:ext>
            </a:extLst>
          </p:cNvPr>
          <p:cNvSpPr txBox="1"/>
          <p:nvPr/>
        </p:nvSpPr>
        <p:spPr>
          <a:xfrm>
            <a:off x="6848917" y="2386394"/>
            <a:ext cx="29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Točnost na skupu za validaciju</a:t>
            </a:r>
          </a:p>
        </p:txBody>
      </p:sp>
    </p:spTree>
    <p:extLst>
      <p:ext uri="{BB962C8B-B14F-4D97-AF65-F5344CB8AC3E}">
        <p14:creationId xmlns:p14="http://schemas.microsoft.com/office/powerpoint/2010/main" val="25665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487773-AA50-4C43-BCEF-32061CA87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07923"/>
            <a:ext cx="6088693" cy="225971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Vjerojatnost slučajnog isključivanja čvora tijekom učenja</a:t>
            </a:r>
          </a:p>
          <a:p>
            <a:r>
              <a:rPr lang="hr-HR" dirty="0"/>
              <a:t>Smanjuje </a:t>
            </a:r>
            <a:r>
              <a:rPr lang="hr-HR" dirty="0" err="1"/>
              <a:t>prenaučenost</a:t>
            </a:r>
            <a:r>
              <a:rPr lang="hr-HR" dirty="0"/>
              <a:t> i prilagodbu modela podacima</a:t>
            </a:r>
          </a:p>
          <a:p>
            <a:r>
              <a:rPr lang="hr-HR" dirty="0" err="1"/>
              <a:t>Hiperparametar</a:t>
            </a:r>
            <a:r>
              <a:rPr lang="hr-HR" dirty="0"/>
              <a:t> LSTM sloja</a:t>
            </a:r>
          </a:p>
          <a:p>
            <a:endParaRPr lang="hr-HR" dirty="0"/>
          </a:p>
          <a:p>
            <a:r>
              <a:rPr lang="hr-HR" dirty="0"/>
              <a:t>Ispitane vrijednosti su 0, 0.2, 0.4, 0.6, 0.8</a:t>
            </a:r>
          </a:p>
          <a:p>
            <a:r>
              <a:rPr lang="hr-HR" dirty="0"/>
              <a:t>Dodano rano zaustavljanje učenja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E6D652-C4A4-AB4D-96A1-2DBA80CB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Isključivanje čvorova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0760-007D-E742-B2F1-B837D2AB4A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7</a:t>
            </a:fld>
            <a:endParaRPr lang="hr-HR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997CCD0-521E-0E49-A11F-8C2027122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16388"/>
              </p:ext>
            </p:extLst>
          </p:nvPr>
        </p:nvGraphicFramePr>
        <p:xfrm>
          <a:off x="1553227" y="4463296"/>
          <a:ext cx="608869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8897">
                  <a:extLst>
                    <a:ext uri="{9D8B030D-6E8A-4147-A177-3AD203B41FA5}">
                      <a16:colId xmlns:a16="http://schemas.microsoft.com/office/drawing/2014/main" val="686168832"/>
                    </a:ext>
                  </a:extLst>
                </a:gridCol>
                <a:gridCol w="3019795">
                  <a:extLst>
                    <a:ext uri="{9D8B030D-6E8A-4147-A177-3AD203B41FA5}">
                      <a16:colId xmlns:a16="http://schemas.microsoft.com/office/drawing/2014/main" val="3479904745"/>
                    </a:ext>
                  </a:extLst>
                </a:gridCol>
              </a:tblGrid>
              <a:tr h="36299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Vjerojatnost isključivanja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validacijskog skupa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849485"/>
                  </a:ext>
                </a:extLst>
              </a:tr>
              <a:tr h="35493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0.5809979438781738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21140"/>
                  </a:ext>
                </a:extLst>
              </a:tr>
              <a:tr h="35493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0.6021872758865356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44175"/>
                  </a:ext>
                </a:extLst>
              </a:tr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0.633287787437439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539352"/>
                  </a:ext>
                </a:extLst>
              </a:tr>
              <a:tr h="35493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0.6390977501869202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243923"/>
                  </a:ext>
                </a:extLst>
              </a:tr>
              <a:tr h="35493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0.6630212068557739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24591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4E0EDF4-E075-C146-A5C2-BFBC8EB994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14" y="136525"/>
            <a:ext cx="4474810" cy="43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6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221D3E-AB5D-0340-9BB7-DE9E498D3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Broj slojeva (4)</a:t>
            </a:r>
          </a:p>
          <a:p>
            <a:r>
              <a:rPr lang="hr-HR" dirty="0"/>
              <a:t>Širina jezgre (12)</a:t>
            </a:r>
          </a:p>
          <a:p>
            <a:r>
              <a:rPr lang="hr-HR" dirty="0"/>
              <a:t>Broj jezgri (prvi sloj 256, ostali 128)</a:t>
            </a:r>
          </a:p>
          <a:p>
            <a:r>
              <a:rPr lang="hr-HR" dirty="0"/>
              <a:t>Aktivacijska funkcija (</a:t>
            </a:r>
            <a:r>
              <a:rPr lang="hr-HR" dirty="0" err="1"/>
              <a:t>ReLU</a:t>
            </a:r>
            <a:r>
              <a:rPr lang="hr-HR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A9321-C275-024F-8BEF-10D8C334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Hiperparametri</a:t>
            </a:r>
            <a:r>
              <a:rPr lang="hr-HR" dirty="0"/>
              <a:t> </a:t>
            </a:r>
            <a:r>
              <a:rPr lang="hr-HR" dirty="0" err="1"/>
              <a:t>konvolucijskog</a:t>
            </a:r>
            <a:r>
              <a:rPr lang="hr-HR" dirty="0"/>
              <a:t> sloja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BF52-0D6E-7A45-BBE0-5D7D8E988E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8</a:t>
            </a:fld>
            <a:endParaRPr lang="hr-HR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86E054-2B4F-3940-B49C-E5EC44370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94635"/>
              </p:ext>
            </p:extLst>
          </p:nvPr>
        </p:nvGraphicFramePr>
        <p:xfrm>
          <a:off x="6544009" y="1498345"/>
          <a:ext cx="4972834" cy="3655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6417">
                  <a:extLst>
                    <a:ext uri="{9D8B030D-6E8A-4147-A177-3AD203B41FA5}">
                      <a16:colId xmlns:a16="http://schemas.microsoft.com/office/drawing/2014/main" val="513851851"/>
                    </a:ext>
                  </a:extLst>
                </a:gridCol>
                <a:gridCol w="2486417">
                  <a:extLst>
                    <a:ext uri="{9D8B030D-6E8A-4147-A177-3AD203B41FA5}">
                      <a16:colId xmlns:a16="http://schemas.microsoft.com/office/drawing/2014/main" val="1963215464"/>
                    </a:ext>
                  </a:extLst>
                </a:gridCol>
              </a:tblGrid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jezgri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na skupu za validaciju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515343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0.468557745218277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202140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0.6322624683380127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348397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0.6582365036010742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162896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0.6606288552284241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361792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0.6630212068557739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777532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0.6657552719116211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279518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0.6551606059074402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431093"/>
                  </a:ext>
                </a:extLst>
              </a:tr>
              <a:tr h="37690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0.6578947305679321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061685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D100716-7697-4345-B0E1-3FF816905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63682"/>
              </p:ext>
            </p:extLst>
          </p:nvPr>
        </p:nvGraphicFramePr>
        <p:xfrm>
          <a:off x="6763213" y="1372279"/>
          <a:ext cx="4534426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7213">
                  <a:extLst>
                    <a:ext uri="{9D8B030D-6E8A-4147-A177-3AD203B41FA5}">
                      <a16:colId xmlns:a16="http://schemas.microsoft.com/office/drawing/2014/main" val="335851479"/>
                    </a:ext>
                  </a:extLst>
                </a:gridCol>
                <a:gridCol w="2267213">
                  <a:extLst>
                    <a:ext uri="{9D8B030D-6E8A-4147-A177-3AD203B41FA5}">
                      <a16:colId xmlns:a16="http://schemas.microsoft.com/office/drawing/2014/main" val="346504932"/>
                    </a:ext>
                  </a:extLst>
                </a:gridCol>
              </a:tblGrid>
              <a:tr h="410319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Širina jezgre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na skupu za validaciju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94372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0.6449077129364014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83112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0.6452494859695435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706685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0.6558441519737244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0265598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0.6534518003463745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098966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0.6507176756858826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586066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0.6630212068557739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525156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0.6349965929985046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612216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0.630553662776947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999499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0.622351348400116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13578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0.6062884330749512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16828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0.6028708219528198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232863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4218ADF-17D4-4C41-89D1-96F379518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59547"/>
              </p:ext>
            </p:extLst>
          </p:nvPr>
        </p:nvGraphicFramePr>
        <p:xfrm>
          <a:off x="838200" y="3997374"/>
          <a:ext cx="4809792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4896">
                  <a:extLst>
                    <a:ext uri="{9D8B030D-6E8A-4147-A177-3AD203B41FA5}">
                      <a16:colId xmlns:a16="http://schemas.microsoft.com/office/drawing/2014/main" val="1756267211"/>
                    </a:ext>
                  </a:extLst>
                </a:gridCol>
                <a:gridCol w="2404896">
                  <a:extLst>
                    <a:ext uri="{9D8B030D-6E8A-4147-A177-3AD203B41FA5}">
                      <a16:colId xmlns:a16="http://schemas.microsoft.com/office/drawing/2014/main" val="2836850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Aktivacijska funkcija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na skupu za validaciju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11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ReLU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0.6630212068557739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96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Tanh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0.6161996126174927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409839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6A3CE98-2540-E04D-A25C-6A17A2FA6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4933"/>
              </p:ext>
            </p:extLst>
          </p:nvPr>
        </p:nvGraphicFramePr>
        <p:xfrm>
          <a:off x="302238" y="3820009"/>
          <a:ext cx="677773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8867">
                  <a:extLst>
                    <a:ext uri="{9D8B030D-6E8A-4147-A177-3AD203B41FA5}">
                      <a16:colId xmlns:a16="http://schemas.microsoft.com/office/drawing/2014/main" val="2693616013"/>
                    </a:ext>
                  </a:extLst>
                </a:gridCol>
                <a:gridCol w="3388867">
                  <a:extLst>
                    <a:ext uri="{9D8B030D-6E8A-4147-A177-3AD203B41FA5}">
                      <a16:colId xmlns:a16="http://schemas.microsoft.com/office/drawing/2014/main" val="2859467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</a:t>
                      </a:r>
                      <a:r>
                        <a:rPr lang="hr-HR" dirty="0" err="1"/>
                        <a:t>konvolucijskih</a:t>
                      </a:r>
                      <a:r>
                        <a:rPr lang="hr-HR" dirty="0"/>
                        <a:t> slojeva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na skupu za validaciju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74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0.6319206953048706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53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0.6353383660316467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3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0.6630212068557739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31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287082195282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260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0.6531100273132324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0.6404647827148438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06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CFBAF2-E848-B844-B7A7-41A8B82E1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Broj jedinica LSTM sloja (200)</a:t>
            </a:r>
          </a:p>
          <a:p>
            <a:r>
              <a:rPr lang="hr-HR" dirty="0"/>
              <a:t>Broj LSTM slojeva (3)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718E1-DF84-B243-8FE9-D81EDFE1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Hiperparametri</a:t>
            </a:r>
            <a:r>
              <a:rPr lang="hr-HR" dirty="0"/>
              <a:t> LSTM sloja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88A0-DF4C-8443-A601-850946F8DA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D362A1-5339-458A-BCD2-7DD26D14AD42}" type="slidenum">
              <a:rPr lang="hr-HR" smtClean="0"/>
              <a:t>9</a:t>
            </a:fld>
            <a:endParaRPr lang="hr-HR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DF8FE1-6D5E-1A4D-BAE4-20BEFD6EA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32850"/>
              </p:ext>
            </p:extLst>
          </p:nvPr>
        </p:nvGraphicFramePr>
        <p:xfrm>
          <a:off x="4801296" y="1558909"/>
          <a:ext cx="655250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6252">
                  <a:extLst>
                    <a:ext uri="{9D8B030D-6E8A-4147-A177-3AD203B41FA5}">
                      <a16:colId xmlns:a16="http://schemas.microsoft.com/office/drawing/2014/main" val="4147792658"/>
                    </a:ext>
                  </a:extLst>
                </a:gridCol>
                <a:gridCol w="3276252">
                  <a:extLst>
                    <a:ext uri="{9D8B030D-6E8A-4147-A177-3AD203B41FA5}">
                      <a16:colId xmlns:a16="http://schemas.microsoft.com/office/drawing/2014/main" val="101802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jedinica LSTM sloja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na skupu za validaciju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92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0.5475051403045654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880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0.6582365036010742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06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0.657211184501648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12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0.6568694710731506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16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0.6630212068557739</a:t>
                      </a:r>
                      <a:r>
                        <a:rPr lang="en-HR" dirty="0">
                          <a:effectLst/>
                        </a:rPr>
                        <a:t> 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5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0.649350643157959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9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0.6558441519737244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566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0.6582365036010742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56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0.649350643157959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19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0.6520847678184509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359791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62E9EE5-5969-FF44-818B-DE51BAB07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87953"/>
              </p:ext>
            </p:extLst>
          </p:nvPr>
        </p:nvGraphicFramePr>
        <p:xfrm>
          <a:off x="550102" y="3664387"/>
          <a:ext cx="5124190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2095">
                  <a:extLst>
                    <a:ext uri="{9D8B030D-6E8A-4147-A177-3AD203B41FA5}">
                      <a16:colId xmlns:a16="http://schemas.microsoft.com/office/drawing/2014/main" val="2637724383"/>
                    </a:ext>
                  </a:extLst>
                </a:gridCol>
                <a:gridCol w="2562095">
                  <a:extLst>
                    <a:ext uri="{9D8B030D-6E8A-4147-A177-3AD203B41FA5}">
                      <a16:colId xmlns:a16="http://schemas.microsoft.com/office/drawing/2014/main" val="2411537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Broj LSTM slojeva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Točnost na skupu za validaciju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11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0.6517429947853088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12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0.6616541147232056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16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0.6630212068557739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34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0.6469582915306091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84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172399"/>
      </p:ext>
    </p:extLst>
  </p:cSld>
  <p:clrMapOvr>
    <a:masterClrMapping/>
  </p:clrMapOvr>
</p:sld>
</file>

<file path=ppt/theme/theme1.xml><?xml version="1.0" encoding="utf-8"?>
<a:theme xmlns:a="http://schemas.openxmlformats.org/drawingml/2006/main" name="FER Dark">
  <a:themeElements>
    <a:clrScheme name="FER1">
      <a:dk1>
        <a:srgbClr val="02000D"/>
      </a:dk1>
      <a:lt1>
        <a:srgbClr val="FFFFFF"/>
      </a:lt1>
      <a:dk2>
        <a:srgbClr val="00003F"/>
      </a:dk2>
      <a:lt2>
        <a:srgbClr val="ECB000"/>
      </a:lt2>
      <a:accent1>
        <a:srgbClr val="5B9BD5"/>
      </a:accent1>
      <a:accent2>
        <a:srgbClr val="E5681B"/>
      </a:accent2>
      <a:accent3>
        <a:srgbClr val="92D050"/>
      </a:accent3>
      <a:accent4>
        <a:srgbClr val="FFC000"/>
      </a:accent4>
      <a:accent5>
        <a:srgbClr val="2F5496"/>
      </a:accent5>
      <a:accent6>
        <a:srgbClr val="538135"/>
      </a:accent6>
      <a:hlink>
        <a:srgbClr val="4472C4"/>
      </a:hlink>
      <a:folHlink>
        <a:srgbClr val="954F72"/>
      </a:folHlink>
    </a:clrScheme>
    <a:fontScheme name="Roobert">
      <a:majorFont>
        <a:latin typeface="Roobert bold"/>
        <a:ea typeface=""/>
        <a:cs typeface=""/>
      </a:majorFont>
      <a:minorFont>
        <a:latin typeface="Roober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R_Light">
  <a:themeElements>
    <a:clrScheme name="FER1">
      <a:dk1>
        <a:srgbClr val="02000D"/>
      </a:dk1>
      <a:lt1>
        <a:srgbClr val="FFFFFF"/>
      </a:lt1>
      <a:dk2>
        <a:srgbClr val="00003F"/>
      </a:dk2>
      <a:lt2>
        <a:srgbClr val="ECB000"/>
      </a:lt2>
      <a:accent1>
        <a:srgbClr val="5B9BD5"/>
      </a:accent1>
      <a:accent2>
        <a:srgbClr val="E5681B"/>
      </a:accent2>
      <a:accent3>
        <a:srgbClr val="92D050"/>
      </a:accent3>
      <a:accent4>
        <a:srgbClr val="FFC000"/>
      </a:accent4>
      <a:accent5>
        <a:srgbClr val="2F5496"/>
      </a:accent5>
      <a:accent6>
        <a:srgbClr val="538135"/>
      </a:accent6>
      <a:hlink>
        <a:srgbClr val="4472C4"/>
      </a:hlink>
      <a:folHlink>
        <a:srgbClr val="954F72"/>
      </a:folHlink>
    </a:clrScheme>
    <a:fontScheme name="Roobert">
      <a:majorFont>
        <a:latin typeface="Roobert bold"/>
        <a:ea typeface=""/>
        <a:cs typeface=""/>
      </a:majorFont>
      <a:minorFont>
        <a:latin typeface="Roober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ER_Light">
  <a:themeElements>
    <a:clrScheme name="FER1">
      <a:dk1>
        <a:srgbClr val="02000D"/>
      </a:dk1>
      <a:lt1>
        <a:srgbClr val="FFFFFF"/>
      </a:lt1>
      <a:dk2>
        <a:srgbClr val="00003F"/>
      </a:dk2>
      <a:lt2>
        <a:srgbClr val="ECB000"/>
      </a:lt2>
      <a:accent1>
        <a:srgbClr val="5B9BD5"/>
      </a:accent1>
      <a:accent2>
        <a:srgbClr val="E5681B"/>
      </a:accent2>
      <a:accent3>
        <a:srgbClr val="92D050"/>
      </a:accent3>
      <a:accent4>
        <a:srgbClr val="FFC000"/>
      </a:accent4>
      <a:accent5>
        <a:srgbClr val="2F5496"/>
      </a:accent5>
      <a:accent6>
        <a:srgbClr val="538135"/>
      </a:accent6>
      <a:hlink>
        <a:srgbClr val="4472C4"/>
      </a:hlink>
      <a:folHlink>
        <a:srgbClr val="954F72"/>
      </a:folHlink>
    </a:clrScheme>
    <a:fontScheme name="Roobert">
      <a:majorFont>
        <a:latin typeface="Roobert bold"/>
        <a:ea typeface=""/>
        <a:cs typeface=""/>
      </a:majorFont>
      <a:minorFont>
        <a:latin typeface="Roober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4A78737296D44B9C0FDA063D431BDD" ma:contentTypeVersion="12" ma:contentTypeDescription="Stvaranje novog dokumenta." ma:contentTypeScope="" ma:versionID="5505016d88c2a2c2e94c43cb1a42ccef">
  <xsd:schema xmlns:xsd="http://www.w3.org/2001/XMLSchema" xmlns:xs="http://www.w3.org/2001/XMLSchema" xmlns:p="http://schemas.microsoft.com/office/2006/metadata/properties" xmlns:ns2="6a5cec3c-b857-4d55-a661-1a8fdc8fcb3c" xmlns:ns3="37ec1f5e-67c4-41fc-8f61-d37ccb2c36a1" targetNamespace="http://schemas.microsoft.com/office/2006/metadata/properties" ma:root="true" ma:fieldsID="d67f394a37e9e525bab642c8b2e81708" ns2:_="" ns3:_="">
    <xsd:import namespace="6a5cec3c-b857-4d55-a661-1a8fdc8fcb3c"/>
    <xsd:import namespace="37ec1f5e-67c4-41fc-8f61-d37ccb2c3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cec3c-b857-4d55-a661-1a8fdc8fc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c1f5e-67c4-41fc-8f61-d37ccb2c3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FBDF57-F604-4647-A6CF-70CDC37C9C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89E1F-108A-4E97-A066-6DC7E134E74F}">
  <ds:schemaRefs>
    <ds:schemaRef ds:uri="37ec1f5e-67c4-41fc-8f61-d37ccb2c36a1"/>
    <ds:schemaRef ds:uri="6a5cec3c-b857-4d55-a661-1a8fdc8fcb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1F5157-3899-4EC7-8C94-B90B2C6E4F3C}">
  <ds:schemaRefs>
    <ds:schemaRef ds:uri="37ec1f5e-67c4-41fc-8f61-d37ccb2c36a1"/>
    <ds:schemaRef ds:uri="6a5cec3c-b857-4d55-a661-1a8fdc8fcb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540</Words>
  <Application>Microsoft Macintosh PowerPoint</Application>
  <PresentationFormat>Widescreen</PresentationFormat>
  <Paragraphs>204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Roobert</vt:lpstr>
      <vt:lpstr>FER Dark</vt:lpstr>
      <vt:lpstr>FER_Light</vt:lpstr>
      <vt:lpstr>1_FER_Light</vt:lpstr>
      <vt:lpstr>ISPITIVANJE UTJECAJA HIPERPARAMETARA DUBOKIH NEURONSKIH MREŽA NA UČINKOVITOST KLASIFIKACIJE POREMEĆAJA IZ 12-KANALNOG ELEKTROKARDIOGRAMA</vt:lpstr>
      <vt:lpstr>Elektrokardiogram</vt:lpstr>
      <vt:lpstr>Skup podataka PTB-XL</vt:lpstr>
      <vt:lpstr>Početna mreža</vt:lpstr>
      <vt:lpstr>Broj epoha i prenaučenost</vt:lpstr>
      <vt:lpstr>Veličina grupe</vt:lpstr>
      <vt:lpstr>Isključivanje čvorova </vt:lpstr>
      <vt:lpstr>Hiperparametri konvolucijskog sloja</vt:lpstr>
      <vt:lpstr>Hiperparametri LSTM sloja</vt:lpstr>
      <vt:lpstr>Hiperparametri algoritma optimizacije</vt:lpstr>
      <vt:lpstr>Hiperparametri algoritma optimizacije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Proin gravida nibh vel velit auctor aliquet. Aenean sollicitudin,</dc:title>
  <dc:creator>mislav.ucovic@gmail.com</dc:creator>
  <cp:lastModifiedBy>Marin Matjanec</cp:lastModifiedBy>
  <cp:revision>26</cp:revision>
  <cp:lastPrinted>2021-01-13T09:31:57Z</cp:lastPrinted>
  <dcterms:created xsi:type="dcterms:W3CDTF">2020-04-30T08:26:07Z</dcterms:created>
  <dcterms:modified xsi:type="dcterms:W3CDTF">2021-07-05T00:19:36Z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0x0101005F4A78737296D44B9C0FDA063D431BDD</vt:lpwstr>
  </property>
</Properties>
</file>