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2" r:id="rId2"/>
    <p:sldId id="260" r:id="rId3"/>
    <p:sldId id="270" r:id="rId4"/>
    <p:sldId id="271" r:id="rId5"/>
    <p:sldId id="264" r:id="rId6"/>
    <p:sldId id="272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F"/>
    <a:srgbClr val="EC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4660"/>
  </p:normalViewPr>
  <p:slideViewPr>
    <p:cSldViewPr snapToGrid="0">
      <p:cViewPr varScale="1">
        <p:scale>
          <a:sx n="86" d="100"/>
          <a:sy n="86" d="100"/>
        </p:scale>
        <p:origin x="830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9A6A2-6EC6-4637-BE62-0CBEF9F77122}" type="datetimeFigureOut">
              <a:rPr lang="en-GB" smtClean="0"/>
              <a:t>04/07/2021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EC683-857A-4F37-8C85-88DB82796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3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EC683-857A-4F37-8C85-88DB827963E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22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6EA72-6740-46BE-8DE8-7F85407A5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1619" y="2305366"/>
            <a:ext cx="9144000" cy="2091373"/>
          </a:xfrm>
        </p:spPr>
        <p:txBody>
          <a:bodyPr wrap="square" lIns="0" tIns="0" rIns="0" bIns="0" anchor="ctr">
            <a:normAutofit/>
          </a:bodyPr>
          <a:lstStyle>
            <a:lvl1pPr algn="ctr">
              <a:defRPr sz="6000" b="0">
                <a:solidFill>
                  <a:srgbClr val="00003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Naslov rada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07C638-1956-476D-A53A-B142DCFD28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3999" y="4630637"/>
            <a:ext cx="9144000" cy="4823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rgbClr val="ECB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Ime studenta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A91FA-DF31-42D9-AF10-990432A5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AD12-E5F4-400D-8DBE-AD33E0041481}" type="datetime1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226EB-7BE4-47AF-A112-780A73C42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Zagreb, srpanj 2021.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6168B-A605-41B5-9B14-2774B5FB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76BA-759F-4E81-AA35-BFB7FE29E2CE}" type="slidenum">
              <a:rPr lang="en-GB" smtClean="0"/>
              <a:pPr/>
              <a:t>‹#›</a:t>
            </a:fld>
            <a:r>
              <a:rPr lang="hr-HR" dirty="0"/>
              <a:t>/10</a:t>
            </a:r>
            <a:endParaRPr lang="en-GB" dirty="0"/>
          </a:p>
        </p:txBody>
      </p:sp>
      <p:pic>
        <p:nvPicPr>
          <p:cNvPr id="19" name="Picture 18" descr="A picture containing laptop, clock, drawing&#10;&#10;Description automatically generated">
            <a:extLst>
              <a:ext uri="{FF2B5EF4-FFF2-40B4-BE49-F238E27FC236}">
                <a16:creationId xmlns:a16="http://schemas.microsoft.com/office/drawing/2014/main" id="{4EF824F6-7DAB-42C8-B611-85BB87B45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22581" r="664" b="20419"/>
          <a:stretch/>
        </p:blipFill>
        <p:spPr>
          <a:xfrm>
            <a:off x="3188493" y="136525"/>
            <a:ext cx="5815013" cy="1167664"/>
          </a:xfrm>
          <a:prstGeom prst="rect">
            <a:avLst/>
          </a:prstGeom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DC19A2C-F21B-4172-BC13-DC286D3980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9831" y="1922045"/>
            <a:ext cx="7272338" cy="3029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ECB000"/>
                </a:solidFill>
              </a:defRPr>
            </a:lvl1pPr>
          </a:lstStyle>
          <a:p>
            <a:pPr lvl="0"/>
            <a:r>
              <a:rPr lang="hr-HR" dirty="0"/>
              <a:t>Završni / diplomski rad br. XXXX</a:t>
            </a:r>
            <a:endParaRPr lang="en-GB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37A877-3E07-4F4C-8C8A-E9DF9022D26A}"/>
              </a:ext>
            </a:extLst>
          </p:cNvPr>
          <p:cNvGrpSpPr/>
          <p:nvPr userDrawn="1"/>
        </p:nvGrpSpPr>
        <p:grpSpPr>
          <a:xfrm>
            <a:off x="142043" y="6216518"/>
            <a:ext cx="11944983" cy="46437"/>
            <a:chOff x="142043" y="6216518"/>
            <a:chExt cx="11944983" cy="464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EF5AD40-AB1E-499D-9F43-AD7F4EEB5209}"/>
                </a:ext>
              </a:extLst>
            </p:cNvPr>
            <p:cNvSpPr/>
            <p:nvPr userDrawn="1"/>
          </p:nvSpPr>
          <p:spPr>
            <a:xfrm>
              <a:off x="142043" y="6216518"/>
              <a:ext cx="11844000" cy="25200"/>
            </a:xfrm>
            <a:prstGeom prst="rect">
              <a:avLst/>
            </a:prstGeom>
            <a:solidFill>
              <a:srgbClr val="000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41D987B-164E-47FF-A40B-149203B6ED8B}"/>
                </a:ext>
              </a:extLst>
            </p:cNvPr>
            <p:cNvSpPr/>
            <p:nvPr userDrawn="1"/>
          </p:nvSpPr>
          <p:spPr>
            <a:xfrm>
              <a:off x="243026" y="6237755"/>
              <a:ext cx="11844000" cy="25200"/>
            </a:xfrm>
            <a:prstGeom prst="rect">
              <a:avLst/>
            </a:prstGeom>
            <a:solidFill>
              <a:srgbClr val="EC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29105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9057B-82CF-438D-8670-E49D2688D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0DA91-534E-480B-A900-F29EBB886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DCF6E-61CD-44E3-B6F9-1D87EBA50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C10D-C774-4CB5-8B18-CFCCC4FCA131}" type="datetime1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D6B0B-E565-411A-A41C-77B58B29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Zagreb, srpanj 2021.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205CE-2877-4FC9-972E-8F8F478CE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76BA-759F-4E81-AA35-BFB7FE29E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31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BDE11E-E2B0-4063-B69D-3F200BEEA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63904-CFBA-4FD8-9225-DDECBB8F4C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AA202-CD63-44E7-B4D2-2209EE2F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E1B6D-6C64-4513-BAFC-9BCC97868037}" type="datetime1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09CD0-61D7-4A62-BC7B-3879B8BD2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Zagreb, srpanj 2021.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6CCE9-6994-433C-B2A5-F31838AE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76BA-759F-4E81-AA35-BFB7FE29E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299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C1408-EFF9-4968-B5EF-FC893B420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3474C-4F32-4A7C-A9C1-203806ECE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D95A7-B4B5-4E53-A48A-EECBECC16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C26A-F9D5-4208-8224-F301E2CFDFDF}" type="datetime1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7AE1B-BD74-4434-A46A-C6EA7AF7C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Zagreb, srpanj 2021.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F9CF2-130B-4EFB-B44C-884B42C0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76BA-759F-4E81-AA35-BFB7FE29E2CE}" type="slidenum">
              <a:rPr lang="en-GB" smtClean="0"/>
              <a:pPr/>
              <a:t>‹#›</a:t>
            </a:fld>
            <a:r>
              <a:rPr lang="hr-HR" dirty="0"/>
              <a:t>/10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6F9057-1240-459E-8A7A-D40FB850AF7F}"/>
              </a:ext>
            </a:extLst>
          </p:cNvPr>
          <p:cNvSpPr/>
          <p:nvPr userDrawn="1"/>
        </p:nvSpPr>
        <p:spPr>
          <a:xfrm>
            <a:off x="142043" y="1054595"/>
            <a:ext cx="9972000" cy="64800"/>
          </a:xfrm>
          <a:prstGeom prst="rect">
            <a:avLst/>
          </a:prstGeom>
          <a:solidFill>
            <a:srgbClr val="00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AEFF8-4FA3-41EE-B653-37AC73C5F6F0}"/>
              </a:ext>
            </a:extLst>
          </p:cNvPr>
          <p:cNvSpPr/>
          <p:nvPr userDrawn="1"/>
        </p:nvSpPr>
        <p:spPr>
          <a:xfrm>
            <a:off x="243026" y="1112344"/>
            <a:ext cx="9972000" cy="64800"/>
          </a:xfrm>
          <a:prstGeom prst="rect">
            <a:avLst/>
          </a:prstGeom>
          <a:solidFill>
            <a:srgbClr val="EC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34B496E1-E97A-4257-A3E2-AD5AAE9E79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9" t="26720" r="16897" b="25609"/>
          <a:stretch/>
        </p:blipFill>
        <p:spPr>
          <a:xfrm>
            <a:off x="10413417" y="201567"/>
            <a:ext cx="1634966" cy="73106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A9F239D-AF55-416B-A6A2-D01CA9A69447}"/>
              </a:ext>
            </a:extLst>
          </p:cNvPr>
          <p:cNvGrpSpPr/>
          <p:nvPr userDrawn="1"/>
        </p:nvGrpSpPr>
        <p:grpSpPr>
          <a:xfrm>
            <a:off x="142043" y="6216518"/>
            <a:ext cx="11944983" cy="46437"/>
            <a:chOff x="142043" y="6216518"/>
            <a:chExt cx="11944983" cy="4643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5034201-779C-4057-9FC4-BE4AEA683F09}"/>
                </a:ext>
              </a:extLst>
            </p:cNvPr>
            <p:cNvSpPr/>
            <p:nvPr userDrawn="1"/>
          </p:nvSpPr>
          <p:spPr>
            <a:xfrm>
              <a:off x="142043" y="6216518"/>
              <a:ext cx="11844000" cy="25200"/>
            </a:xfrm>
            <a:prstGeom prst="rect">
              <a:avLst/>
            </a:prstGeom>
            <a:solidFill>
              <a:srgbClr val="000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86C6AFB-68C7-44F8-93BD-D2AFF362F1C3}"/>
                </a:ext>
              </a:extLst>
            </p:cNvPr>
            <p:cNvSpPr/>
            <p:nvPr userDrawn="1"/>
          </p:nvSpPr>
          <p:spPr>
            <a:xfrm>
              <a:off x="243026" y="6237755"/>
              <a:ext cx="11844000" cy="25200"/>
            </a:xfrm>
            <a:prstGeom prst="rect">
              <a:avLst/>
            </a:prstGeom>
            <a:solidFill>
              <a:srgbClr val="EC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8136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15BA-A940-484A-ACB8-A9572592E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1500187"/>
          </a:xfrm>
        </p:spPr>
        <p:txBody>
          <a:bodyPr anchor="b"/>
          <a:lstStyle>
            <a:lvl1pPr>
              <a:defRPr sz="6000">
                <a:solidFill>
                  <a:srgbClr val="0000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77398-E906-41CF-A284-4E8D42D56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99599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F451F-56C8-4F2C-B90B-3EA42733D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1E2E-DAB7-4722-BF9E-5C35FF787D1B}" type="datetime1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61296-2D3A-4520-A859-AD512A740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Zagreb, srpanj 2021.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60C9D-151F-4D16-9CBF-6A29E695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76BA-759F-4E81-AA35-BFB7FE29E2CE}" type="slidenum">
              <a:rPr lang="en-GB" smtClean="0"/>
              <a:pPr/>
              <a:t>‹#›</a:t>
            </a:fld>
            <a:r>
              <a:rPr lang="hr-HR" dirty="0"/>
              <a:t>/10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CCE0ED-1F81-47E3-AB79-0D8E236677DF}"/>
              </a:ext>
            </a:extLst>
          </p:cNvPr>
          <p:cNvSpPr/>
          <p:nvPr userDrawn="1"/>
        </p:nvSpPr>
        <p:spPr>
          <a:xfrm>
            <a:off x="142043" y="1054595"/>
            <a:ext cx="9972000" cy="64800"/>
          </a:xfrm>
          <a:prstGeom prst="rect">
            <a:avLst/>
          </a:prstGeom>
          <a:solidFill>
            <a:srgbClr val="00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B50725-9AFB-4102-8C25-69F719622686}"/>
              </a:ext>
            </a:extLst>
          </p:cNvPr>
          <p:cNvSpPr/>
          <p:nvPr userDrawn="1"/>
        </p:nvSpPr>
        <p:spPr>
          <a:xfrm>
            <a:off x="243026" y="1112344"/>
            <a:ext cx="9972000" cy="64800"/>
          </a:xfrm>
          <a:prstGeom prst="rect">
            <a:avLst/>
          </a:prstGeom>
          <a:solidFill>
            <a:srgbClr val="EC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90A097C-6F3B-4345-ACAE-E35E80DD5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9" t="26720" r="16897" b="25609"/>
          <a:stretch/>
        </p:blipFill>
        <p:spPr>
          <a:xfrm>
            <a:off x="10413417" y="201567"/>
            <a:ext cx="1634966" cy="73106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5CEF1EE-1938-42D3-A543-390AD4D81E52}"/>
              </a:ext>
            </a:extLst>
          </p:cNvPr>
          <p:cNvGrpSpPr/>
          <p:nvPr userDrawn="1"/>
        </p:nvGrpSpPr>
        <p:grpSpPr>
          <a:xfrm>
            <a:off x="142043" y="6216518"/>
            <a:ext cx="11944983" cy="46437"/>
            <a:chOff x="142043" y="6216518"/>
            <a:chExt cx="11944983" cy="4643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1CF8B2-3374-40CA-9251-B9F35A69056F}"/>
                </a:ext>
              </a:extLst>
            </p:cNvPr>
            <p:cNvSpPr/>
            <p:nvPr userDrawn="1"/>
          </p:nvSpPr>
          <p:spPr>
            <a:xfrm>
              <a:off x="142043" y="6216518"/>
              <a:ext cx="11844000" cy="25200"/>
            </a:xfrm>
            <a:prstGeom prst="rect">
              <a:avLst/>
            </a:prstGeom>
            <a:solidFill>
              <a:srgbClr val="000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35AF43-A374-47E5-A608-24638F434785}"/>
                </a:ext>
              </a:extLst>
            </p:cNvPr>
            <p:cNvSpPr/>
            <p:nvPr userDrawn="1"/>
          </p:nvSpPr>
          <p:spPr>
            <a:xfrm>
              <a:off x="243026" y="6237755"/>
              <a:ext cx="11844000" cy="25200"/>
            </a:xfrm>
            <a:prstGeom prst="rect">
              <a:avLst/>
            </a:prstGeom>
            <a:solidFill>
              <a:srgbClr val="EC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4154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F46F4-5A43-490B-AFE4-6DD11691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5E094-E16D-4AC8-9028-5EF3E3BD0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C9F2C-ED0D-4AA6-AA62-B5583136C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C9DD23-B639-4711-B2CB-A6D89640A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D4754-A5E4-4C33-832C-F3A29F208971}" type="datetime1">
              <a:rPr lang="en-GB" smtClean="0"/>
              <a:t>04/07/2021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7BB4B-C90F-45A4-AB48-0EE935100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Zagreb, srpanj 2021.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84C74-9AFA-4055-8DA0-691C1CA7E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76BA-759F-4E81-AA35-BFB7FE29E2CE}" type="slidenum">
              <a:rPr lang="en-GB" smtClean="0"/>
              <a:pPr/>
              <a:t>‹#›</a:t>
            </a:fld>
            <a:r>
              <a:rPr lang="hr-HR" dirty="0"/>
              <a:t>/10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869E16-7F41-4F39-A694-A4240903E450}"/>
              </a:ext>
            </a:extLst>
          </p:cNvPr>
          <p:cNvSpPr/>
          <p:nvPr userDrawn="1"/>
        </p:nvSpPr>
        <p:spPr>
          <a:xfrm>
            <a:off x="142043" y="1054595"/>
            <a:ext cx="9972000" cy="64800"/>
          </a:xfrm>
          <a:prstGeom prst="rect">
            <a:avLst/>
          </a:prstGeom>
          <a:solidFill>
            <a:srgbClr val="00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290D36-CD85-45BE-827B-AB5A49DBBC11}"/>
              </a:ext>
            </a:extLst>
          </p:cNvPr>
          <p:cNvSpPr/>
          <p:nvPr userDrawn="1"/>
        </p:nvSpPr>
        <p:spPr>
          <a:xfrm>
            <a:off x="243026" y="1112344"/>
            <a:ext cx="9972000" cy="64800"/>
          </a:xfrm>
          <a:prstGeom prst="rect">
            <a:avLst/>
          </a:prstGeom>
          <a:solidFill>
            <a:srgbClr val="EC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E45EFDB-9F70-4068-9DCC-AC3AF642B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9" t="26720" r="16897" b="25609"/>
          <a:stretch/>
        </p:blipFill>
        <p:spPr>
          <a:xfrm>
            <a:off x="10413417" y="201567"/>
            <a:ext cx="1634966" cy="73106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3FFC322-F422-488B-B2A2-389503168388}"/>
              </a:ext>
            </a:extLst>
          </p:cNvPr>
          <p:cNvGrpSpPr/>
          <p:nvPr userDrawn="1"/>
        </p:nvGrpSpPr>
        <p:grpSpPr>
          <a:xfrm>
            <a:off x="142043" y="6216518"/>
            <a:ext cx="11944983" cy="46437"/>
            <a:chOff x="142043" y="6216518"/>
            <a:chExt cx="11944983" cy="464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768FEC-6155-4B1C-B124-17B645431693}"/>
                </a:ext>
              </a:extLst>
            </p:cNvPr>
            <p:cNvSpPr/>
            <p:nvPr userDrawn="1"/>
          </p:nvSpPr>
          <p:spPr>
            <a:xfrm>
              <a:off x="142043" y="6216518"/>
              <a:ext cx="11844000" cy="25200"/>
            </a:xfrm>
            <a:prstGeom prst="rect">
              <a:avLst/>
            </a:prstGeom>
            <a:solidFill>
              <a:srgbClr val="000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4C4321-1937-4A86-AA3E-A6E713794FBD}"/>
                </a:ext>
              </a:extLst>
            </p:cNvPr>
            <p:cNvSpPr/>
            <p:nvPr userDrawn="1"/>
          </p:nvSpPr>
          <p:spPr>
            <a:xfrm>
              <a:off x="243026" y="6237755"/>
              <a:ext cx="11844000" cy="25200"/>
            </a:xfrm>
            <a:prstGeom prst="rect">
              <a:avLst/>
            </a:prstGeom>
            <a:solidFill>
              <a:srgbClr val="EC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351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8FC88-E1ED-4239-B2DD-99AE69B7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26" y="136526"/>
            <a:ext cx="9871017" cy="894532"/>
          </a:xfrm>
        </p:spPr>
        <p:txBody>
          <a:bodyPr/>
          <a:lstStyle>
            <a:lvl1pPr>
              <a:defRPr>
                <a:solidFill>
                  <a:srgbClr val="00003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51936-6453-44CB-91CE-0778F5E9C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C4477-DE9D-4F6B-A679-0CBA64CBF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7E06F0-BD37-43DB-91D8-576A699B0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BFAADA-E372-474C-9F1D-5B01615AD4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2177E-4997-4D38-A1B0-69E660DF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469D8-156A-4AAC-8C12-F373F020161C}" type="datetime1">
              <a:rPr lang="en-GB" smtClean="0"/>
              <a:t>04/07/2021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CA3D4E-B015-482C-AF6E-F69B4676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Zagreb, srpanj 2021.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3B314A-2169-47B0-A4C6-4D099CAD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76BA-759F-4E81-AA35-BFB7FE29E2C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FAC7F2-6F6D-4B62-A452-E6F853949EE1}"/>
              </a:ext>
            </a:extLst>
          </p:cNvPr>
          <p:cNvSpPr/>
          <p:nvPr userDrawn="1"/>
        </p:nvSpPr>
        <p:spPr>
          <a:xfrm>
            <a:off x="142043" y="1054595"/>
            <a:ext cx="9972000" cy="64800"/>
          </a:xfrm>
          <a:prstGeom prst="rect">
            <a:avLst/>
          </a:prstGeom>
          <a:solidFill>
            <a:srgbClr val="000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FAA910-F7C3-4756-92C6-8981910FBFD2}"/>
              </a:ext>
            </a:extLst>
          </p:cNvPr>
          <p:cNvSpPr/>
          <p:nvPr userDrawn="1"/>
        </p:nvSpPr>
        <p:spPr>
          <a:xfrm>
            <a:off x="243026" y="1112344"/>
            <a:ext cx="9972000" cy="64800"/>
          </a:xfrm>
          <a:prstGeom prst="rect">
            <a:avLst/>
          </a:prstGeom>
          <a:solidFill>
            <a:srgbClr val="EC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8822331C-9D19-4191-B303-42BC2BAB8B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9" t="26720" r="16897" b="25609"/>
          <a:stretch/>
        </p:blipFill>
        <p:spPr>
          <a:xfrm>
            <a:off x="10413417" y="201567"/>
            <a:ext cx="1634966" cy="7310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0E331A6-C625-44E3-B7EF-CA0BF449EDD9}"/>
              </a:ext>
            </a:extLst>
          </p:cNvPr>
          <p:cNvGrpSpPr/>
          <p:nvPr userDrawn="1"/>
        </p:nvGrpSpPr>
        <p:grpSpPr>
          <a:xfrm>
            <a:off x="142043" y="6216518"/>
            <a:ext cx="11944983" cy="46437"/>
            <a:chOff x="142043" y="6216518"/>
            <a:chExt cx="11944983" cy="4643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0A35DD-DEB0-4923-A36D-D02CCC4CFDA1}"/>
                </a:ext>
              </a:extLst>
            </p:cNvPr>
            <p:cNvSpPr/>
            <p:nvPr userDrawn="1"/>
          </p:nvSpPr>
          <p:spPr>
            <a:xfrm>
              <a:off x="142043" y="6216518"/>
              <a:ext cx="11844000" cy="25200"/>
            </a:xfrm>
            <a:prstGeom prst="rect">
              <a:avLst/>
            </a:prstGeom>
            <a:solidFill>
              <a:srgbClr val="000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F4B4CD-77AC-4766-B69A-9E6E19B22ECA}"/>
                </a:ext>
              </a:extLst>
            </p:cNvPr>
            <p:cNvSpPr/>
            <p:nvPr userDrawn="1"/>
          </p:nvSpPr>
          <p:spPr>
            <a:xfrm>
              <a:off x="243026" y="6237755"/>
              <a:ext cx="11844000" cy="25200"/>
            </a:xfrm>
            <a:prstGeom prst="rect">
              <a:avLst/>
            </a:prstGeom>
            <a:solidFill>
              <a:srgbClr val="EC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5451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DE870-0B09-418B-BAAB-CDF019F4F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D33E0E-6495-4E60-884C-D16164873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BB4B-83A2-4DE6-9570-93CCED70FC5B}" type="datetime1">
              <a:rPr lang="en-GB" smtClean="0"/>
              <a:t>04/07/2021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58CE5-C2CA-470A-B348-09E60BC76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Zagreb, srpanj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C56F9D-F472-4A89-B749-536ADA931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76BA-759F-4E81-AA35-BFB7FE29E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157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D9465B-3561-4837-B7EB-0379F147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23A0-BC19-41A3-98D1-D3270F3E1B06}" type="datetime1">
              <a:rPr lang="en-GB" smtClean="0"/>
              <a:t>04/07/2021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AFE5F9-6624-4AED-843C-68578E31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Zagreb, srpanj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7466F-EB18-4174-83E7-601D89A6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76BA-759F-4E81-AA35-BFB7FE29E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90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902A3-7183-4B6E-992D-8A8BA28F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B2BAD-7CEF-4550-827E-5B9786D90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B6E3A-67F1-46DE-B0F2-793E73CAE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A656C-0923-41C0-BF38-FDED5F1BB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1E8C1-69EF-4FC0-B1EF-8E99031D5F35}" type="datetime1">
              <a:rPr lang="en-GB" smtClean="0"/>
              <a:t>04/07/2021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6B238-1DAD-4636-B402-2BEE3257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Zagreb, srpanj 2021.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7D1C3-1A93-4653-826D-6D190FE0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76BA-759F-4E81-AA35-BFB7FE29E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04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88CD5-2B86-47DC-9B12-5DE116462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BAAF5A-8CFB-40E7-A1DC-6F7E1524C5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F5F2B-5888-49D2-9350-51E44CE7B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16F17-A2D7-48B8-82FF-FBC27DA3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A31E-876A-4FF3-88F6-1E5EA6CFA093}" type="datetime1">
              <a:rPr lang="en-GB" smtClean="0"/>
              <a:t>04/07/2021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D007F-7F52-4D6D-AD21-9D3A19FE9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Zagreb, srpanj 2021.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A85EA-32AD-4CAC-A6D8-BC2707BD8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76BA-759F-4E81-AA35-BFB7FE29E2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31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FE052F-F492-46B9-9A1C-370B82A4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26" y="136525"/>
            <a:ext cx="9832917" cy="90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C52AB-21CC-4A8E-A259-8EB1F5831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126" y="1411549"/>
            <a:ext cx="11629748" cy="4729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4AF80-6A30-477A-9BE0-98874C2ED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D497A-4EBD-43F9-9AEA-8129BD067247}" type="datetime1">
              <a:rPr lang="en-GB" smtClean="0"/>
              <a:t>04/07/2021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39BFD-48B3-408D-BC58-9D4BB3E889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/>
              <a:t>Zagreb, srpanj 2021.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BD285-D754-450B-B329-77065DFC5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8976BA-759F-4E81-AA35-BFB7FE29E2CE}" type="slidenum">
              <a:rPr lang="en-GB" smtClean="0"/>
              <a:pPr/>
              <a:t>‹#›</a:t>
            </a:fld>
            <a:r>
              <a:rPr lang="hr-HR"/>
              <a:t>/x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695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003F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CB000"/>
        </a:buClr>
        <a:buSzPct val="10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CB00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CB000"/>
        </a:buClr>
        <a:buSzPct val="10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CB000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129B730-F33A-4715-890F-0547699208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Mobilna aplikacija za klasifikaciju kožnih oboljenja iz slika kože</a:t>
            </a:r>
            <a:endParaRPr lang="en-GB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70D19D0-7072-4CF3-92C8-4063C6B6D1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Petar Miličević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278DDE-3C87-48C4-B1BC-C908393E90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Završni rad br. 163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100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77B14B-EA35-4C2F-A88C-8217B6D8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Zagreb, srpanj 2021.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6A1906-2099-401F-96AC-882E9E5DB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76BA-759F-4E81-AA35-BFB7FE29E2CE}" type="slidenum">
              <a:rPr lang="en-GB" smtClean="0"/>
              <a:t>10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437F8-E254-4F1D-87B3-378F5C6BDA50}"/>
              </a:ext>
            </a:extLst>
          </p:cNvPr>
          <p:cNvSpPr txBox="1"/>
          <p:nvPr/>
        </p:nvSpPr>
        <p:spPr>
          <a:xfrm>
            <a:off x="1994516" y="2876364"/>
            <a:ext cx="8202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5400" dirty="0">
                <a:solidFill>
                  <a:srgbClr val="00003F"/>
                </a:solidFill>
              </a:rPr>
              <a:t>Hvala na pažnji</a:t>
            </a:r>
            <a:endParaRPr lang="en-US" sz="5400" dirty="0">
              <a:solidFill>
                <a:srgbClr val="0000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4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4A0A8-478E-450A-898E-D58590991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 i motivacija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85C4E-0C41-4752-A48C-4D13BE925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Rak kože najčešći zloćudni tumor kod čovjeka</a:t>
            </a:r>
          </a:p>
          <a:p>
            <a:r>
              <a:rPr lang="hr-HR" dirty="0"/>
              <a:t>Vizualna dijagnostika</a:t>
            </a:r>
          </a:p>
          <a:p>
            <a:r>
              <a:rPr lang="hr-HR" dirty="0"/>
              <a:t>Uporaba duboke neuronske mreže za klasifikaciju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58E4E-B666-49DC-8CF5-A31F3A57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Zagreb, srpanj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7268ED-1A72-41DE-B9E0-19AB5ADA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76BA-759F-4E81-AA35-BFB7FE29E2CE}" type="slidenum">
              <a:rPr lang="en-GB" smtClean="0"/>
              <a:pPr/>
              <a:t>2</a:t>
            </a:fld>
            <a:r>
              <a:rPr lang="hr-HR" dirty="0"/>
              <a:t>/10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23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77C07-3381-4A58-BC25-DADF13326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Podaci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FC191-6E03-4394-995B-C76B40FF6D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127" y="1384917"/>
            <a:ext cx="5738674" cy="4792046"/>
          </a:xfrm>
        </p:spPr>
        <p:txBody>
          <a:bodyPr/>
          <a:lstStyle/>
          <a:p>
            <a:r>
              <a:rPr lang="hr-HR" dirty="0"/>
              <a:t>HAM10000 skup podataka</a:t>
            </a:r>
          </a:p>
          <a:p>
            <a:r>
              <a:rPr lang="hr-HR" dirty="0"/>
              <a:t>7 klasa kožnih oboljenja:</a:t>
            </a:r>
          </a:p>
          <a:p>
            <a:pPr lvl="1"/>
            <a:r>
              <a:rPr lang="hr-HR" dirty="0"/>
              <a:t>Aktinična keratoza</a:t>
            </a:r>
          </a:p>
          <a:p>
            <a:pPr lvl="1"/>
            <a:r>
              <a:rPr lang="hr-HR" dirty="0"/>
              <a:t>Karcinom bazalnih stanica</a:t>
            </a:r>
          </a:p>
          <a:p>
            <a:pPr lvl="1"/>
            <a:r>
              <a:rPr lang="hr-HR" dirty="0"/>
              <a:t>Benigna keratoza</a:t>
            </a:r>
          </a:p>
          <a:p>
            <a:pPr lvl="1"/>
            <a:r>
              <a:rPr lang="hr-HR" dirty="0"/>
              <a:t>Dermatofibrom</a:t>
            </a:r>
          </a:p>
          <a:p>
            <a:pPr lvl="1"/>
            <a:r>
              <a:rPr lang="hr-HR" dirty="0"/>
              <a:t>Melanocitni nevus</a:t>
            </a:r>
          </a:p>
          <a:p>
            <a:pPr lvl="1"/>
            <a:r>
              <a:rPr lang="hr-HR" dirty="0"/>
              <a:t>Melanom</a:t>
            </a:r>
          </a:p>
          <a:p>
            <a:pPr lvl="1"/>
            <a:r>
              <a:rPr lang="hr-HR" dirty="0"/>
              <a:t>Vaskularne lezije</a:t>
            </a:r>
          </a:p>
          <a:p>
            <a:r>
              <a:rPr lang="hr-HR" dirty="0"/>
              <a:t>.jpg format</a:t>
            </a:r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" name="Content Placeholder 9" descr="A collage of pictures&#10;&#10;Description automatically generated with low confidence">
            <a:extLst>
              <a:ext uri="{FF2B5EF4-FFF2-40B4-BE49-F238E27FC236}">
                <a16:creationId xmlns:a16="http://schemas.microsoft.com/office/drawing/2014/main" id="{771C8939-3BF7-4617-BADF-C48BF93E18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036" y="1192551"/>
            <a:ext cx="4862739" cy="4984412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5F4F5-591B-474B-8D3A-AF7C81955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Zagreb, srpanj 2021.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EFD92-8A3A-446E-88B0-582A67F5F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76BA-759F-4E81-AA35-BFB7FE29E2CE}" type="slidenum">
              <a:rPr lang="en-GB" smtClean="0"/>
              <a:pPr/>
              <a:t>3</a:t>
            </a:fld>
            <a:r>
              <a:rPr lang="hr-HR"/>
              <a:t>/10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48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604D6-FC33-440F-9F4E-FF9F6CC3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003F"/>
                </a:solidFill>
              </a:rPr>
              <a:t>Model</a:t>
            </a:r>
            <a:endParaRPr lang="en-US" dirty="0">
              <a:solidFill>
                <a:srgbClr val="00003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881AC7-9D71-4074-B8F0-C71ED0292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Zagreb, srpanj 2021.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BEA7CB-EBAB-4659-A678-CE705368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76BA-759F-4E81-AA35-BFB7FE29E2CE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BBC8F0DE-2D2E-4C10-A245-CCCE460F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43" y="404063"/>
            <a:ext cx="5256134" cy="5805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7CBDE2E-4166-4901-A640-C6EFE33851E4}"/>
              </a:ext>
            </a:extLst>
          </p:cNvPr>
          <p:cNvSpPr txBox="1"/>
          <p:nvPr/>
        </p:nvSpPr>
        <p:spPr>
          <a:xfrm>
            <a:off x="281126" y="1038687"/>
            <a:ext cx="5347317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3F"/>
              </a:buClr>
              <a:buFont typeface="Arial" panose="020B0604020202020204" pitchFamily="34" charset="0"/>
              <a:buChar char="•"/>
            </a:pPr>
            <a:r>
              <a:rPr lang="hr-HR" sz="2800" dirty="0"/>
              <a:t>Konvolucijska arhitektura:</a:t>
            </a:r>
          </a:p>
          <a:p>
            <a:pPr marL="914400" lvl="1" indent="-457200">
              <a:buClr>
                <a:srgbClr val="ECB000"/>
              </a:buClr>
              <a:buFont typeface="Wingdings" panose="05000000000000000000" pitchFamily="2" charset="2"/>
              <a:buChar char="§"/>
            </a:pPr>
            <a:r>
              <a:rPr lang="hr-HR" sz="2800" dirty="0"/>
              <a:t>Ulazni sloj (75x100x3)</a:t>
            </a:r>
          </a:p>
          <a:p>
            <a:pPr marL="914400" lvl="1" indent="-457200">
              <a:buClr>
                <a:srgbClr val="ECB000"/>
              </a:buClr>
              <a:buFont typeface="Wingdings" panose="05000000000000000000" pitchFamily="2" charset="2"/>
              <a:buChar char="§"/>
            </a:pPr>
            <a:r>
              <a:rPr lang="hr-HR" sz="2800" dirty="0"/>
              <a:t>Sloj konvolucije (3x3)</a:t>
            </a:r>
          </a:p>
          <a:p>
            <a:pPr marL="914400" lvl="1" indent="-457200">
              <a:buClr>
                <a:srgbClr val="ECB000"/>
              </a:buClr>
              <a:buFont typeface="Wingdings" panose="05000000000000000000" pitchFamily="2" charset="2"/>
              <a:buChar char="§"/>
            </a:pPr>
            <a:r>
              <a:rPr lang="hr-HR" sz="2800" dirty="0"/>
              <a:t>Sloj sažimanja (2x2)</a:t>
            </a:r>
          </a:p>
          <a:p>
            <a:pPr marL="914400" lvl="1" indent="-457200">
              <a:buClr>
                <a:srgbClr val="ECB000"/>
              </a:buClr>
              <a:buFont typeface="Wingdings" panose="05000000000000000000" pitchFamily="2" charset="2"/>
              <a:buChar char="§"/>
            </a:pPr>
            <a:r>
              <a:rPr lang="hr-HR" sz="2800" dirty="0"/>
              <a:t>Sloj za izravnavanje</a:t>
            </a:r>
          </a:p>
          <a:p>
            <a:pPr marL="914400" lvl="1" indent="-457200">
              <a:buClr>
                <a:srgbClr val="ECB000"/>
              </a:buClr>
              <a:buFont typeface="Wingdings" panose="05000000000000000000" pitchFamily="2" charset="2"/>
              <a:buChar char="§"/>
            </a:pPr>
            <a:r>
              <a:rPr lang="hr-HR" sz="2800" dirty="0"/>
              <a:t>Potpuno povezani slojevi</a:t>
            </a:r>
          </a:p>
          <a:p>
            <a:pPr marL="457200" indent="-457200">
              <a:buClr>
                <a:srgbClr val="00003F"/>
              </a:buClr>
              <a:buFont typeface="Arial" panose="020B0604020202020204" pitchFamily="34" charset="0"/>
              <a:buChar char="•"/>
            </a:pPr>
            <a:r>
              <a:rPr lang="hr-HR" sz="2800" dirty="0"/>
              <a:t>72%/8%/20%</a:t>
            </a:r>
          </a:p>
          <a:p>
            <a:pPr marL="457200" indent="-457200">
              <a:buClr>
                <a:srgbClr val="00003F"/>
              </a:buClr>
              <a:buFont typeface="Arial" panose="020B0604020202020204" pitchFamily="34" charset="0"/>
              <a:buChar char="•"/>
            </a:pPr>
            <a:r>
              <a:rPr lang="hr-HR" sz="2800" dirty="0"/>
              <a:t>Točnosti:</a:t>
            </a:r>
          </a:p>
          <a:p>
            <a:pPr marL="914400" lvl="1" indent="-457200">
              <a:buClr>
                <a:srgbClr val="ECB000"/>
              </a:buClr>
              <a:buFont typeface="Wingdings" panose="05000000000000000000" pitchFamily="2" charset="2"/>
              <a:buChar char="§"/>
            </a:pPr>
            <a:r>
              <a:rPr lang="hr-HR" sz="2800" dirty="0"/>
              <a:t>88.33% (učenje)</a:t>
            </a:r>
          </a:p>
          <a:p>
            <a:pPr marL="914400" lvl="1" indent="-457200">
              <a:buClr>
                <a:srgbClr val="ECB000"/>
              </a:buClr>
              <a:buFont typeface="Wingdings" panose="05000000000000000000" pitchFamily="2" charset="2"/>
              <a:buChar char="§"/>
            </a:pPr>
            <a:r>
              <a:rPr lang="hr-HR" sz="2800" dirty="0"/>
              <a:t>77.06% (validacija)</a:t>
            </a:r>
          </a:p>
          <a:p>
            <a:pPr marL="914400" lvl="1" indent="-457200">
              <a:buClr>
                <a:srgbClr val="ECB000"/>
              </a:buClr>
              <a:buFont typeface="Wingdings" panose="05000000000000000000" pitchFamily="2" charset="2"/>
              <a:buChar char="§"/>
            </a:pPr>
            <a:r>
              <a:rPr lang="hr-HR" sz="2800" dirty="0"/>
              <a:t>77.0574% (testiranje)</a:t>
            </a:r>
          </a:p>
          <a:p>
            <a:pPr marL="457200" indent="-457200">
              <a:buClr>
                <a:srgbClr val="00003F"/>
              </a:buClr>
              <a:buFont typeface="Arial" panose="020B0604020202020204" pitchFamily="34" charset="0"/>
              <a:buChar char="•"/>
            </a:pPr>
            <a:endParaRPr lang="hr-HR" sz="2800" dirty="0"/>
          </a:p>
          <a:p>
            <a:pPr marL="285750" indent="-285750">
              <a:buClr>
                <a:srgbClr val="00003F"/>
              </a:buClr>
              <a:buFont typeface="Arial" panose="020B0604020202020204" pitchFamily="34" charset="0"/>
              <a:buChar char="•"/>
            </a:pPr>
            <a:endParaRPr lang="hr-HR" sz="2800" dirty="0"/>
          </a:p>
          <a:p>
            <a:pPr marL="285750" indent="-285750">
              <a:buClr>
                <a:srgbClr val="00003F"/>
              </a:buClr>
              <a:buFont typeface="Arial" panose="020B0604020202020204" pitchFamily="34" charset="0"/>
              <a:buChar char="•"/>
            </a:pPr>
            <a:endParaRPr lang="hr-HR" sz="2800" dirty="0"/>
          </a:p>
          <a:p>
            <a:pPr marL="285750" indent="-285750">
              <a:buClr>
                <a:srgbClr val="00003F"/>
              </a:buClr>
              <a:buFont typeface="Arial" panose="020B0604020202020204" pitchFamily="34" charset="0"/>
              <a:buChar char="•"/>
            </a:pPr>
            <a:endParaRPr lang="hr-HR" sz="2800" dirty="0"/>
          </a:p>
          <a:p>
            <a:pPr marL="285750" indent="-285750">
              <a:buClr>
                <a:srgbClr val="00003F"/>
              </a:buClr>
              <a:buFont typeface="Arial" panose="020B0604020202020204" pitchFamily="34" charset="0"/>
              <a:buChar char="•"/>
            </a:pPr>
            <a:endParaRPr lang="hr-HR" sz="2800" dirty="0"/>
          </a:p>
          <a:p>
            <a:pPr marL="285750" indent="-285750">
              <a:buClr>
                <a:srgbClr val="00003F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4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8D6D6-5D76-47F5-B78E-2395A5947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Testiranje modela</a:t>
            </a:r>
            <a:endParaRPr lang="en-GB" dirty="0"/>
          </a:p>
        </p:txBody>
      </p:sp>
      <p:pic>
        <p:nvPicPr>
          <p:cNvPr id="9" name="Content Placeholder 8" descr="Chart&#10;&#10;Description automatically generated">
            <a:extLst>
              <a:ext uri="{FF2B5EF4-FFF2-40B4-BE49-F238E27FC236}">
                <a16:creationId xmlns:a16="http://schemas.microsoft.com/office/drawing/2014/main" id="{E8E08BB3-8DD5-4D40-B002-AE60D3209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0" y="1307797"/>
            <a:ext cx="4863720" cy="398329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847046-3F98-4281-8EB5-3BC8630E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Zagreb, </a:t>
            </a:r>
            <a:r>
              <a:rPr lang="en-GB" dirty="0" err="1"/>
              <a:t>srpanj</a:t>
            </a:r>
            <a:r>
              <a:rPr lang="en-GB" dirty="0"/>
              <a:t>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A8CEC-00AC-46B4-AA25-AAC657C54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76BA-759F-4E81-AA35-BFB7FE29E2CE}" type="slidenum">
              <a:rPr lang="en-GB" smtClean="0"/>
              <a:pPr/>
              <a:t>5</a:t>
            </a:fld>
            <a:r>
              <a:rPr lang="hr-HR" dirty="0"/>
              <a:t>/10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21CF6F-C18C-496E-A456-D40005F3EBC4}"/>
              </a:ext>
            </a:extLst>
          </p:cNvPr>
          <p:cNvSpPr txBox="1"/>
          <p:nvPr/>
        </p:nvSpPr>
        <p:spPr>
          <a:xfrm>
            <a:off x="1186671" y="4650134"/>
            <a:ext cx="381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0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FA6717-B7C0-44B3-965B-F9CDB5E60FC6}"/>
              </a:ext>
            </a:extLst>
          </p:cNvPr>
          <p:cNvSpPr txBox="1"/>
          <p:nvPr/>
        </p:nvSpPr>
        <p:spPr>
          <a:xfrm>
            <a:off x="1859705" y="4389099"/>
            <a:ext cx="24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4F5F3E-E604-4BE4-8706-C81645E9D30D}"/>
              </a:ext>
            </a:extLst>
          </p:cNvPr>
          <p:cNvSpPr txBox="1"/>
          <p:nvPr/>
        </p:nvSpPr>
        <p:spPr>
          <a:xfrm>
            <a:off x="2454149" y="5207715"/>
            <a:ext cx="27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1D1134-EB83-47A6-9663-7266E6006990}"/>
              </a:ext>
            </a:extLst>
          </p:cNvPr>
          <p:cNvSpPr txBox="1"/>
          <p:nvPr/>
        </p:nvSpPr>
        <p:spPr>
          <a:xfrm>
            <a:off x="3106130" y="4838383"/>
            <a:ext cx="292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C43E96-BED7-41ED-8E9B-60E50159F35B}"/>
              </a:ext>
            </a:extLst>
          </p:cNvPr>
          <p:cNvSpPr txBox="1"/>
          <p:nvPr/>
        </p:nvSpPr>
        <p:spPr>
          <a:xfrm>
            <a:off x="3741709" y="4655482"/>
            <a:ext cx="283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D41C00-67CB-4AD3-930A-1BBC7987E3BC}"/>
              </a:ext>
            </a:extLst>
          </p:cNvPr>
          <p:cNvSpPr txBox="1"/>
          <p:nvPr/>
        </p:nvSpPr>
        <p:spPr>
          <a:xfrm>
            <a:off x="4394894" y="4650134"/>
            <a:ext cx="20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5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051228-CCAC-46AD-8BA9-30FF26D8FC21}"/>
              </a:ext>
            </a:extLst>
          </p:cNvPr>
          <p:cNvSpPr txBox="1"/>
          <p:nvPr/>
        </p:nvSpPr>
        <p:spPr>
          <a:xfrm>
            <a:off x="5032522" y="4650134"/>
            <a:ext cx="20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6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F5F7BA-3D0F-4213-8412-22F8D876E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353" y="1408092"/>
            <a:ext cx="5054433" cy="318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46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DC936-11BB-4A56-8DAA-FD553C13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Funkcionalnosti aplikacije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4204A-9887-4277-B0D8-573BA7880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Fotografiranje kože</a:t>
            </a:r>
          </a:p>
          <a:p>
            <a:r>
              <a:rPr lang="hr-HR" dirty="0"/>
              <a:t>Prijenos fotografija na poslužiteljsku stranu</a:t>
            </a:r>
          </a:p>
          <a:p>
            <a:r>
              <a:rPr lang="hr-HR" dirty="0"/>
              <a:t>Ispis rezultata klasifikacije</a:t>
            </a:r>
          </a:p>
          <a:p>
            <a:r>
              <a:rPr lang="hr-HR" dirty="0"/>
              <a:t>Registracija</a:t>
            </a:r>
          </a:p>
          <a:p>
            <a:r>
              <a:rPr lang="hr-HR" dirty="0"/>
              <a:t>Prijava</a:t>
            </a:r>
          </a:p>
          <a:p>
            <a:r>
              <a:rPr lang="hr-HR" dirty="0"/>
              <a:t>Pohrana podataka o klasifikaciji i korisniku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20573-6F9C-4217-90EF-47A2BA4AD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Zagreb, srpanj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2D5D7-E428-43FE-8B78-211C59372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76BA-759F-4E81-AA35-BFB7FE29E2CE}" type="slidenum">
              <a:rPr lang="en-GB" smtClean="0"/>
              <a:pPr/>
              <a:t>6</a:t>
            </a:fld>
            <a:r>
              <a:rPr lang="hr-HR"/>
              <a:t>/10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75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EF227-C729-473F-B0EE-38DDAC4C7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Arhitektura sustava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15E5C-1C54-482C-AA55-5F3C8F49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Zagreb, </a:t>
            </a:r>
            <a:r>
              <a:rPr lang="en-GB" dirty="0" err="1"/>
              <a:t>srpanj</a:t>
            </a:r>
            <a:r>
              <a:rPr lang="en-GB" dirty="0"/>
              <a:t>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F97D6-085C-4433-9418-29BD58D5F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76BA-759F-4E81-AA35-BFB7FE29E2CE}" type="slidenum">
              <a:rPr lang="en-GB" smtClean="0"/>
              <a:pPr/>
              <a:t>7</a:t>
            </a:fld>
            <a:r>
              <a:rPr lang="hr-HR" dirty="0"/>
              <a:t>/10</a:t>
            </a:r>
            <a:endParaRPr lang="en-GB" dirty="0"/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7F62A2CA-63AB-4381-BE89-D82BD5B53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80" y="2370446"/>
            <a:ext cx="10367639" cy="225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47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BE058-B0A8-403B-B46A-F0C2F2699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Korištene tehnologije i alati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60DE1-272C-496A-990D-3704E903B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Model duboke neuronske mreže</a:t>
            </a:r>
          </a:p>
          <a:p>
            <a:pPr lvl="1"/>
            <a:r>
              <a:rPr lang="hr-HR" dirty="0"/>
              <a:t>Keras Sequential API</a:t>
            </a:r>
          </a:p>
          <a:p>
            <a:pPr lvl="1"/>
            <a:r>
              <a:rPr lang="hr-HR" dirty="0"/>
              <a:t>Google Colab</a:t>
            </a:r>
          </a:p>
          <a:p>
            <a:r>
              <a:rPr lang="hr-HR" dirty="0"/>
              <a:t>Klijentska strana</a:t>
            </a:r>
          </a:p>
          <a:p>
            <a:pPr lvl="1"/>
            <a:r>
              <a:rPr lang="hr-HR" dirty="0"/>
              <a:t>Java</a:t>
            </a:r>
          </a:p>
          <a:p>
            <a:pPr lvl="1"/>
            <a:r>
              <a:rPr lang="hr-HR" dirty="0"/>
              <a:t>Android studio</a:t>
            </a:r>
          </a:p>
          <a:p>
            <a:pPr lvl="1"/>
            <a:r>
              <a:rPr lang="hr-HR" dirty="0"/>
              <a:t>Retrofit</a:t>
            </a:r>
          </a:p>
          <a:p>
            <a:r>
              <a:rPr lang="hr-HR" dirty="0"/>
              <a:t>Poslužiteljska strana</a:t>
            </a:r>
          </a:p>
          <a:p>
            <a:pPr lvl="1"/>
            <a:r>
              <a:rPr lang="hr-HR" dirty="0"/>
              <a:t>Java Spring</a:t>
            </a:r>
          </a:p>
          <a:p>
            <a:pPr lvl="1"/>
            <a:r>
              <a:rPr lang="hr-HR" dirty="0"/>
              <a:t>IntelliJ IDEA</a:t>
            </a:r>
          </a:p>
          <a:p>
            <a:r>
              <a:rPr lang="hr-HR" dirty="0"/>
              <a:t>Baza podataka</a:t>
            </a:r>
          </a:p>
          <a:p>
            <a:pPr lvl="1"/>
            <a:r>
              <a:rPr lang="hr-HR" dirty="0"/>
              <a:t>H2</a:t>
            </a:r>
          </a:p>
          <a:p>
            <a:pPr lvl="1"/>
            <a:r>
              <a:rPr lang="hr-HR" dirty="0"/>
              <a:t>PostgreSQL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7EC2C-6F95-4CF8-B6F7-D5E85C734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Zagreb, srpanj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910B5-5303-4156-8035-4E740015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76BA-759F-4E81-AA35-BFB7FE29E2CE}" type="slidenum">
              <a:rPr lang="en-GB" smtClean="0"/>
              <a:pPr/>
              <a:t>8</a:t>
            </a:fld>
            <a:r>
              <a:rPr lang="hr-HR"/>
              <a:t>/10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55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B268-45CB-4368-AA31-8DF40F882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3AA4A-9034-4211-9724-83D961790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Prostor za poboljšanje:</a:t>
            </a:r>
          </a:p>
          <a:p>
            <a:pPr lvl="1"/>
            <a:r>
              <a:rPr lang="hr-HR" dirty="0"/>
              <a:t>Proširenje skupa podataka</a:t>
            </a:r>
          </a:p>
          <a:p>
            <a:pPr lvl="1"/>
            <a:r>
              <a:rPr lang="hr-HR" dirty="0"/>
              <a:t>Daljnji razvoj modela</a:t>
            </a:r>
          </a:p>
          <a:p>
            <a:pPr lvl="1"/>
            <a:r>
              <a:rPr lang="hr-HR" dirty="0"/>
              <a:t>Proširenje funkcionalnosti</a:t>
            </a:r>
          </a:p>
          <a:p>
            <a:r>
              <a:rPr lang="hr-HR" dirty="0"/>
              <a:t>Uporaba u dermatološkoj dijagnostici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6D37A-6ADA-4035-8750-30421A876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Zagreb, srpanj 2021.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B57B5-F729-4625-B108-5BCEE9A5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976BA-759F-4E81-AA35-BFB7FE29E2CE}" type="slidenum">
              <a:rPr lang="en-GB" smtClean="0"/>
              <a:pPr/>
              <a:t>9</a:t>
            </a:fld>
            <a:r>
              <a:rPr lang="hr-HR" dirty="0"/>
              <a:t>/10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576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249</Words>
  <Application>Microsoft Office PowerPoint</Application>
  <PresentationFormat>Widescreen</PresentationFormat>
  <Paragraphs>91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Mobilna aplikacija za klasifikaciju kožnih oboljenja iz slika kože</vt:lpstr>
      <vt:lpstr>Uvod i motivacija</vt:lpstr>
      <vt:lpstr>Podaci</vt:lpstr>
      <vt:lpstr>Model</vt:lpstr>
      <vt:lpstr>Testiranje modela</vt:lpstr>
      <vt:lpstr>Funkcionalnosti aplikacije</vt:lpstr>
      <vt:lpstr>Arhitektura sustava</vt:lpstr>
      <vt:lpstr>Korištene tehnologije i alati</vt:lpstr>
      <vt:lpstr>Zaključak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ZTEL predložak</dc:title>
  <dc:subject/>
  <dc:creator>ZTEL</dc:creator>
  <cp:keywords/>
  <dc:description/>
  <cp:lastModifiedBy>Petar Miličević</cp:lastModifiedBy>
  <cp:revision>38</cp:revision>
  <dcterms:created xsi:type="dcterms:W3CDTF">2020-06-18T09:33:21Z</dcterms:created>
  <dcterms:modified xsi:type="dcterms:W3CDTF">2021-07-04T23:22:32Z</dcterms:modified>
  <cp:category/>
</cp:coreProperties>
</file>