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1"/>
  </p:notesMasterIdLst>
  <p:sldIdLst>
    <p:sldId id="256" r:id="rId2"/>
    <p:sldId id="257" r:id="rId3"/>
    <p:sldId id="271" r:id="rId4"/>
    <p:sldId id="258" r:id="rId5"/>
    <p:sldId id="259" r:id="rId6"/>
    <p:sldId id="272" r:id="rId7"/>
    <p:sldId id="260" r:id="rId8"/>
    <p:sldId id="261" r:id="rId9"/>
    <p:sldId id="273" r:id="rId10"/>
    <p:sldId id="296" r:id="rId11"/>
    <p:sldId id="297" r:id="rId12"/>
    <p:sldId id="262" r:id="rId13"/>
    <p:sldId id="263" r:id="rId14"/>
    <p:sldId id="264" r:id="rId15"/>
    <p:sldId id="286" r:id="rId16"/>
    <p:sldId id="275" r:id="rId17"/>
    <p:sldId id="274" r:id="rId18"/>
    <p:sldId id="276" r:id="rId19"/>
    <p:sldId id="294" r:id="rId20"/>
    <p:sldId id="287" r:id="rId21"/>
    <p:sldId id="298" r:id="rId22"/>
    <p:sldId id="278" r:id="rId23"/>
    <p:sldId id="279" r:id="rId24"/>
    <p:sldId id="295" r:id="rId25"/>
    <p:sldId id="288" r:id="rId26"/>
    <p:sldId id="280" r:id="rId27"/>
    <p:sldId id="281" r:id="rId28"/>
    <p:sldId id="282" r:id="rId29"/>
    <p:sldId id="289" r:id="rId30"/>
    <p:sldId id="283" r:id="rId31"/>
    <p:sldId id="284" r:id="rId32"/>
    <p:sldId id="285" r:id="rId33"/>
    <p:sldId id="293" r:id="rId34"/>
    <p:sldId id="269" r:id="rId35"/>
    <p:sldId id="290" r:id="rId36"/>
    <p:sldId id="292" r:id="rId37"/>
    <p:sldId id="291" r:id="rId38"/>
    <p:sldId id="299" r:id="rId39"/>
    <p:sldId id="27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1" autoAdjust="0"/>
    <p:restoredTop sz="90805" autoAdjust="0"/>
  </p:normalViewPr>
  <p:slideViewPr>
    <p:cSldViewPr>
      <p:cViewPr varScale="1">
        <p:scale>
          <a:sx n="105" d="100"/>
          <a:sy n="105" d="100"/>
        </p:scale>
        <p:origin x="-178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emf"/><Relationship Id="rId4"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1658CD-C76F-4B6E-BB56-09CA96901527}" type="datetimeFigureOut">
              <a:rPr lang="en-GB" smtClean="0"/>
              <a:pPr/>
              <a:t>17/05/2015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E0EAAF-1DE7-4CBA-927B-49F4A06E39F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Spomeni</a:t>
            </a:r>
            <a:r>
              <a:rPr lang="en-GB" dirty="0" smtClean="0"/>
              <a:t> </a:t>
            </a:r>
            <a:r>
              <a:rPr lang="en-GB" dirty="0" err="1" smtClean="0"/>
              <a:t>i</a:t>
            </a:r>
            <a:r>
              <a:rPr lang="en-GB" dirty="0" smtClean="0"/>
              <a:t> </a:t>
            </a:r>
            <a:r>
              <a:rPr lang="en-GB" dirty="0" err="1" smtClean="0"/>
              <a:t>izraze</a:t>
            </a:r>
            <a:r>
              <a:rPr lang="en-GB" dirty="0" smtClean="0"/>
              <a:t> </a:t>
            </a:r>
            <a:r>
              <a:rPr lang="en-GB" dirty="0" err="1" smtClean="0"/>
              <a:t>apstraktni</a:t>
            </a:r>
            <a:r>
              <a:rPr lang="en-GB" dirty="0" smtClean="0"/>
              <a:t> </a:t>
            </a:r>
            <a:r>
              <a:rPr lang="en-GB" dirty="0" err="1" smtClean="0"/>
              <a:t>i</a:t>
            </a:r>
            <a:r>
              <a:rPr lang="en-GB" dirty="0" smtClean="0"/>
              <a:t> </a:t>
            </a:r>
            <a:r>
              <a:rPr lang="en-GB" dirty="0" err="1" smtClean="0"/>
              <a:t>autonomni</a:t>
            </a:r>
            <a:r>
              <a:rPr lang="en-GB" dirty="0" smtClean="0"/>
              <a:t> agent.</a:t>
            </a:r>
            <a:endParaRPr lang="en-GB" dirty="0"/>
          </a:p>
        </p:txBody>
      </p:sp>
      <p:sp>
        <p:nvSpPr>
          <p:cNvPr id="4" name="Slide Number Placeholder 3"/>
          <p:cNvSpPr>
            <a:spLocks noGrp="1"/>
          </p:cNvSpPr>
          <p:nvPr>
            <p:ph type="sldNum" sz="quarter" idx="10"/>
          </p:nvPr>
        </p:nvSpPr>
        <p:spPr/>
        <p:txBody>
          <a:bodyPr/>
          <a:lstStyle/>
          <a:p>
            <a:fld id="{81E0EAAF-1DE7-4CBA-927B-49F4A06E39FB}"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l-PL" sz="1200" kern="1200" dirty="0" smtClean="0">
                <a:solidFill>
                  <a:schemeClr val="tx1"/>
                </a:solidFill>
                <a:latin typeface="+mn-lt"/>
                <a:ea typeface="+mn-ea"/>
                <a:cs typeface="+mn-cs"/>
              </a:rPr>
              <a:t>Rojevi čestica koriste više agenata pri toj analizi (eng. multi-agent planning) i odluke se donose na razini zajednice što sam proces planiranja čini nešto kompleksnijim od klasičnog planiranja izoliranih agenata u drugim modelima. </a:t>
            </a:r>
            <a:endParaRPr lang="en-GB" dirty="0"/>
          </a:p>
        </p:txBody>
      </p:sp>
      <p:sp>
        <p:nvSpPr>
          <p:cNvPr id="4" name="Slide Number Placeholder 3"/>
          <p:cNvSpPr>
            <a:spLocks noGrp="1"/>
          </p:cNvSpPr>
          <p:nvPr>
            <p:ph type="sldNum" sz="quarter" idx="10"/>
          </p:nvPr>
        </p:nvSpPr>
        <p:spPr/>
        <p:txBody>
          <a:bodyPr/>
          <a:lstStyle/>
          <a:p>
            <a:fld id="{81E0EAAF-1DE7-4CBA-927B-49F4A06E39FB}" type="slidenum">
              <a:rPr lang="en-GB" smtClean="0"/>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l-PL" sz="1200" kern="1200" dirty="0" smtClean="0">
                <a:solidFill>
                  <a:schemeClr val="tx1"/>
                </a:solidFill>
                <a:latin typeface="+mn-lt"/>
                <a:ea typeface="+mn-ea"/>
                <a:cs typeface="+mn-cs"/>
              </a:rPr>
              <a:t>Metaheuristika proširuje sam koncept heuristike kontorliranjem osnovnih heurističkih algoritama uz pomoć stojnog učenja. </a:t>
            </a:r>
            <a:endParaRPr lang="en-GB" dirty="0"/>
          </a:p>
        </p:txBody>
      </p:sp>
      <p:sp>
        <p:nvSpPr>
          <p:cNvPr id="4" name="Slide Number Placeholder 3"/>
          <p:cNvSpPr>
            <a:spLocks noGrp="1"/>
          </p:cNvSpPr>
          <p:nvPr>
            <p:ph type="sldNum" sz="quarter" idx="10"/>
          </p:nvPr>
        </p:nvSpPr>
        <p:spPr/>
        <p:txBody>
          <a:bodyPr/>
          <a:lstStyle/>
          <a:p>
            <a:fld id="{81E0EAAF-1DE7-4CBA-927B-49F4A06E39FB}"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The restaurant game</a:t>
            </a:r>
            <a:r>
              <a:rPr lang="en-GB" dirty="0" smtClean="0"/>
              <a:t>:</a:t>
            </a:r>
            <a:br>
              <a:rPr lang="en-GB" dirty="0" smtClean="0"/>
            </a:br>
            <a:r>
              <a:rPr lang="en-GB" dirty="0" smtClean="0"/>
              <a:t/>
            </a:r>
            <a:br>
              <a:rPr lang="en-GB" dirty="0" smtClean="0"/>
            </a:br>
            <a:r>
              <a:rPr lang="en-GB" sz="1200" b="0" i="0" kern="1200" dirty="0" smtClean="0">
                <a:solidFill>
                  <a:schemeClr val="tx1"/>
                </a:solidFill>
                <a:latin typeface="+mn-lt"/>
                <a:ea typeface="+mn-ea"/>
                <a:cs typeface="+mn-cs"/>
              </a:rPr>
              <a:t>A group of delegates attends a long conference in an unfamiliar town. Every night each delegate must find somewhere to dine. There is a large choice of restaurants, each of which offers a large variety of meals. The problem the group faces is to find the best restaurant, that is the restaurant where the maximum number of delegates would enjoy dining. Even a parallel exhaustive search through the restaurant and meal combinations would take too long to accomplish. To solve the problem delegates decide to employ a stochastic diffusion search.</a:t>
            </a:r>
          </a:p>
          <a:p>
            <a:r>
              <a:rPr lang="en-GB" sz="1200" b="0" i="0" kern="1200" dirty="0" smtClean="0">
                <a:solidFill>
                  <a:schemeClr val="tx1"/>
                </a:solidFill>
                <a:latin typeface="+mn-lt"/>
                <a:ea typeface="+mn-ea"/>
                <a:cs typeface="+mn-cs"/>
              </a:rPr>
              <a:t>Each delegate acts as an agent maintaining a hypothesis identifying the best restaurant in town. Each night each delegate tests his hypothesis by dining there and randomly selecting one of the meals on offer. The next morning at breakfast every delegate who did not enjoy his meal the previous night, asks one randomly selected colleague to share his dinner impressions. If the experience was good, he also adopts this restaurant as his choice. Otherwise he simply selects another restaurant at random from those listed in `Yellow Pages'. Using this strategy it is found that very rapidly significant number of delegates congregate around the 'best' restaurant in town.</a:t>
            </a:r>
          </a:p>
          <a:p>
            <a:endParaRPr lang="en-GB" dirty="0"/>
          </a:p>
        </p:txBody>
      </p:sp>
      <p:sp>
        <p:nvSpPr>
          <p:cNvPr id="4" name="Slide Number Placeholder 3"/>
          <p:cNvSpPr>
            <a:spLocks noGrp="1"/>
          </p:cNvSpPr>
          <p:nvPr>
            <p:ph type="sldNum" sz="quarter" idx="10"/>
          </p:nvPr>
        </p:nvSpPr>
        <p:spPr/>
        <p:txBody>
          <a:bodyPr/>
          <a:lstStyle/>
          <a:p>
            <a:fld id="{81E0EAAF-1DE7-4CBA-927B-49F4A06E39FB}" type="slidenum">
              <a:rPr lang="en-GB" smtClean="0"/>
              <a:pPr/>
              <a:t>32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800" u="none" baseline="0">
                <a:uFill>
                  <a:solidFill>
                    <a:schemeClr val="tx1"/>
                  </a:solidFill>
                </a:u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FD4B0A0-98B7-4818-B9E7-126F627F4F1B}" type="datetimeFigureOut">
              <a:rPr lang="en-GB" smtClean="0"/>
              <a:pPr/>
              <a:t>17/05/2015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26E858-00D3-4880-97DD-0039510F46A2}" type="slidenum">
              <a:rPr lang="en-GB" smtClean="0"/>
              <a:pPr/>
              <a:t>‹#›</a:t>
            </a:fld>
            <a:endParaRPr lang="en-GB"/>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D4B0A0-98B7-4818-B9E7-126F627F4F1B}" type="datetimeFigureOut">
              <a:rPr lang="en-GB" smtClean="0"/>
              <a:pPr/>
              <a:t>17/05/2015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26E858-00D3-4880-97DD-0039510F46A2}" type="slidenum">
              <a:rPr lang="en-GB" smtClean="0"/>
              <a:pPr/>
              <a:t>‹#›</a:t>
            </a:fld>
            <a:endParaRPr lang="en-GB"/>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D4B0A0-98B7-4818-B9E7-126F627F4F1B}" type="datetimeFigureOut">
              <a:rPr lang="en-GB" smtClean="0"/>
              <a:pPr/>
              <a:t>17/05/2015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26E858-00D3-4880-97DD-0039510F46A2}" type="slidenum">
              <a:rPr lang="en-GB" smtClean="0"/>
              <a:pPr/>
              <a:t>‹#›</a:t>
            </a:fld>
            <a:endParaRPr lang="en-GB"/>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u="dbl" baseline="0">
                <a:uFill>
                  <a:solidFill>
                    <a:schemeClr val="tx1"/>
                  </a:solidFill>
                </a:u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9FD4B0A0-98B7-4818-B9E7-126F627F4F1B}" type="datetimeFigureOut">
              <a:rPr lang="en-GB" smtClean="0"/>
              <a:pPr/>
              <a:t>17/05/2015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26E858-00D3-4880-97DD-0039510F46A2}" type="slidenum">
              <a:rPr lang="en-GB" smtClean="0"/>
              <a:pPr/>
              <a:t>‹#›</a:t>
            </a:fld>
            <a:endParaRPr lang="en-GB"/>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4B0A0-98B7-4818-B9E7-126F627F4F1B}" type="datetimeFigureOut">
              <a:rPr lang="en-GB" smtClean="0"/>
              <a:pPr/>
              <a:t>17/05/2015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26E858-00D3-4880-97DD-0039510F46A2}" type="slidenum">
              <a:rPr lang="en-GB" smtClean="0"/>
              <a:pPr/>
              <a:t>‹#›</a:t>
            </a:fld>
            <a:endParaRPr lang="en-GB"/>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FD4B0A0-98B7-4818-B9E7-126F627F4F1B}" type="datetimeFigureOut">
              <a:rPr lang="en-GB" smtClean="0"/>
              <a:pPr/>
              <a:t>17/05/2015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26E858-00D3-4880-97DD-0039510F46A2}" type="slidenum">
              <a:rPr lang="en-GB" smtClean="0"/>
              <a:pPr/>
              <a:t>‹#›</a:t>
            </a:fld>
            <a:endParaRPr lang="en-GB"/>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FD4B0A0-98B7-4818-B9E7-126F627F4F1B}" type="datetimeFigureOut">
              <a:rPr lang="en-GB" smtClean="0"/>
              <a:pPr/>
              <a:t>17/05/2015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26E858-00D3-4880-97DD-0039510F46A2}" type="slidenum">
              <a:rPr lang="en-GB" smtClean="0"/>
              <a:pPr/>
              <a:t>‹#›</a:t>
            </a:fld>
            <a:endParaRPr lang="en-GB"/>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FD4B0A0-98B7-4818-B9E7-126F627F4F1B}" type="datetimeFigureOut">
              <a:rPr lang="en-GB" smtClean="0"/>
              <a:pPr/>
              <a:t>17/05/2015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26E858-00D3-4880-97DD-0039510F46A2}" type="slidenum">
              <a:rPr lang="en-GB" smtClean="0"/>
              <a:pPr/>
              <a:t>‹#›</a:t>
            </a:fld>
            <a:endParaRPr lang="en-GB"/>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4B0A0-98B7-4818-B9E7-126F627F4F1B}" type="datetimeFigureOut">
              <a:rPr lang="en-GB" smtClean="0"/>
              <a:pPr/>
              <a:t>17/05/2015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26E858-00D3-4880-97DD-0039510F46A2}" type="slidenum">
              <a:rPr lang="en-GB" smtClean="0"/>
              <a:pPr/>
              <a:t>‹#›</a:t>
            </a:fld>
            <a:endParaRPr lang="en-GB"/>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D4B0A0-98B7-4818-B9E7-126F627F4F1B}" type="datetimeFigureOut">
              <a:rPr lang="en-GB" smtClean="0"/>
              <a:pPr/>
              <a:t>17/05/2015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26E858-00D3-4880-97DD-0039510F46A2}" type="slidenum">
              <a:rPr lang="en-GB" smtClean="0"/>
              <a:pPr/>
              <a:t>‹#›</a:t>
            </a:fld>
            <a:endParaRPr lang="en-GB"/>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D4B0A0-98B7-4818-B9E7-126F627F4F1B}" type="datetimeFigureOut">
              <a:rPr lang="en-GB" smtClean="0"/>
              <a:pPr/>
              <a:t>17/05/2015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26E858-00D3-4880-97DD-0039510F46A2}" type="slidenum">
              <a:rPr lang="en-GB" smtClean="0"/>
              <a:pPr/>
              <a:t>‹#›</a:t>
            </a:fld>
            <a:endParaRPr lang="en-GB"/>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27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4B0A0-98B7-4818-B9E7-126F627F4F1B}" type="datetimeFigureOut">
              <a:rPr lang="en-GB" smtClean="0"/>
              <a:pPr/>
              <a:t>17/05/2015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26E858-00D3-4880-97DD-0039510F46A2}"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med">
    <p:fade/>
  </p:transition>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7.jpeg"/><Relationship Id="rId4" Type="http://schemas.openxmlformats.org/officeDocument/2006/relationships/oleObject" Target="../embeddings/oleObject8.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Inteligencija</a:t>
            </a:r>
            <a:r>
              <a:rPr lang="en-GB" dirty="0" smtClean="0"/>
              <a:t> </a:t>
            </a:r>
            <a:r>
              <a:rPr lang="en-GB" dirty="0" err="1" smtClean="0"/>
              <a:t>roja</a:t>
            </a:r>
            <a:r>
              <a:rPr lang="en-GB" dirty="0" smtClean="0"/>
              <a:t> </a:t>
            </a:r>
            <a:r>
              <a:rPr lang="en-GB" dirty="0" err="1" smtClean="0"/>
              <a:t>čestica</a:t>
            </a:r>
            <a:endParaRPr lang="en-GB"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189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P</a:t>
            </a:r>
            <a:r>
              <a:rPr lang="hr-HR" dirty="0" smtClean="0"/>
              <a:t>ronalaženje optimalnih ruta</a:t>
            </a:r>
            <a:endParaRPr lang="en-GB" dirty="0" smtClean="0"/>
          </a:p>
          <a:p>
            <a:r>
              <a:rPr lang="hr-HR" dirty="0" smtClean="0"/>
              <a:t>Zakazivanje</a:t>
            </a:r>
            <a:endParaRPr lang="en-GB" dirty="0" smtClean="0"/>
          </a:p>
          <a:p>
            <a:endParaRPr lang="en-GB" dirty="0"/>
          </a:p>
        </p:txBody>
      </p:sp>
      <p:pic>
        <p:nvPicPr>
          <p:cNvPr id="58371" name="Picture 3" descr="D:\Viran_doc\College\Preddiplomski studij\II.godina\4.semestar\Seminar\Prezentacija\PPT slike\tsp_sm.gif"/>
          <p:cNvPicPr>
            <a:picLocks noChangeAspect="1" noChangeArrowheads="1"/>
          </p:cNvPicPr>
          <p:nvPr/>
        </p:nvPicPr>
        <p:blipFill>
          <a:blip r:embed="rId2" cstate="print"/>
          <a:srcRect/>
          <a:stretch>
            <a:fillRect/>
          </a:stretch>
        </p:blipFill>
        <p:spPr bwMode="auto">
          <a:xfrm>
            <a:off x="5292080" y="1124744"/>
            <a:ext cx="3378181" cy="24752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8370" name="Picture 2" descr="D:\Viran_doc\College\Preddiplomski studij\II.godina\4.semestar\Seminar\Prezentacija\PPT slike\ZoomSlider.png"/>
          <p:cNvPicPr>
            <a:picLocks noChangeAspect="1" noChangeArrowheads="1"/>
          </p:cNvPicPr>
          <p:nvPr/>
        </p:nvPicPr>
        <p:blipFill>
          <a:blip r:embed="rId3" cstate="print"/>
          <a:srcRect/>
          <a:stretch>
            <a:fillRect/>
          </a:stretch>
        </p:blipFill>
        <p:spPr bwMode="auto">
          <a:xfrm>
            <a:off x="611559" y="2924944"/>
            <a:ext cx="5431461" cy="31683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183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mtClean="0"/>
              <a:t>S</a:t>
            </a:r>
            <a:r>
              <a:rPr lang="hr-HR" smtClean="0"/>
              <a:t>trukturna optimizacija </a:t>
            </a:r>
            <a:endParaRPr lang="en-GB" smtClean="0"/>
          </a:p>
          <a:p>
            <a:r>
              <a:rPr lang="en-GB" smtClean="0"/>
              <a:t>A</a:t>
            </a:r>
            <a:r>
              <a:rPr lang="hr-HR" smtClean="0"/>
              <a:t>naliza slika i podataka</a:t>
            </a:r>
            <a:endParaRPr lang="en-GB" smtClean="0"/>
          </a:p>
          <a:p>
            <a:endParaRPr lang="en-GB" dirty="0"/>
          </a:p>
        </p:txBody>
      </p:sp>
      <p:pic>
        <p:nvPicPr>
          <p:cNvPr id="57346" name="Picture 2" descr="D:\Viran_doc\College\Preddiplomski studij\II.godina\4.semestar\Seminar\Prezentacija\PPT slike\VisionLabAdv.jpg"/>
          <p:cNvPicPr>
            <a:picLocks noChangeAspect="1" noChangeArrowheads="1"/>
          </p:cNvPicPr>
          <p:nvPr/>
        </p:nvPicPr>
        <p:blipFill>
          <a:blip r:embed="rId2" cstate="print"/>
          <a:srcRect/>
          <a:stretch>
            <a:fillRect/>
          </a:stretch>
        </p:blipFill>
        <p:spPr bwMode="auto">
          <a:xfrm>
            <a:off x="3995936" y="404664"/>
            <a:ext cx="4829794" cy="30963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7347" name="Picture 3" descr="D:\Viran_doc\College\Preddiplomski studij\II.godina\4.semestar\Seminar\Prezentacija\PPT slike\TOSCA_Structure_Topology_Optimisation_Workflow.jpg"/>
          <p:cNvPicPr>
            <a:picLocks noChangeAspect="1" noChangeArrowheads="1"/>
          </p:cNvPicPr>
          <p:nvPr/>
        </p:nvPicPr>
        <p:blipFill>
          <a:blip r:embed="rId3" cstate="print"/>
          <a:srcRect/>
          <a:stretch>
            <a:fillRect/>
          </a:stretch>
        </p:blipFill>
        <p:spPr bwMode="auto">
          <a:xfrm>
            <a:off x="395536" y="3645024"/>
            <a:ext cx="4831546" cy="28527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17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Obilježja</a:t>
            </a:r>
            <a:r>
              <a:rPr lang="en-GB" dirty="0" smtClean="0"/>
              <a:t> </a:t>
            </a:r>
            <a:r>
              <a:rPr lang="en-GB" dirty="0" err="1" smtClean="0"/>
              <a:t>rojeva</a:t>
            </a:r>
            <a:r>
              <a:rPr lang="en-GB" dirty="0" smtClean="0"/>
              <a:t> </a:t>
            </a:r>
            <a:r>
              <a:rPr lang="en-GB" dirty="0" err="1" smtClean="0"/>
              <a:t>čestica</a:t>
            </a:r>
            <a:endParaRPr lang="en-GB" dirty="0"/>
          </a:p>
        </p:txBody>
      </p:sp>
      <p:sp>
        <p:nvSpPr>
          <p:cNvPr id="3" name="Content Placeholder 2"/>
          <p:cNvSpPr>
            <a:spLocks noGrp="1"/>
          </p:cNvSpPr>
          <p:nvPr>
            <p:ph idx="1"/>
          </p:nvPr>
        </p:nvSpPr>
        <p:spPr/>
        <p:txBody>
          <a:bodyPr/>
          <a:lstStyle/>
          <a:p>
            <a:r>
              <a:rPr lang="hr-HR" dirty="0"/>
              <a:t>Inteligencija roja čestica </a:t>
            </a:r>
            <a:r>
              <a:rPr lang="hr-HR" dirty="0" smtClean="0"/>
              <a:t>(Swarm </a:t>
            </a:r>
            <a:r>
              <a:rPr lang="hr-HR" dirty="0" smtClean="0"/>
              <a:t>Intelligence</a:t>
            </a:r>
            <a:r>
              <a:rPr lang="en-GB" dirty="0" smtClean="0"/>
              <a:t>,</a:t>
            </a:r>
            <a:r>
              <a:rPr lang="hr-HR" dirty="0" smtClean="0"/>
              <a:t> </a:t>
            </a:r>
            <a:r>
              <a:rPr lang="hr-HR" dirty="0"/>
              <a:t>SI) bavi se računalnim sustavima inspiriranim „kolektivnom inteligencijom</a:t>
            </a:r>
            <a:r>
              <a:rPr lang="hr-HR" dirty="0" smtClean="0"/>
              <a:t>“.</a:t>
            </a:r>
            <a:r>
              <a:rPr lang="en-GB" dirty="0" smtClean="0"/>
              <a:t/>
            </a:r>
            <a:br>
              <a:rPr lang="en-GB" dirty="0" smtClean="0"/>
            </a:br>
            <a:r>
              <a:rPr lang="en-GB" dirty="0" smtClean="0"/>
              <a:t/>
            </a:r>
            <a:br>
              <a:rPr lang="en-GB" dirty="0" smtClean="0"/>
            </a:br>
            <a:r>
              <a:rPr lang="hr-HR" dirty="0" smtClean="0"/>
              <a:t>Takvo </a:t>
            </a:r>
            <a:r>
              <a:rPr lang="hr-HR" dirty="0"/>
              <a:t>je ponašanje svojstveno velikim skupinama jedinki, inteligentnim agentima, koje djeluju na nekom području te međusobno komuniciraju. </a:t>
            </a:r>
            <a:endParaRPr lang="en-GB"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17100000" scaled="0"/>
          <a:tileRect/>
        </a:grad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4716016" y="1772816"/>
            <a:ext cx="41148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rgbClr val="FF0000"/>
              </a:buClr>
              <a:buSzTx/>
              <a:buFont typeface="Wingdings" pitchFamily="2" charset="2"/>
              <a:buChar char="Ø"/>
              <a:tabLst/>
              <a:defRPr/>
            </a:pPr>
            <a:r>
              <a:rPr lang="en-GB" sz="2400" dirty="0" err="1"/>
              <a:t>Postavljanje</a:t>
            </a:r>
            <a:r>
              <a:rPr lang="en-GB" sz="2400" dirty="0"/>
              <a:t> </a:t>
            </a:r>
            <a:r>
              <a:rPr lang="en-GB" sz="2400" dirty="0" err="1"/>
              <a:t>parametara</a:t>
            </a:r>
            <a:r>
              <a:rPr lang="en-GB" sz="2400" dirty="0"/>
              <a:t> </a:t>
            </a:r>
            <a:r>
              <a:rPr lang="en-GB" sz="2400" dirty="0" err="1"/>
              <a:t>sustava</a:t>
            </a:r>
            <a:endParaRPr lang="en-GB" sz="2400" dirty="0"/>
          </a:p>
          <a:p>
            <a:pPr marL="342900" marR="0" lvl="0" indent="-342900" algn="l" defTabSz="914400" rtl="0" eaLnBrk="1" fontAlgn="auto" latinLnBrk="0" hangingPunct="1">
              <a:lnSpc>
                <a:spcPct val="100000"/>
              </a:lnSpc>
              <a:spcBef>
                <a:spcPct val="20000"/>
              </a:spcBef>
              <a:spcAft>
                <a:spcPts val="0"/>
              </a:spcAft>
              <a:buClr>
                <a:srgbClr val="FF0000"/>
              </a:buClr>
              <a:buSzTx/>
              <a:buFont typeface="Wingdings" pitchFamily="2" charset="2"/>
              <a:buChar char="Ø"/>
              <a:tabLst/>
              <a:defRPr/>
            </a:pPr>
            <a:r>
              <a:rPr lang="en-GB" sz="2400" dirty="0" err="1"/>
              <a:t>Zadaće</a:t>
            </a:r>
            <a:r>
              <a:rPr lang="en-GB" sz="2400" dirty="0"/>
              <a:t> </a:t>
            </a:r>
            <a:r>
              <a:rPr lang="en-GB" sz="2400" dirty="0" err="1"/>
              <a:t>koje</a:t>
            </a:r>
            <a:r>
              <a:rPr lang="en-GB" sz="2400" dirty="0"/>
              <a:t> </a:t>
            </a:r>
            <a:r>
              <a:rPr lang="en-GB" sz="2400" dirty="0" err="1"/>
              <a:t>iziskuju</a:t>
            </a:r>
            <a:r>
              <a:rPr lang="en-GB" sz="2400" dirty="0"/>
              <a:t> </a:t>
            </a:r>
            <a:r>
              <a:rPr lang="en-GB" sz="2400" dirty="0" err="1"/>
              <a:t>brzo</a:t>
            </a:r>
            <a:r>
              <a:rPr lang="en-GB" sz="2400" dirty="0"/>
              <a:t> </a:t>
            </a:r>
            <a:r>
              <a:rPr lang="en-GB" sz="2400" dirty="0" err="1"/>
              <a:t>rješavanje</a:t>
            </a:r>
            <a:endParaRPr lang="en-GB" sz="2400" dirty="0"/>
          </a:p>
          <a:p>
            <a:pPr marL="342900" marR="0" lvl="0" indent="-342900" algn="l" defTabSz="914400" rtl="0" eaLnBrk="1" fontAlgn="auto" latinLnBrk="0" hangingPunct="1">
              <a:lnSpc>
                <a:spcPct val="100000"/>
              </a:lnSpc>
              <a:spcBef>
                <a:spcPct val="20000"/>
              </a:spcBef>
              <a:spcAft>
                <a:spcPts val="0"/>
              </a:spcAft>
              <a:buClr>
                <a:srgbClr val="FF0000"/>
              </a:buClr>
              <a:buSzTx/>
              <a:buFont typeface="Wingdings" pitchFamily="2" charset="2"/>
              <a:buChar char="Ø"/>
              <a:tabLst/>
              <a:defRPr/>
            </a:pPr>
            <a:r>
              <a:rPr lang="en-GB" sz="2400" dirty="0" err="1"/>
              <a:t>Opasnost</a:t>
            </a:r>
            <a:r>
              <a:rPr lang="en-GB" sz="2400" dirty="0"/>
              <a:t> </a:t>
            </a:r>
            <a:r>
              <a:rPr lang="en-GB" sz="2400" dirty="0" err="1"/>
              <a:t>od</a:t>
            </a:r>
            <a:r>
              <a:rPr lang="en-GB" sz="2400" dirty="0"/>
              <a:t> </a:t>
            </a:r>
            <a:r>
              <a:rPr lang="en-GB" sz="2400" dirty="0" err="1"/>
              <a:t>stagnacije</a:t>
            </a:r>
            <a:endParaRPr lang="en-GB" sz="2400" dirty="0"/>
          </a:p>
        </p:txBody>
      </p:sp>
      <p:sp>
        <p:nvSpPr>
          <p:cNvPr id="2" name="Title 1"/>
          <p:cNvSpPr>
            <a:spLocks noGrp="1"/>
          </p:cNvSpPr>
          <p:nvPr>
            <p:ph type="title"/>
          </p:nvPr>
        </p:nvSpPr>
        <p:spPr/>
        <p:txBody>
          <a:bodyPr/>
          <a:lstStyle/>
          <a:p>
            <a:r>
              <a:rPr lang="en-GB" dirty="0" err="1" smtClean="0"/>
              <a:t>Prednosti</a:t>
            </a:r>
            <a:r>
              <a:rPr lang="en-GB" dirty="0" smtClean="0"/>
              <a:t> </a:t>
            </a:r>
            <a:r>
              <a:rPr lang="en-GB" dirty="0" err="1" smtClean="0"/>
              <a:t>i</a:t>
            </a:r>
            <a:r>
              <a:rPr lang="en-GB" dirty="0" smtClean="0"/>
              <a:t> </a:t>
            </a:r>
            <a:r>
              <a:rPr lang="en-GB" dirty="0" err="1" smtClean="0"/>
              <a:t>nedostaci</a:t>
            </a:r>
            <a:endParaRPr lang="en-GB" dirty="0"/>
          </a:p>
        </p:txBody>
      </p:sp>
      <p:sp>
        <p:nvSpPr>
          <p:cNvPr id="3" name="Content Placeholder 2"/>
          <p:cNvSpPr>
            <a:spLocks noGrp="1"/>
          </p:cNvSpPr>
          <p:nvPr>
            <p:ph idx="1"/>
          </p:nvPr>
        </p:nvSpPr>
        <p:spPr>
          <a:xfrm>
            <a:off x="457200" y="1600200"/>
            <a:ext cx="4114800" cy="4525963"/>
          </a:xfrm>
        </p:spPr>
        <p:txBody>
          <a:bodyPr/>
          <a:lstStyle/>
          <a:p>
            <a:pPr>
              <a:buClr>
                <a:srgbClr val="00B050"/>
              </a:buClr>
              <a:buFont typeface="Wingdings" pitchFamily="2" charset="2"/>
              <a:buChar char="ü"/>
            </a:pPr>
            <a:r>
              <a:rPr lang="hr-HR" dirty="0"/>
              <a:t>Mogućnost skaliranja </a:t>
            </a:r>
            <a:r>
              <a:rPr lang="hr-HR" dirty="0" smtClean="0"/>
              <a:t>sustava</a:t>
            </a:r>
            <a:endParaRPr lang="en-GB" dirty="0" smtClean="0"/>
          </a:p>
          <a:p>
            <a:pPr>
              <a:buClr>
                <a:srgbClr val="00B050"/>
              </a:buClr>
              <a:buFont typeface="Wingdings" pitchFamily="2" charset="2"/>
              <a:buChar char="ü"/>
            </a:pPr>
            <a:r>
              <a:rPr lang="hr-HR" dirty="0"/>
              <a:t>Adaptivnost </a:t>
            </a:r>
            <a:endParaRPr lang="en-GB" dirty="0" smtClean="0"/>
          </a:p>
          <a:p>
            <a:pPr>
              <a:buClr>
                <a:srgbClr val="00B050"/>
              </a:buClr>
              <a:buFont typeface="Wingdings" pitchFamily="2" charset="2"/>
              <a:buChar char="ü"/>
            </a:pPr>
            <a:r>
              <a:rPr lang="hr-HR" dirty="0"/>
              <a:t>Kolektivna robusnost cijelog sustava </a:t>
            </a:r>
            <a:endParaRPr lang="en-GB" dirty="0" smtClean="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165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Pregled</a:t>
            </a:r>
            <a:r>
              <a:rPr lang="en-GB" dirty="0" smtClean="0"/>
              <a:t> </a:t>
            </a:r>
            <a:r>
              <a:rPr lang="en-GB" dirty="0" err="1" smtClean="0"/>
              <a:t>algoritama</a:t>
            </a:r>
            <a:endParaRPr lang="en-GB" dirty="0"/>
          </a:p>
        </p:txBody>
      </p:sp>
      <p:sp>
        <p:nvSpPr>
          <p:cNvPr id="3" name="Content Placeholder 2"/>
          <p:cNvSpPr>
            <a:spLocks noGrp="1"/>
          </p:cNvSpPr>
          <p:nvPr>
            <p:ph idx="1"/>
          </p:nvPr>
        </p:nvSpPr>
        <p:spPr/>
        <p:txBody>
          <a:bodyPr/>
          <a:lstStyle/>
          <a:p>
            <a:pPr algn="ctr">
              <a:buNone/>
            </a:pPr>
            <a:r>
              <a:rPr lang="pl-PL" sz="2800" dirty="0" smtClean="0"/>
              <a:t>Algoritam </a:t>
            </a:r>
            <a:r>
              <a:rPr lang="pl-PL" sz="2800" dirty="0"/>
              <a:t>kolonije </a:t>
            </a:r>
            <a:r>
              <a:rPr lang="pl-PL" sz="2800" dirty="0" smtClean="0"/>
              <a:t>mrava</a:t>
            </a:r>
            <a:r>
              <a:rPr lang="en-GB" sz="2800" dirty="0" smtClean="0"/>
              <a:t/>
            </a:r>
            <a:br>
              <a:rPr lang="en-GB" sz="2800" dirty="0" smtClean="0"/>
            </a:br>
            <a:endParaRPr lang="en-GB" sz="2800" dirty="0"/>
          </a:p>
          <a:p>
            <a:pPr algn="ctr">
              <a:buNone/>
            </a:pPr>
            <a:r>
              <a:rPr lang="pl-PL" sz="2800" dirty="0" smtClean="0"/>
              <a:t>Algoritam </a:t>
            </a:r>
            <a:r>
              <a:rPr lang="pl-PL" sz="2800" dirty="0"/>
              <a:t>pčela </a:t>
            </a:r>
            <a:r>
              <a:rPr lang="en-GB" sz="2800" dirty="0" smtClean="0"/>
              <a:t/>
            </a:r>
            <a:br>
              <a:rPr lang="en-GB" sz="2800" dirty="0" smtClean="0"/>
            </a:br>
            <a:endParaRPr lang="en-GB" sz="2800" dirty="0"/>
          </a:p>
          <a:p>
            <a:pPr algn="ctr">
              <a:buNone/>
            </a:pPr>
            <a:r>
              <a:rPr lang="en-GB" sz="2800" dirty="0"/>
              <a:t> </a:t>
            </a:r>
            <a:r>
              <a:rPr lang="pl-PL" sz="2800" dirty="0"/>
              <a:t>Algoritmi prepoznavanja imunološkog sustava </a:t>
            </a:r>
            <a:r>
              <a:rPr lang="en-GB" sz="2800" dirty="0" smtClean="0"/>
              <a:t/>
            </a:r>
            <a:br>
              <a:rPr lang="en-GB" sz="2800" dirty="0" smtClean="0"/>
            </a:br>
            <a:endParaRPr lang="en-GB" sz="2800" dirty="0"/>
          </a:p>
          <a:p>
            <a:pPr algn="ctr">
              <a:buNone/>
            </a:pPr>
            <a:r>
              <a:rPr lang="pl-PL" sz="2800" dirty="0"/>
              <a:t>Optimizacija rojem čestica</a:t>
            </a:r>
            <a:endParaRPr lang="en-GB" sz="2800" dirty="0"/>
          </a:p>
          <a:p>
            <a:endParaRPr lang="en-GB" dirty="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159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mtClean="0"/>
              <a:t>Algoritam kolonije mrava</a:t>
            </a:r>
            <a:endParaRPr lang="en-GB"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153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Opis</a:t>
            </a:r>
            <a:endParaRPr lang="en-GB" dirty="0"/>
          </a:p>
        </p:txBody>
      </p:sp>
      <p:sp>
        <p:nvSpPr>
          <p:cNvPr id="3" name="Content Placeholder 2"/>
          <p:cNvSpPr>
            <a:spLocks noGrp="1"/>
          </p:cNvSpPr>
          <p:nvPr>
            <p:ph idx="1"/>
          </p:nvPr>
        </p:nvSpPr>
        <p:spPr>
          <a:xfrm>
            <a:off x="457200" y="1600200"/>
            <a:ext cx="4474840" cy="4525963"/>
          </a:xfrm>
        </p:spPr>
        <p:txBody>
          <a:bodyPr/>
          <a:lstStyle/>
          <a:p>
            <a:r>
              <a:rPr lang="hr-HR" dirty="0"/>
              <a:t>Algoritam kolonije mrava </a:t>
            </a:r>
            <a:r>
              <a:rPr lang="hr-HR" dirty="0" smtClean="0"/>
              <a:t>oponaša </a:t>
            </a:r>
            <a:r>
              <a:rPr lang="hr-HR" dirty="0"/>
              <a:t>kretanje mrava kroz okolinu u potrazi za resursom od primarnog interesa, u našem slučaju optimalnim rješenjem. Interakcija među agentima ostvarena je feromonima koje mravi otpuštaju u okoliš kad se žele sporazumiti s lokalnim </a:t>
            </a:r>
            <a:r>
              <a:rPr lang="hr-HR" dirty="0" smtClean="0"/>
              <a:t>susjedima</a:t>
            </a:r>
            <a:r>
              <a:rPr lang="en-GB" dirty="0" smtClean="0"/>
              <a:t>.</a:t>
            </a:r>
            <a:endParaRPr lang="en-GB" dirty="0"/>
          </a:p>
        </p:txBody>
      </p:sp>
      <p:pic>
        <p:nvPicPr>
          <p:cNvPr id="51201" name="Picture 1" descr="D:\Viran_doc\College\Preddiplomski studij\II.godina\4.semestar\Seminar\Prezentacija\PPT slike\2000px-Aco_branches.svg.png"/>
          <p:cNvPicPr>
            <a:picLocks noChangeAspect="1" noChangeArrowheads="1"/>
          </p:cNvPicPr>
          <p:nvPr/>
        </p:nvPicPr>
        <p:blipFill>
          <a:blip r:embed="rId2" cstate="print"/>
          <a:srcRect/>
          <a:stretch>
            <a:fillRect/>
          </a:stretch>
        </p:blipFill>
        <p:spPr bwMode="auto">
          <a:xfrm>
            <a:off x="4919531" y="1988840"/>
            <a:ext cx="4224469" cy="3168352"/>
          </a:xfrm>
          <a:prstGeom prst="rect">
            <a:avLst/>
          </a:prstGeom>
          <a:noFill/>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14700000" scaled="0"/>
          <a:tileRect/>
        </a:gradFill>
        <a:effectLst/>
      </p:bgPr>
    </p:bg>
    <p:spTree>
      <p:nvGrpSpPr>
        <p:cNvPr id="1" name=""/>
        <p:cNvGrpSpPr/>
        <p:nvPr/>
      </p:nvGrpSpPr>
      <p:grpSpPr>
        <a:xfrm>
          <a:off x="0" y="0"/>
          <a:ext cx="0" cy="0"/>
          <a:chOff x="0" y="0"/>
          <a:chExt cx="0" cy="0"/>
        </a:xfrm>
      </p:grpSpPr>
      <p:sp>
        <p:nvSpPr>
          <p:cNvPr id="20" name="TextBox 19"/>
          <p:cNvSpPr txBox="1"/>
          <p:nvPr/>
        </p:nvSpPr>
        <p:spPr>
          <a:xfrm>
            <a:off x="5580112" y="2132856"/>
            <a:ext cx="3563888" cy="923330"/>
          </a:xfrm>
          <a:prstGeom prst="rect">
            <a:avLst/>
          </a:prstGeom>
          <a:solidFill>
            <a:schemeClr val="bg2">
              <a:lumMod val="40000"/>
              <a:lumOff val="60000"/>
              <a:alpha val="40000"/>
            </a:schemeClr>
          </a:solidFill>
        </p:spPr>
        <p:txBody>
          <a:bodyPr wrap="square" rtlCol="0">
            <a:spAutoFit/>
          </a:bodyPr>
          <a:lstStyle/>
          <a:p>
            <a:endParaRPr lang="en-GB" dirty="0" smtClean="0"/>
          </a:p>
          <a:p>
            <a:endParaRPr lang="en-GB" dirty="0" smtClean="0"/>
          </a:p>
          <a:p>
            <a:endParaRPr lang="en-GB" dirty="0"/>
          </a:p>
        </p:txBody>
      </p:sp>
      <p:sp>
        <p:nvSpPr>
          <p:cNvPr id="18" name="TextBox 17"/>
          <p:cNvSpPr txBox="1"/>
          <p:nvPr/>
        </p:nvSpPr>
        <p:spPr>
          <a:xfrm>
            <a:off x="5076056" y="4437112"/>
            <a:ext cx="3168352" cy="1200329"/>
          </a:xfrm>
          <a:prstGeom prst="rect">
            <a:avLst/>
          </a:prstGeom>
          <a:solidFill>
            <a:schemeClr val="bg2">
              <a:lumMod val="40000"/>
              <a:lumOff val="60000"/>
              <a:alpha val="40000"/>
            </a:schemeClr>
          </a:solidFill>
        </p:spPr>
        <p:txBody>
          <a:bodyPr wrap="square" rtlCol="0">
            <a:spAutoFit/>
          </a:bodyPr>
          <a:lstStyle/>
          <a:p>
            <a:endParaRPr lang="en-GB" dirty="0" smtClean="0"/>
          </a:p>
          <a:p>
            <a:endParaRPr lang="en-GB" dirty="0" smtClean="0"/>
          </a:p>
          <a:p>
            <a:endParaRPr lang="en-GB" dirty="0" smtClean="0"/>
          </a:p>
          <a:p>
            <a:endParaRPr lang="en-GB" dirty="0" smtClean="0"/>
          </a:p>
        </p:txBody>
      </p:sp>
      <p:sp>
        <p:nvSpPr>
          <p:cNvPr id="17" name="TextBox 16"/>
          <p:cNvSpPr txBox="1"/>
          <p:nvPr/>
        </p:nvSpPr>
        <p:spPr>
          <a:xfrm>
            <a:off x="179512" y="692696"/>
            <a:ext cx="5400600" cy="3744416"/>
          </a:xfrm>
          <a:prstGeom prst="rect">
            <a:avLst/>
          </a:prstGeom>
          <a:solidFill>
            <a:schemeClr val="bg2">
              <a:lumMod val="40000"/>
              <a:lumOff val="60000"/>
              <a:alpha val="40000"/>
            </a:schemeClr>
          </a:solidFill>
        </p:spPr>
        <p:txBody>
          <a:bodyPr wrap="square" rtlCol="0">
            <a:sp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2" name="Title 1"/>
          <p:cNvSpPr>
            <a:spLocks noGrp="1"/>
          </p:cNvSpPr>
          <p:nvPr>
            <p:ph type="title"/>
          </p:nvPr>
        </p:nvSpPr>
        <p:spPr>
          <a:xfrm>
            <a:off x="467544" y="-171400"/>
            <a:ext cx="8229600" cy="1143000"/>
          </a:xfrm>
        </p:spPr>
        <p:txBody>
          <a:bodyPr/>
          <a:lstStyle/>
          <a:p>
            <a:r>
              <a:rPr lang="en-GB" dirty="0" err="1" smtClean="0"/>
              <a:t>Implementacija</a:t>
            </a:r>
            <a:endParaRPr lang="en-GB" dirty="0"/>
          </a:p>
        </p:txBody>
      </p:sp>
      <p:graphicFrame>
        <p:nvGraphicFramePr>
          <p:cNvPr id="35842" name="Object 2"/>
          <p:cNvGraphicFramePr>
            <a:graphicFrameLocks noChangeAspect="1"/>
          </p:cNvGraphicFramePr>
          <p:nvPr/>
        </p:nvGraphicFramePr>
        <p:xfrm>
          <a:off x="0" y="836712"/>
          <a:ext cx="6477000" cy="3686175"/>
        </p:xfrm>
        <a:graphic>
          <a:graphicData uri="http://schemas.openxmlformats.org/presentationml/2006/ole">
            <p:oleObj spid="_x0000_s35842" name="Microsoft Office Word 97-2003 Document" r:id="rId3" imgW="6477937" imgH="3689870" progId="Word.Document.8">
              <p:embed/>
            </p:oleObj>
          </a:graphicData>
        </a:graphic>
      </p:graphicFrame>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5843" name="Object 3"/>
          <p:cNvGraphicFramePr>
            <a:graphicFrameLocks noChangeAspect="1"/>
          </p:cNvGraphicFramePr>
          <p:nvPr/>
        </p:nvGraphicFramePr>
        <p:xfrm>
          <a:off x="5076056" y="4437112"/>
          <a:ext cx="2758164" cy="1080120"/>
        </p:xfrm>
        <a:graphic>
          <a:graphicData uri="http://schemas.openxmlformats.org/presentationml/2006/ole">
            <p:oleObj spid="_x0000_s35843" name="Equation" r:id="rId4" imgW="1358310" imgH="533169" progId="Equation.3">
              <p:embed/>
            </p:oleObj>
          </a:graphicData>
        </a:graphic>
      </p:graphicFrame>
      <p:sp>
        <p:nvSpPr>
          <p:cNvPr id="358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5845" name="Object 5"/>
          <p:cNvGraphicFramePr>
            <a:graphicFrameLocks noChangeAspect="1"/>
          </p:cNvGraphicFramePr>
          <p:nvPr/>
        </p:nvGraphicFramePr>
        <p:xfrm>
          <a:off x="5940152" y="2132856"/>
          <a:ext cx="2689466" cy="401191"/>
        </p:xfrm>
        <a:graphic>
          <a:graphicData uri="http://schemas.openxmlformats.org/presentationml/2006/ole">
            <p:oleObj spid="_x0000_s35845" name="Equation" r:id="rId5" imgW="1726451" imgH="253890" progId="Equation.3">
              <p:embed/>
            </p:oleObj>
          </a:graphicData>
        </a:graphic>
      </p:graphicFrame>
      <p:sp>
        <p:nvSpPr>
          <p:cNvPr id="3584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5847" name="Object 7"/>
          <p:cNvGraphicFramePr>
            <a:graphicFrameLocks noChangeAspect="1"/>
          </p:cNvGraphicFramePr>
          <p:nvPr/>
        </p:nvGraphicFramePr>
        <p:xfrm>
          <a:off x="5652120" y="2564904"/>
          <a:ext cx="3318129" cy="432048"/>
        </p:xfrm>
        <a:graphic>
          <a:graphicData uri="http://schemas.openxmlformats.org/presentationml/2006/ole">
            <p:oleObj spid="_x0000_s35847" name="Equation" r:id="rId6" imgW="1828800" imgH="241300" progId="Equation.3">
              <p:embed/>
            </p:oleObj>
          </a:graphicData>
        </a:graphic>
      </p:graphicFrame>
      <p:sp>
        <p:nvSpPr>
          <p:cNvPr id="11" name="TextBox 10"/>
          <p:cNvSpPr txBox="1"/>
          <p:nvPr/>
        </p:nvSpPr>
        <p:spPr>
          <a:xfrm>
            <a:off x="179512" y="4437112"/>
            <a:ext cx="4896544" cy="2308324"/>
          </a:xfrm>
          <a:prstGeom prst="rect">
            <a:avLst/>
          </a:prstGeom>
          <a:solidFill>
            <a:schemeClr val="bg2">
              <a:lumMod val="40000"/>
              <a:lumOff val="60000"/>
              <a:alpha val="40000"/>
            </a:schemeClr>
          </a:solidFill>
        </p:spPr>
        <p:txBody>
          <a:bodyPr wrap="square" rtlCol="0">
            <a:spAutoFit/>
          </a:bodyPr>
          <a:lstStyle/>
          <a:p>
            <a:r>
              <a:rPr lang="hr-HR" sz="1600" dirty="0"/>
              <a:t>Oznake u jednadžbi su iduće: </a:t>
            </a:r>
            <a:br>
              <a:rPr lang="hr-HR" sz="1600" dirty="0"/>
            </a:br>
            <a:r>
              <a:rPr lang="hr-HR" sz="1600" dirty="0"/>
              <a:t>R</a:t>
            </a:r>
            <a:r>
              <a:rPr lang="hr-HR" sz="1600" baseline="-25000" dirty="0"/>
              <a:t>i,j  </a:t>
            </a:r>
            <a:r>
              <a:rPr lang="hr-HR" sz="1600" dirty="0"/>
              <a:t>	:  rješenje (vjerojatnost) odabira </a:t>
            </a:r>
            <a:r>
              <a:rPr lang="en-GB" sz="1600" dirty="0" smtClean="0"/>
              <a:t>		   	   </a:t>
            </a:r>
            <a:r>
              <a:rPr lang="hr-HR" sz="1600" dirty="0" smtClean="0"/>
              <a:t>komponenete </a:t>
            </a:r>
            <a:r>
              <a:rPr lang="hr-HR" sz="1600" dirty="0"/>
              <a:t/>
            </a:r>
            <a:br>
              <a:rPr lang="hr-HR" sz="1600" dirty="0"/>
            </a:br>
            <a:r>
              <a:rPr lang="hr-HR" sz="1600" dirty="0"/>
              <a:t>c 	:  broj iskoristivih komponenti</a:t>
            </a:r>
            <a:br>
              <a:rPr lang="hr-HR" sz="1600" dirty="0"/>
            </a:br>
            <a:r>
              <a:rPr lang="hr-HR" sz="1600" dirty="0"/>
              <a:t>τ 	:  feromon pojedine komponente</a:t>
            </a:r>
            <a:br>
              <a:rPr lang="hr-HR" sz="1600" dirty="0"/>
            </a:br>
            <a:r>
              <a:rPr lang="hr-HR" sz="1600" dirty="0"/>
              <a:t>η	:  snaga kontribucije promatrane komponente</a:t>
            </a:r>
            <a:br>
              <a:rPr lang="hr-HR" sz="1600" dirty="0"/>
            </a:br>
            <a:r>
              <a:rPr lang="hr-HR" sz="1600" dirty="0"/>
              <a:t>	</a:t>
            </a:r>
            <a:r>
              <a:rPr lang="en-GB" sz="1600" dirty="0" smtClean="0"/>
              <a:t>   </a:t>
            </a:r>
            <a:r>
              <a:rPr lang="hr-HR" sz="1600" dirty="0" smtClean="0"/>
              <a:t>cjelokupnoj </a:t>
            </a:r>
            <a:r>
              <a:rPr lang="hr-HR" sz="1600" dirty="0"/>
              <a:t>ocjeni </a:t>
            </a:r>
            <a:br>
              <a:rPr lang="hr-HR" sz="1600" dirty="0"/>
            </a:br>
            <a:r>
              <a:rPr lang="hr-HR" sz="1600" dirty="0"/>
              <a:t>α	:  koeficijent povijesti</a:t>
            </a:r>
            <a:br>
              <a:rPr lang="hr-HR" sz="1600" dirty="0"/>
            </a:br>
            <a:r>
              <a:rPr lang="hr-HR" sz="1600" dirty="0"/>
              <a:t>β	:  heuristički koeficijent </a:t>
            </a:r>
            <a:endParaRPr lang="en-GB" sz="1600" dirty="0"/>
          </a:p>
        </p:txBody>
      </p:sp>
      <p:sp>
        <p:nvSpPr>
          <p:cNvPr id="12" name="TextBox 11"/>
          <p:cNvSpPr txBox="1"/>
          <p:nvPr/>
        </p:nvSpPr>
        <p:spPr>
          <a:xfrm>
            <a:off x="5580112" y="692696"/>
            <a:ext cx="3563888" cy="1077218"/>
          </a:xfrm>
          <a:prstGeom prst="rect">
            <a:avLst/>
          </a:prstGeom>
          <a:solidFill>
            <a:schemeClr val="bg2">
              <a:lumMod val="40000"/>
              <a:lumOff val="60000"/>
              <a:alpha val="40000"/>
            </a:schemeClr>
          </a:solidFill>
        </p:spPr>
        <p:txBody>
          <a:bodyPr wrap="square" rtlCol="0">
            <a:spAutoFit/>
          </a:bodyPr>
          <a:lstStyle/>
          <a:p>
            <a:r>
              <a:rPr lang="hr-HR" sz="1600" dirty="0"/>
              <a:t>Varijabla </a:t>
            </a:r>
            <a:r>
              <a:rPr lang="hr-HR" sz="1600" dirty="0" smtClean="0"/>
              <a:t>q0</a:t>
            </a:r>
            <a:r>
              <a:rPr lang="en-GB" sz="1600" dirty="0" smtClean="0"/>
              <a:t> </a:t>
            </a:r>
            <a:r>
              <a:rPr lang="hr-HR" sz="1600" dirty="0" smtClean="0"/>
              <a:t>naziva </a:t>
            </a:r>
            <a:r>
              <a:rPr lang="hr-HR" sz="1600" dirty="0"/>
              <a:t>se faktor pohlepe </a:t>
            </a:r>
            <a:r>
              <a:rPr lang="hr-HR" sz="1600" dirty="0" smtClean="0"/>
              <a:t>i </a:t>
            </a:r>
            <a:r>
              <a:rPr lang="hr-HR" sz="1600" dirty="0"/>
              <a:t>koristi se pri odlučivanju hoće li se vjerojatnost izračunati pomoću </a:t>
            </a:r>
            <a:r>
              <a:rPr lang="en-GB" sz="1600" dirty="0" err="1" smtClean="0"/>
              <a:t>donjeg</a:t>
            </a:r>
            <a:r>
              <a:rPr lang="en-GB" sz="1600" dirty="0" smtClean="0"/>
              <a:t> </a:t>
            </a:r>
            <a:r>
              <a:rPr lang="hr-HR" sz="1600" dirty="0" smtClean="0"/>
              <a:t>izraza</a:t>
            </a:r>
            <a:r>
              <a:rPr lang="en-GB" sz="1600" dirty="0" smtClean="0"/>
              <a:t> </a:t>
            </a:r>
            <a:r>
              <a:rPr lang="hr-HR" sz="1600" dirty="0" smtClean="0"/>
              <a:t>ili </a:t>
            </a:r>
            <a:r>
              <a:rPr lang="hr-HR" sz="1600" dirty="0"/>
              <a:t>greedy </a:t>
            </a:r>
            <a:r>
              <a:rPr lang="hr-HR" sz="1600" dirty="0" smtClean="0"/>
              <a:t>algoritma</a:t>
            </a:r>
            <a:r>
              <a:rPr lang="en-GB" sz="1600" dirty="0" smtClean="0"/>
              <a:t>.</a:t>
            </a:r>
            <a:endParaRPr lang="en-GB" sz="1600" dirty="0"/>
          </a:p>
        </p:txBody>
      </p:sp>
      <p:sp>
        <p:nvSpPr>
          <p:cNvPr id="3585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585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586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5" name="TextBox 34"/>
          <p:cNvSpPr txBox="1"/>
          <p:nvPr/>
        </p:nvSpPr>
        <p:spPr>
          <a:xfrm>
            <a:off x="5580112" y="3212976"/>
            <a:ext cx="3563888" cy="584775"/>
          </a:xfrm>
          <a:prstGeom prst="rect">
            <a:avLst/>
          </a:prstGeom>
          <a:solidFill>
            <a:schemeClr val="bg2">
              <a:lumMod val="40000"/>
              <a:lumOff val="60000"/>
              <a:alpha val="40000"/>
            </a:schemeClr>
          </a:solidFill>
        </p:spPr>
        <p:txBody>
          <a:bodyPr wrap="square" rtlCol="0">
            <a:spAutoFit/>
          </a:bodyPr>
          <a:lstStyle/>
          <a:p>
            <a:r>
              <a:rPr lang="el-GR" sz="1600" dirty="0" smtClean="0"/>
              <a:t>σ</a:t>
            </a:r>
            <a:r>
              <a:rPr lang="en-GB" sz="1600" dirty="0" smtClean="0"/>
              <a:t>  : </a:t>
            </a:r>
            <a:r>
              <a:rPr lang="en-GB" sz="1600" dirty="0" err="1" smtClean="0"/>
              <a:t>lokalni</a:t>
            </a:r>
            <a:r>
              <a:rPr lang="en-GB" sz="1600" dirty="0" smtClean="0"/>
              <a:t> </a:t>
            </a:r>
            <a:r>
              <a:rPr lang="en-GB" sz="1600" dirty="0" err="1" smtClean="0"/>
              <a:t>faktor</a:t>
            </a:r>
            <a:r>
              <a:rPr lang="en-GB" sz="1600" dirty="0" smtClean="0"/>
              <a:t> </a:t>
            </a:r>
            <a:r>
              <a:rPr lang="en-GB" sz="1600" dirty="0" err="1" smtClean="0"/>
              <a:t>feromona</a:t>
            </a:r>
            <a:r>
              <a:rPr lang="en-GB" sz="1600" dirty="0" smtClean="0"/>
              <a:t/>
            </a:r>
            <a:br>
              <a:rPr lang="en-GB" sz="1600" dirty="0" smtClean="0"/>
            </a:br>
            <a:r>
              <a:rPr lang="el-GR" sz="1600" dirty="0" smtClean="0"/>
              <a:t>ρ</a:t>
            </a:r>
            <a:r>
              <a:rPr lang="en-GB" sz="1600" dirty="0" smtClean="0"/>
              <a:t>  : </a:t>
            </a:r>
            <a:r>
              <a:rPr lang="en-GB" sz="1600" dirty="0" err="1" smtClean="0"/>
              <a:t>faktor</a:t>
            </a:r>
            <a:r>
              <a:rPr lang="en-GB" sz="1600" dirty="0" smtClean="0"/>
              <a:t> </a:t>
            </a:r>
            <a:r>
              <a:rPr lang="en-GB" sz="1600" dirty="0" err="1" smtClean="0"/>
              <a:t>raspadanja</a:t>
            </a:r>
            <a:endParaRPr lang="en-GB" sz="1600"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14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Slični</a:t>
            </a:r>
            <a:r>
              <a:rPr lang="en-GB" dirty="0" smtClean="0"/>
              <a:t> </a:t>
            </a:r>
            <a:r>
              <a:rPr lang="en-GB" dirty="0" err="1" smtClean="0"/>
              <a:t>algoritmi</a:t>
            </a:r>
            <a:endParaRPr lang="en-GB" dirty="0"/>
          </a:p>
        </p:txBody>
      </p:sp>
      <p:sp>
        <p:nvSpPr>
          <p:cNvPr id="3" name="Content Placeholder 2"/>
          <p:cNvSpPr>
            <a:spLocks noGrp="1"/>
          </p:cNvSpPr>
          <p:nvPr>
            <p:ph idx="1"/>
          </p:nvPr>
        </p:nvSpPr>
        <p:spPr/>
        <p:txBody>
          <a:bodyPr>
            <a:normAutofit fontScale="47500" lnSpcReduction="20000"/>
          </a:bodyPr>
          <a:lstStyle/>
          <a:p>
            <a:r>
              <a:rPr lang="hr-HR" sz="5800" b="1" dirty="0"/>
              <a:t>Kolonije s elitizmom </a:t>
            </a:r>
            <a:r>
              <a:rPr lang="hr-HR" sz="5800" dirty="0"/>
              <a:t>– algoritam ACS proširuje se funkcionalnošću otpuštanja dodatnog feromona od najboljeg rješenja kako bi se spriječilo slučajno gubljenje istog.</a:t>
            </a:r>
            <a:endParaRPr lang="en-GB" sz="5800" dirty="0"/>
          </a:p>
          <a:p>
            <a:endParaRPr lang="en-GB" sz="5800" dirty="0"/>
          </a:p>
          <a:p>
            <a:r>
              <a:rPr lang="hr-HR" sz="5800" b="1" dirty="0"/>
              <a:t>Max-Min kolonija mrava </a:t>
            </a:r>
            <a:r>
              <a:rPr lang="hr-HR" sz="5800" dirty="0"/>
              <a:t>– ova inačica uvodi maksimalnu i minimalnu količinu feromona, od najboljih prema lošijim putanjama. Algoritam započinje maksimalnim iznosom feromona među relacijama podataka i prepušta se stagnaciji dok mravi obavljaju svoj posao. </a:t>
            </a:r>
            <a:endParaRPr lang="en-GB" sz="5800" dirty="0"/>
          </a:p>
          <a:p>
            <a:endParaRPr lang="en-GB" sz="5800"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135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hr-HR" b="1" dirty="0" smtClean="0"/>
              <a:t>Rangirana kolonija mrava </a:t>
            </a:r>
            <a:r>
              <a:rPr lang="hr-HR" dirty="0" smtClean="0"/>
              <a:t>– nešto općenitiji pristup, feromon se dodjeljuje za cijelu dužinu nekog puta, rangira se po udaljenosti izvora od odredišta te se svi bridovi takvog puta ocjenjuju jednakom količinom feromona. </a:t>
            </a:r>
            <a:r>
              <a:rPr lang="en-GB" dirty="0" smtClean="0"/>
              <a:t/>
            </a:r>
            <a:br>
              <a:rPr lang="en-GB" dirty="0" smtClean="0"/>
            </a:br>
            <a:endParaRPr lang="en-GB" dirty="0" smtClean="0"/>
          </a:p>
          <a:p>
            <a:r>
              <a:rPr lang="hr-HR" b="1" dirty="0" smtClean="0"/>
              <a:t>Rekurzivna optimizacija kolonijom mrava</a:t>
            </a:r>
            <a:r>
              <a:rPr lang="en-GB" b="1" dirty="0" smtClean="0"/>
              <a:t> </a:t>
            </a:r>
            <a:r>
              <a:rPr lang="hr-HR" dirty="0" smtClean="0"/>
              <a:t>– </a:t>
            </a:r>
            <a:r>
              <a:rPr lang="hr-HR" dirty="0" smtClean="0"/>
              <a:t>principom podijeli pa vladaj, domena problema dijeli se na poddomene koje se zasebno procjenjuju, a najbolji se kandidati šalju u idući korak rekurzije. </a:t>
            </a:r>
            <a:br>
              <a:rPr lang="hr-HR" dirty="0" smtClean="0"/>
            </a:br>
            <a:endParaRPr lang="en-GB" dirty="0" smtClean="0"/>
          </a:p>
          <a:p>
            <a:endParaRPr lang="en-GB" dirty="0"/>
          </a:p>
        </p:txBody>
      </p:sp>
      <p:pic>
        <p:nvPicPr>
          <p:cNvPr id="52226" name="Picture 2" descr="D:\Viran_doc\College\Preddiplomski studij\II.godina\4.semestar\Seminar\Prezentacija\PPT slike\ant-bridge_2302146k-530x331.jpg"/>
          <p:cNvPicPr>
            <a:picLocks noChangeAspect="1" noChangeArrowheads="1"/>
          </p:cNvPicPr>
          <p:nvPr/>
        </p:nvPicPr>
        <p:blipFill>
          <a:blip r:embed="rId2" cstate="print"/>
          <a:srcRect/>
          <a:stretch>
            <a:fillRect/>
          </a:stretch>
        </p:blipFill>
        <p:spPr bwMode="auto">
          <a:xfrm>
            <a:off x="5508104" y="4797152"/>
            <a:ext cx="2651659" cy="16560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40000"/>
                <a:lumOff val="60000"/>
              </a:schemeClr>
            </a:gs>
          </a:gsLst>
          <a:lin ang="2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Umjetna</a:t>
            </a:r>
            <a:r>
              <a:rPr lang="en-GB" dirty="0" smtClean="0"/>
              <a:t> </a:t>
            </a:r>
            <a:r>
              <a:rPr lang="en-GB" dirty="0" err="1" smtClean="0"/>
              <a:t>inteligencija</a:t>
            </a:r>
            <a:endParaRPr lang="en-GB" dirty="0"/>
          </a:p>
        </p:txBody>
      </p:sp>
      <p:sp>
        <p:nvSpPr>
          <p:cNvPr id="3" name="Content Placeholder 2"/>
          <p:cNvSpPr>
            <a:spLocks noGrp="1"/>
          </p:cNvSpPr>
          <p:nvPr>
            <p:ph idx="1"/>
          </p:nvPr>
        </p:nvSpPr>
        <p:spPr/>
        <p:txBody>
          <a:bodyPr>
            <a:normAutofit/>
          </a:bodyPr>
          <a:lstStyle/>
          <a:p>
            <a:r>
              <a:rPr lang="pl-PL" sz="2400" dirty="0"/>
              <a:t>Umjetna intelignecija </a:t>
            </a:r>
            <a:r>
              <a:rPr lang="en-GB" sz="2400" dirty="0" smtClean="0"/>
              <a:t>- </a:t>
            </a:r>
            <a:r>
              <a:rPr lang="pl-PL" sz="2400" dirty="0" smtClean="0"/>
              <a:t>grana </a:t>
            </a:r>
            <a:r>
              <a:rPr lang="pl-PL" sz="2400" dirty="0"/>
              <a:t>je računarske znanosti koja se bravi proučavanjem strojeva i programa koje karakterizira </a:t>
            </a:r>
            <a:r>
              <a:rPr lang="hr-HR" sz="2400" dirty="0"/>
              <a:t>inteligentno ponašanje. </a:t>
            </a:r>
            <a:r>
              <a:rPr lang="en-GB" sz="2400" dirty="0" smtClean="0"/>
              <a:t/>
            </a:r>
            <a:br>
              <a:rPr lang="en-GB" sz="2400" dirty="0" smtClean="0"/>
            </a:br>
            <a:endParaRPr lang="en-GB" sz="2400" dirty="0"/>
          </a:p>
          <a:p>
            <a:r>
              <a:rPr lang="en-GB" sz="2400" dirty="0" err="1" smtClean="0"/>
              <a:t>Inteligentni</a:t>
            </a:r>
            <a:r>
              <a:rPr lang="en-GB" sz="2400" dirty="0" smtClean="0"/>
              <a:t> </a:t>
            </a:r>
            <a:r>
              <a:rPr lang="hr-HR" sz="2400" dirty="0" smtClean="0"/>
              <a:t>agent</a:t>
            </a:r>
            <a:r>
              <a:rPr lang="en-GB" sz="2400" dirty="0" err="1" smtClean="0"/>
              <a:t>i</a:t>
            </a:r>
            <a:r>
              <a:rPr lang="en-GB" sz="2400" dirty="0" smtClean="0"/>
              <a:t> – </a:t>
            </a:r>
            <a:r>
              <a:rPr lang="en-GB" sz="2400" dirty="0" err="1" smtClean="0"/>
              <a:t>računarni</a:t>
            </a:r>
            <a:r>
              <a:rPr lang="en-GB" sz="2400" dirty="0" smtClean="0"/>
              <a:t> </a:t>
            </a:r>
            <a:r>
              <a:rPr lang="en-GB" sz="2400" dirty="0" err="1" smtClean="0"/>
              <a:t>modeli</a:t>
            </a:r>
            <a:r>
              <a:rPr lang="en-GB" sz="2400" dirty="0" smtClean="0"/>
              <a:t> </a:t>
            </a:r>
            <a:r>
              <a:rPr lang="en-GB" sz="2400" dirty="0" err="1" smtClean="0"/>
              <a:t>stvarnih</a:t>
            </a:r>
            <a:r>
              <a:rPr lang="en-GB" sz="2400" dirty="0" smtClean="0"/>
              <a:t> </a:t>
            </a:r>
            <a:r>
              <a:rPr lang="en-GB" sz="2400" dirty="0" err="1" smtClean="0"/>
              <a:t>objekata</a:t>
            </a:r>
            <a:r>
              <a:rPr lang="en-GB" sz="2400" dirty="0" smtClean="0"/>
              <a:t> </a:t>
            </a:r>
            <a:r>
              <a:rPr lang="hr-HR" sz="2400" dirty="0" smtClean="0"/>
              <a:t>koji </a:t>
            </a:r>
            <a:r>
              <a:rPr lang="hr-HR" sz="2400" dirty="0"/>
              <a:t>percipiraju okruženje u kojem se nalaze, uzimajući u svojim izračunima i do tada prikupljene podatke s ciljem maksimaliziranja mogućnosti za uspjehom.</a:t>
            </a:r>
            <a:endParaRPr lang="en-GB" sz="2400" dirty="0"/>
          </a:p>
        </p:txBody>
      </p:sp>
      <p:sp>
        <p:nvSpPr>
          <p:cNvPr id="4" name="Oval 3"/>
          <p:cNvSpPr/>
          <p:nvPr/>
        </p:nvSpPr>
        <p:spPr>
          <a:xfrm>
            <a:off x="467544" y="5085184"/>
            <a:ext cx="86409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0" y="6021288"/>
            <a:ext cx="2160240" cy="369332"/>
          </a:xfrm>
          <a:prstGeom prst="rect">
            <a:avLst/>
          </a:prstGeom>
          <a:noFill/>
        </p:spPr>
        <p:txBody>
          <a:bodyPr wrap="square" rtlCol="0">
            <a:spAutoFit/>
          </a:bodyPr>
          <a:lstStyle/>
          <a:p>
            <a:r>
              <a:rPr lang="en-GB" dirty="0" err="1">
                <a:solidFill>
                  <a:srgbClr val="66FFFF"/>
                </a:solidFill>
              </a:rPr>
              <a:t>Umjetna</a:t>
            </a:r>
            <a:r>
              <a:rPr lang="en-GB" dirty="0">
                <a:solidFill>
                  <a:srgbClr val="66FFFF"/>
                </a:solidFill>
              </a:rPr>
              <a:t> </a:t>
            </a:r>
            <a:r>
              <a:rPr lang="en-GB" dirty="0" err="1">
                <a:solidFill>
                  <a:srgbClr val="66FFFF"/>
                </a:solidFill>
              </a:rPr>
              <a:t>inteligencija</a:t>
            </a:r>
            <a:endParaRPr lang="en-GB" dirty="0">
              <a:solidFill>
                <a:srgbClr val="66FFFF"/>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129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Algoritam</a:t>
            </a:r>
            <a:r>
              <a:rPr lang="en-GB" dirty="0" smtClean="0"/>
              <a:t> </a:t>
            </a:r>
            <a:r>
              <a:rPr lang="en-GB" dirty="0" err="1" smtClean="0"/>
              <a:t>pčela</a:t>
            </a:r>
            <a:endParaRPr lang="en-GB" dirty="0"/>
          </a:p>
        </p:txBody>
      </p:sp>
      <p:pic>
        <p:nvPicPr>
          <p:cNvPr id="38913" name="Picture 1" descr="D:\Viran_doc\College\Preddiplomski studij\II.godina\4.semestar\Seminar\Prezentacija\PPT slike\honeybee2.jpg"/>
          <p:cNvPicPr>
            <a:picLocks noChangeAspect="1" noChangeArrowheads="1"/>
          </p:cNvPicPr>
          <p:nvPr/>
        </p:nvPicPr>
        <p:blipFill>
          <a:blip r:embed="rId2" cstate="print"/>
          <a:srcRect/>
          <a:stretch>
            <a:fillRect/>
          </a:stretch>
        </p:blipFill>
        <p:spPr bwMode="auto">
          <a:xfrm>
            <a:off x="899592" y="4365104"/>
            <a:ext cx="2890952" cy="1806845"/>
          </a:xfrm>
          <a:prstGeom prst="roundRect">
            <a:avLst>
              <a:gd name="adj" fmla="val 16667"/>
            </a:avLst>
          </a:prstGeom>
          <a:ln>
            <a:noFill/>
          </a:ln>
          <a:effectLst>
            <a:outerShdw blurRad="76200" dist="38100" dir="7800000" algn="tl" rotWithShape="0">
              <a:srgbClr val="000000">
                <a:alpha val="40000"/>
              </a:srgbClr>
            </a:outerShdw>
          </a:effectLst>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123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Opis</a:t>
            </a:r>
            <a:endParaRPr lang="en-GB" dirty="0"/>
          </a:p>
        </p:txBody>
      </p:sp>
      <p:sp>
        <p:nvSpPr>
          <p:cNvPr id="3" name="Content Placeholder 2"/>
          <p:cNvSpPr>
            <a:spLocks noGrp="1"/>
          </p:cNvSpPr>
          <p:nvPr>
            <p:ph idx="1"/>
          </p:nvPr>
        </p:nvSpPr>
        <p:spPr>
          <a:xfrm>
            <a:off x="457200" y="1600200"/>
            <a:ext cx="8363272" cy="4525963"/>
          </a:xfrm>
        </p:spPr>
        <p:txBody>
          <a:bodyPr>
            <a:normAutofit/>
          </a:bodyPr>
          <a:lstStyle/>
          <a:p>
            <a:r>
              <a:rPr lang="hr-HR" dirty="0" smtClean="0"/>
              <a:t>Algoritam pčela </a:t>
            </a:r>
            <a:r>
              <a:rPr lang="hr-HR" dirty="0" smtClean="0"/>
              <a:t>oponaša </a:t>
            </a:r>
            <a:r>
              <a:rPr lang="hr-HR" dirty="0" smtClean="0"/>
              <a:t>ponašanje pčela pri potrazi za cvjetnim </a:t>
            </a:r>
            <a:r>
              <a:rPr lang="hr-HR" dirty="0" smtClean="0"/>
              <a:t>nektarom. </a:t>
            </a:r>
            <a:r>
              <a:rPr lang="hr-HR" dirty="0" smtClean="0"/>
              <a:t>Nakon što je pronašla povoljnog kandidata, izvidnica se vraća u košnicu gdje prenosi prikupljenu </a:t>
            </a:r>
            <a:r>
              <a:rPr lang="hr-HR" dirty="0" smtClean="0"/>
              <a:t>informaciju. Izviđač </a:t>
            </a:r>
            <a:r>
              <a:rPr lang="hr-HR" dirty="0" smtClean="0"/>
              <a:t>koji je pronašao tu lokaciju predvodi sad grupu pčela natrag do cvijeća gdje se započinje s prikupljanjem resursa. Manji broj izviđača ostaje aktivan u svojoj potrazi za slučaj da postoji bolje rješenje od onog na kojem je trenutni fokus. </a:t>
            </a:r>
            <a:endParaRPr lang="en-GB" dirty="0"/>
          </a:p>
        </p:txBody>
      </p:sp>
      <p:pic>
        <p:nvPicPr>
          <p:cNvPr id="82946" name="Picture 2" descr="D:\Viran_doc\College\Preddiplomski studij\II.godina\4.semestar\Seminar\Prezentacija\PPT slike\Used pics\bee-waggle-dance.png"/>
          <p:cNvPicPr>
            <a:picLocks noChangeAspect="1" noChangeArrowheads="1"/>
          </p:cNvPicPr>
          <p:nvPr/>
        </p:nvPicPr>
        <p:blipFill>
          <a:blip r:embed="rId2" cstate="print"/>
          <a:srcRect/>
          <a:stretch>
            <a:fillRect/>
          </a:stretch>
        </p:blipFill>
        <p:spPr bwMode="auto">
          <a:xfrm>
            <a:off x="4355976" y="4509120"/>
            <a:ext cx="3648075" cy="1866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11700000" scaled="0"/>
          <a:tileRect/>
        </a:gradFill>
        <a:effectLst/>
      </p:bgPr>
    </p:bg>
    <p:spTree>
      <p:nvGrpSpPr>
        <p:cNvPr id="1" name=""/>
        <p:cNvGrpSpPr/>
        <p:nvPr/>
      </p:nvGrpSpPr>
      <p:grpSpPr>
        <a:xfrm>
          <a:off x="0" y="0"/>
          <a:ext cx="0" cy="0"/>
          <a:chOff x="0" y="0"/>
          <a:chExt cx="0" cy="0"/>
        </a:xfrm>
      </p:grpSpPr>
      <p:sp>
        <p:nvSpPr>
          <p:cNvPr id="6" name="TextBox 5"/>
          <p:cNvSpPr txBox="1"/>
          <p:nvPr/>
        </p:nvSpPr>
        <p:spPr>
          <a:xfrm>
            <a:off x="251520" y="904066"/>
            <a:ext cx="5400600" cy="5909310"/>
          </a:xfrm>
          <a:prstGeom prst="rect">
            <a:avLst/>
          </a:prstGeom>
          <a:solidFill>
            <a:schemeClr val="bg2">
              <a:lumMod val="40000"/>
              <a:lumOff val="60000"/>
              <a:alpha val="40000"/>
            </a:schemeClr>
          </a:solidFill>
        </p:spPr>
        <p:txBody>
          <a:bodyPr wrap="square" rtlCol="0">
            <a:sp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2" name="Title 1"/>
          <p:cNvSpPr>
            <a:spLocks noGrp="1"/>
          </p:cNvSpPr>
          <p:nvPr>
            <p:ph type="title"/>
          </p:nvPr>
        </p:nvSpPr>
        <p:spPr>
          <a:xfrm>
            <a:off x="467544" y="0"/>
            <a:ext cx="8229600" cy="1143000"/>
          </a:xfrm>
        </p:spPr>
        <p:txBody>
          <a:bodyPr/>
          <a:lstStyle/>
          <a:p>
            <a:r>
              <a:rPr lang="en-GB" dirty="0" err="1" smtClean="0"/>
              <a:t>Implementacija</a:t>
            </a:r>
            <a:endParaRPr lang="en-GB" dirty="0"/>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48129" name="Object 1"/>
          <p:cNvGraphicFramePr>
            <a:graphicFrameLocks noChangeAspect="1"/>
          </p:cNvGraphicFramePr>
          <p:nvPr/>
        </p:nvGraphicFramePr>
        <p:xfrm>
          <a:off x="0" y="980728"/>
          <a:ext cx="6478588" cy="5695950"/>
        </p:xfrm>
        <a:graphic>
          <a:graphicData uri="http://schemas.openxmlformats.org/presentationml/2006/ole">
            <p:oleObj spid="_x0000_s48129" name="Document" r:id="rId3" imgW="6480720" imgH="5704560" progId="Word.OpenDocumentText.12">
              <p:embed/>
            </p:oleObj>
          </a:graphicData>
        </a:graphic>
      </p:graphicFrame>
      <p:pic>
        <p:nvPicPr>
          <p:cNvPr id="8" name="Picture 2" descr="D:\Viran_doc\College\Preddiplomski studij\II.godina\4.semestar\Seminar\Prezentacija\PPT slike\bee-hero.jpg"/>
          <p:cNvPicPr>
            <a:picLocks noChangeAspect="1" noChangeArrowheads="1"/>
          </p:cNvPicPr>
          <p:nvPr/>
        </p:nvPicPr>
        <p:blipFill>
          <a:blip r:embed="rId4" cstate="print"/>
          <a:srcRect/>
          <a:stretch>
            <a:fillRect/>
          </a:stretch>
        </p:blipFill>
        <p:spPr bwMode="auto">
          <a:xfrm>
            <a:off x="5868144" y="1628800"/>
            <a:ext cx="2420162" cy="14964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11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Slični</a:t>
            </a:r>
            <a:r>
              <a:rPr lang="en-GB" dirty="0" smtClean="0"/>
              <a:t> </a:t>
            </a:r>
            <a:r>
              <a:rPr lang="en-GB" dirty="0" err="1" smtClean="0"/>
              <a:t>algoritmi</a:t>
            </a:r>
            <a:endParaRPr lang="en-GB" dirty="0"/>
          </a:p>
        </p:txBody>
      </p:sp>
      <p:sp>
        <p:nvSpPr>
          <p:cNvPr id="3" name="Content Placeholder 2"/>
          <p:cNvSpPr>
            <a:spLocks noGrp="1"/>
          </p:cNvSpPr>
          <p:nvPr>
            <p:ph idx="1"/>
          </p:nvPr>
        </p:nvSpPr>
        <p:spPr/>
        <p:txBody>
          <a:bodyPr>
            <a:normAutofit/>
          </a:bodyPr>
          <a:lstStyle/>
          <a:p>
            <a:r>
              <a:rPr lang="hr-HR" sz="1900" b="1" dirty="0"/>
              <a:t>Algoritam krijesnica</a:t>
            </a:r>
            <a:r>
              <a:rPr lang="en-GB" sz="1900" b="1" dirty="0"/>
              <a:t> </a:t>
            </a:r>
            <a:r>
              <a:rPr lang="hr-HR" sz="1900" dirty="0"/>
              <a:t>– algoritam oponaša interakciju među krijesnicama koristeći bioiluminaciju kao način privlačenja. Privlačenje među jedinkama funkcija je samo jačine svjetlosti, koja mora biti opadajućeg intenziteta s povećanjem udaljenosti između dva entiteta. </a:t>
            </a:r>
            <a:br>
              <a:rPr lang="hr-HR" sz="1900" dirty="0"/>
            </a:br>
            <a:r>
              <a:rPr lang="hr-HR" sz="1900" dirty="0"/>
              <a:t/>
            </a:r>
            <a:br>
              <a:rPr lang="hr-HR" sz="1900" dirty="0"/>
            </a:br>
            <a:r>
              <a:rPr lang="hr-HR" sz="1900" b="1" dirty="0"/>
              <a:t>Algoritam šišmiša </a:t>
            </a:r>
            <a:r>
              <a:rPr lang="hr-HR" sz="1900" dirty="0"/>
              <a:t>– inspiriran snalaženjem šišmiša u prostoru pomoću bio-radara, ultrazvuka, alternirajući njegovu frekvenciju i glasnoću</a:t>
            </a:r>
            <a:r>
              <a:rPr lang="en-GB" sz="1900" dirty="0"/>
              <a:t>.</a:t>
            </a:r>
            <a:r>
              <a:rPr lang="hr-HR" sz="1900" dirty="0"/>
              <a:t/>
            </a:r>
            <a:br>
              <a:rPr lang="hr-HR" sz="1900" dirty="0"/>
            </a:br>
            <a:r>
              <a:rPr lang="hr-HR" sz="1900" dirty="0"/>
              <a:t/>
            </a:r>
            <a:br>
              <a:rPr lang="hr-HR" sz="1900" dirty="0"/>
            </a:br>
            <a:endParaRPr lang="en-GB" sz="1900" dirty="0"/>
          </a:p>
        </p:txBody>
      </p:sp>
      <p:pic>
        <p:nvPicPr>
          <p:cNvPr id="47105" name="Picture 1" descr="D:\Viran_doc\College\Preddiplomski studij\II.godina\4.semestar\Seminar\Prezentacija\PPT slike\o-GLOW-WORMS-facebook.jpg"/>
          <p:cNvPicPr>
            <a:picLocks noChangeAspect="1" noChangeArrowheads="1"/>
          </p:cNvPicPr>
          <p:nvPr/>
        </p:nvPicPr>
        <p:blipFill>
          <a:blip r:embed="rId2" cstate="print"/>
          <a:srcRect/>
          <a:stretch>
            <a:fillRect/>
          </a:stretch>
        </p:blipFill>
        <p:spPr bwMode="auto">
          <a:xfrm>
            <a:off x="4896352" y="3861048"/>
            <a:ext cx="3815600" cy="25462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3729" name="Picture 1" descr="D:\Viran_doc\College\Preddiplomski studij\II.godina\4.semestar\Seminar\Prezentacija\PPT slike\echolocation.jpg"/>
          <p:cNvPicPr>
            <a:picLocks noChangeAspect="1" noChangeArrowheads="1"/>
          </p:cNvPicPr>
          <p:nvPr/>
        </p:nvPicPr>
        <p:blipFill>
          <a:blip r:embed="rId3" cstate="print"/>
          <a:srcRect/>
          <a:stretch>
            <a:fillRect/>
          </a:stretch>
        </p:blipFill>
        <p:spPr bwMode="auto">
          <a:xfrm>
            <a:off x="395536" y="4149080"/>
            <a:ext cx="3856633" cy="20966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105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hr-HR" b="1" dirty="0" smtClean="0"/>
              <a:t>Algoritam sivog vuka </a:t>
            </a:r>
            <a:r>
              <a:rPr lang="hr-HR" dirty="0" smtClean="0"/>
              <a:t>–  ovaj model optimizacije oponaša strategiju lova sivih vukova. Čopor ima hijerarhijsku strukturu i sastoji se od alfa, beta, delta i omega jedinica koje tragaju za plijenom, okružuju plijen i napadaju plijen.</a:t>
            </a:r>
            <a:endParaRPr lang="en-GB" dirty="0"/>
          </a:p>
        </p:txBody>
      </p:sp>
      <p:pic>
        <p:nvPicPr>
          <p:cNvPr id="53250" name="Picture 2" descr="D:\Viran_doc\College\Preddiplomski studij\II.godina\4.semestar\Seminar\Prezentacija\PPT slike\Canis_lupus_pack_surrounding_Bison.jpg"/>
          <p:cNvPicPr>
            <a:picLocks noChangeAspect="1" noChangeArrowheads="1"/>
          </p:cNvPicPr>
          <p:nvPr/>
        </p:nvPicPr>
        <p:blipFill>
          <a:blip r:embed="rId2" cstate="print"/>
          <a:srcRect/>
          <a:stretch>
            <a:fillRect/>
          </a:stretch>
        </p:blipFill>
        <p:spPr bwMode="auto">
          <a:xfrm>
            <a:off x="5724128" y="3861048"/>
            <a:ext cx="2640162" cy="21332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99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err="1" smtClean="0"/>
              <a:t>Algoritam</a:t>
            </a:r>
            <a:r>
              <a:rPr lang="en-GB" dirty="0" smtClean="0"/>
              <a:t> </a:t>
            </a:r>
            <a:r>
              <a:rPr lang="en-GB" dirty="0" err="1" smtClean="0"/>
              <a:t>prepoznavanja</a:t>
            </a:r>
            <a:r>
              <a:rPr lang="en-GB" dirty="0" smtClean="0"/>
              <a:t> </a:t>
            </a:r>
            <a:r>
              <a:rPr lang="en-GB" dirty="0" err="1" smtClean="0"/>
              <a:t>imunološkog</a:t>
            </a:r>
            <a:r>
              <a:rPr lang="en-GB" dirty="0" smtClean="0"/>
              <a:t> </a:t>
            </a:r>
            <a:r>
              <a:rPr lang="en-GB" dirty="0" err="1" smtClean="0"/>
              <a:t>sustava</a:t>
            </a:r>
            <a:endParaRPr lang="en-GB" dirty="0"/>
          </a:p>
        </p:txBody>
      </p:sp>
      <p:pic>
        <p:nvPicPr>
          <p:cNvPr id="37889" name="Picture 1" descr="D:\Viran_doc\College\Preddiplomski studij\II.godina\4.semestar\Seminar\Prezentacija\PPT slike\conditions-immune.jpg"/>
          <p:cNvPicPr>
            <a:picLocks noChangeAspect="1" noChangeArrowheads="1"/>
          </p:cNvPicPr>
          <p:nvPr/>
        </p:nvPicPr>
        <p:blipFill>
          <a:blip r:embed="rId2" cstate="print"/>
          <a:srcRect/>
          <a:stretch>
            <a:fillRect/>
          </a:stretch>
        </p:blipFill>
        <p:spPr bwMode="auto">
          <a:xfrm>
            <a:off x="683568" y="404664"/>
            <a:ext cx="1612952" cy="15294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7890" name="Picture 2" descr="D:\Viran_doc\College\Preddiplomski studij\II.godina\4.semestar\Seminar\Prezentacija\PPT slike\nci-vol-2306-150-1.jpg"/>
          <p:cNvPicPr>
            <a:picLocks noChangeAspect="1" noChangeArrowheads="1"/>
          </p:cNvPicPr>
          <p:nvPr/>
        </p:nvPicPr>
        <p:blipFill>
          <a:blip r:embed="rId3" cstate="print"/>
          <a:srcRect/>
          <a:stretch>
            <a:fillRect/>
          </a:stretch>
        </p:blipFill>
        <p:spPr bwMode="auto">
          <a:xfrm>
            <a:off x="5940152" y="3933056"/>
            <a:ext cx="1803391" cy="11755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7891" name="Picture 3" descr="D:\Viran_doc\College\Preddiplomski studij\II.godina\4.semestar\Seminar\Prezentacija\PPT slike\slide012_lymph1.jpg"/>
          <p:cNvPicPr>
            <a:picLocks noChangeAspect="1" noChangeArrowheads="1"/>
          </p:cNvPicPr>
          <p:nvPr/>
        </p:nvPicPr>
        <p:blipFill>
          <a:blip r:embed="rId4" cstate="print"/>
          <a:srcRect/>
          <a:stretch>
            <a:fillRect/>
          </a:stretch>
        </p:blipFill>
        <p:spPr bwMode="auto">
          <a:xfrm>
            <a:off x="971600" y="4437112"/>
            <a:ext cx="2555414" cy="19286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93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Opis</a:t>
            </a:r>
            <a:endParaRPr lang="en-GB" dirty="0"/>
          </a:p>
        </p:txBody>
      </p:sp>
      <p:sp>
        <p:nvSpPr>
          <p:cNvPr id="3" name="Content Placeholder 2"/>
          <p:cNvSpPr>
            <a:spLocks noGrp="1"/>
          </p:cNvSpPr>
          <p:nvPr>
            <p:ph idx="1"/>
          </p:nvPr>
        </p:nvSpPr>
        <p:spPr>
          <a:xfrm>
            <a:off x="457200" y="1600200"/>
            <a:ext cx="4906888" cy="4525963"/>
          </a:xfrm>
        </p:spPr>
        <p:txBody>
          <a:bodyPr>
            <a:normAutofit fontScale="92500" lnSpcReduction="20000"/>
          </a:bodyPr>
          <a:lstStyle/>
          <a:p>
            <a:r>
              <a:rPr lang="hr-HR" sz="1900" dirty="0"/>
              <a:t>Algoritmi prepoznavanja imunološkog adaptivni su sustavi inspirirani imunitetnim funkcijama složenih organizama. Napad antigena na organizam rezultira reakcijom limfocita koji se vežu na strana tijela. Slijedi samoumnožavanje </a:t>
            </a:r>
            <a:r>
              <a:rPr lang="en-GB" sz="1900" dirty="0" err="1" smtClean="0"/>
              <a:t>koje</a:t>
            </a:r>
            <a:r>
              <a:rPr lang="en-GB" sz="1900" dirty="0" smtClean="0"/>
              <a:t> </a:t>
            </a:r>
            <a:r>
              <a:rPr lang="en-GB" sz="1900" dirty="0" err="1" smtClean="0"/>
              <a:t>rezultira</a:t>
            </a:r>
            <a:r>
              <a:rPr lang="en-GB" sz="1900" dirty="0" smtClean="0"/>
              <a:t> </a:t>
            </a:r>
            <a:r>
              <a:rPr lang="hr-HR" sz="1900" dirty="0" smtClean="0"/>
              <a:t>plazma </a:t>
            </a:r>
            <a:r>
              <a:rPr lang="hr-HR" sz="1900" dirty="0"/>
              <a:t>i </a:t>
            </a:r>
            <a:r>
              <a:rPr lang="hr-HR" sz="1900" dirty="0" smtClean="0"/>
              <a:t>memorijsk</a:t>
            </a:r>
            <a:r>
              <a:rPr lang="en-GB" sz="1900" dirty="0" err="1" smtClean="0"/>
              <a:t>im</a:t>
            </a:r>
            <a:r>
              <a:rPr lang="hr-HR" sz="1900" dirty="0" smtClean="0"/>
              <a:t> stanic</a:t>
            </a:r>
            <a:r>
              <a:rPr lang="en-GB" sz="1900" dirty="0" err="1" smtClean="0"/>
              <a:t>ama</a:t>
            </a:r>
            <a:r>
              <a:rPr lang="hr-HR" sz="1900" dirty="0" smtClean="0"/>
              <a:t>. </a:t>
            </a:r>
            <a:r>
              <a:rPr lang="en-GB" sz="1900" dirty="0"/>
              <a:t/>
            </a:r>
            <a:br>
              <a:rPr lang="en-GB" sz="1900" dirty="0"/>
            </a:br>
            <a:r>
              <a:rPr lang="en-GB" sz="1900" dirty="0"/>
              <a:t/>
            </a:r>
            <a:br>
              <a:rPr lang="en-GB" sz="1900" dirty="0"/>
            </a:br>
            <a:r>
              <a:rPr lang="hr-HR" sz="1900" dirty="0"/>
              <a:t>Plazma stanice  žive kraće i razvijaju velike količine molekula kao odgovor na napad s ciljem nadjačavanja napadača. </a:t>
            </a:r>
            <a:r>
              <a:rPr lang="en-GB" sz="1900" dirty="0"/>
              <a:t/>
            </a:r>
            <a:br>
              <a:rPr lang="en-GB" sz="1900" dirty="0"/>
            </a:br>
            <a:r>
              <a:rPr lang="en-GB" sz="1900" dirty="0"/>
              <a:t/>
            </a:r>
            <a:br>
              <a:rPr lang="en-GB" sz="1900" dirty="0"/>
            </a:br>
            <a:r>
              <a:rPr lang="hr-HR" sz="1900" dirty="0"/>
              <a:t>Memorijske stanice imaju duži vijek života i njihova je uloga prepoznavanje i brži odgovor organizma na mogući budući napad.</a:t>
            </a:r>
            <a:r>
              <a:rPr lang="en-GB" sz="1900" dirty="0"/>
              <a:t/>
            </a:r>
            <a:br>
              <a:rPr lang="en-GB" sz="1900" dirty="0"/>
            </a:br>
            <a:r>
              <a:rPr lang="hr-HR" sz="1900" dirty="0"/>
              <a:t> </a:t>
            </a:r>
            <a:r>
              <a:rPr lang="en-GB" sz="1900" dirty="0"/>
              <a:t/>
            </a:r>
            <a:br>
              <a:rPr lang="en-GB" sz="1900" dirty="0"/>
            </a:br>
            <a:r>
              <a:rPr lang="hr-HR" sz="1900" dirty="0"/>
              <a:t>Cijeli proces karakterizira bitna pojava nazvana somatska hipermutacija koja označava izloženost reproducirajuće stanice manjim greškama pri umnožavanju. </a:t>
            </a:r>
            <a:endParaRPr lang="en-GB" sz="1900" dirty="0"/>
          </a:p>
        </p:txBody>
      </p:sp>
      <p:pic>
        <p:nvPicPr>
          <p:cNvPr id="4" name="Picture 3" descr="D:\Viran_doc\College\Preddiplomski studij\II.godina\4.semestar\Seminar\Prezentacija\PPT slike\Slide20.JPG"/>
          <p:cNvPicPr>
            <a:picLocks noChangeAspect="1" noChangeArrowheads="1"/>
          </p:cNvPicPr>
          <p:nvPr/>
        </p:nvPicPr>
        <p:blipFill>
          <a:blip r:embed="rId2" cstate="print"/>
          <a:srcRect/>
          <a:stretch>
            <a:fillRect/>
          </a:stretch>
        </p:blipFill>
        <p:spPr bwMode="auto">
          <a:xfrm>
            <a:off x="5328630" y="1412776"/>
            <a:ext cx="3234896" cy="2880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8700000" scaled="0"/>
          <a:tileRect/>
        </a:gradFill>
        <a:effectLst/>
      </p:bgPr>
    </p:bg>
    <p:spTree>
      <p:nvGrpSpPr>
        <p:cNvPr id="1" name=""/>
        <p:cNvGrpSpPr/>
        <p:nvPr/>
      </p:nvGrpSpPr>
      <p:grpSpPr>
        <a:xfrm>
          <a:off x="0" y="0"/>
          <a:ext cx="0" cy="0"/>
          <a:chOff x="0" y="0"/>
          <a:chExt cx="0" cy="0"/>
        </a:xfrm>
      </p:grpSpPr>
      <p:sp>
        <p:nvSpPr>
          <p:cNvPr id="6" name="TextBox 5"/>
          <p:cNvSpPr txBox="1"/>
          <p:nvPr/>
        </p:nvSpPr>
        <p:spPr>
          <a:xfrm>
            <a:off x="251520" y="764704"/>
            <a:ext cx="5760640" cy="5909310"/>
          </a:xfrm>
          <a:prstGeom prst="rect">
            <a:avLst/>
          </a:prstGeom>
          <a:solidFill>
            <a:schemeClr val="bg2">
              <a:lumMod val="40000"/>
              <a:lumOff val="60000"/>
              <a:alpha val="40000"/>
            </a:schemeClr>
          </a:solidFill>
        </p:spPr>
        <p:txBody>
          <a:bodyPr wrap="square" rtlCol="0">
            <a:sp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p:txBody>
      </p:sp>
      <p:sp>
        <p:nvSpPr>
          <p:cNvPr id="2" name="Title 1"/>
          <p:cNvSpPr>
            <a:spLocks noGrp="1"/>
          </p:cNvSpPr>
          <p:nvPr>
            <p:ph type="title"/>
          </p:nvPr>
        </p:nvSpPr>
        <p:spPr>
          <a:xfrm>
            <a:off x="611560" y="-171400"/>
            <a:ext cx="8229600" cy="1143000"/>
          </a:xfrm>
        </p:spPr>
        <p:txBody>
          <a:bodyPr/>
          <a:lstStyle/>
          <a:p>
            <a:r>
              <a:rPr lang="en-GB" dirty="0" err="1" smtClean="0"/>
              <a:t>Implementacija</a:t>
            </a:r>
            <a:endParaRPr lang="en-GB" dirty="0"/>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45057" name="Object 1"/>
          <p:cNvGraphicFramePr>
            <a:graphicFrameLocks noChangeAspect="1"/>
          </p:cNvGraphicFramePr>
          <p:nvPr/>
        </p:nvGraphicFramePr>
        <p:xfrm>
          <a:off x="0" y="800100"/>
          <a:ext cx="6477000" cy="6057900"/>
        </p:xfrm>
        <a:graphic>
          <a:graphicData uri="http://schemas.openxmlformats.org/presentationml/2006/ole">
            <p:oleObj spid="_x0000_s45057" name="Microsoft Office Word 97-2003 Document" r:id="rId3" imgW="6477937" imgH="6057506" progId="Word.Document.8">
              <p:embed/>
            </p:oleObj>
          </a:graphicData>
        </a:graphic>
      </p:graphicFrame>
      <p:pic>
        <p:nvPicPr>
          <p:cNvPr id="45060" name="Picture 4" descr="D:\Viran_doc\College\Preddiplomski studij\II.godina\4.semestar\Seminar\Prezentacija\PPT slike\042.jpg"/>
          <p:cNvPicPr>
            <a:picLocks noChangeAspect="1" noChangeArrowheads="1"/>
          </p:cNvPicPr>
          <p:nvPr/>
        </p:nvPicPr>
        <p:blipFill>
          <a:blip r:embed="rId4" cstate="print"/>
          <a:srcRect/>
          <a:stretch>
            <a:fillRect/>
          </a:stretch>
        </p:blipFill>
        <p:spPr bwMode="auto">
          <a:xfrm rot="5400000">
            <a:off x="5855528" y="1497400"/>
            <a:ext cx="3579175" cy="24018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Slični</a:t>
            </a:r>
            <a:r>
              <a:rPr lang="en-GB" dirty="0" smtClean="0"/>
              <a:t> </a:t>
            </a:r>
            <a:r>
              <a:rPr lang="en-GB" dirty="0" err="1" smtClean="0"/>
              <a:t>algoritmi</a:t>
            </a:r>
            <a:endParaRPr lang="en-GB" dirty="0"/>
          </a:p>
        </p:txBody>
      </p:sp>
      <p:sp>
        <p:nvSpPr>
          <p:cNvPr id="3" name="Content Placeholder 2"/>
          <p:cNvSpPr>
            <a:spLocks noGrp="1"/>
          </p:cNvSpPr>
          <p:nvPr>
            <p:ph idx="1"/>
          </p:nvPr>
        </p:nvSpPr>
        <p:spPr/>
        <p:txBody>
          <a:bodyPr>
            <a:normAutofit/>
          </a:bodyPr>
          <a:lstStyle/>
          <a:p>
            <a:r>
              <a:rPr lang="hr-HR" sz="2100" b="1" dirty="0"/>
              <a:t>Optimizacija kolonijom bakterija </a:t>
            </a:r>
            <a:r>
              <a:rPr lang="hr-HR" sz="2100" dirty="0"/>
              <a:t>–  kroz kemotaksiju(sposobnost pokretnih stanica da prepoznaju odgovarajući kemijski gradijent), komunikaciju, eliminaciju, reprodukciju i migraciju algoritam simulira životni ciklus bakterije Escherichia coli. </a:t>
            </a:r>
            <a:r>
              <a:rPr lang="en-GB" sz="2100" dirty="0"/>
              <a:t/>
            </a:r>
            <a:br>
              <a:rPr lang="en-GB" sz="2100" dirty="0"/>
            </a:br>
            <a:r>
              <a:rPr lang="en-GB" sz="2100" dirty="0"/>
              <a:t/>
            </a:r>
            <a:br>
              <a:rPr lang="en-GB" sz="2100" dirty="0"/>
            </a:br>
            <a:r>
              <a:rPr lang="hr-HR" sz="2100" dirty="0"/>
              <a:t>Eliminacija, reprodukcija i migracija izvršavaju se tek kad je zadovoljen određen kriterij, a sama se komunikacija bazira na individualnu i grupnu razmjernu informacija.</a:t>
            </a:r>
            <a:r>
              <a:rPr lang="hr-HR" dirty="0"/>
              <a:t/>
            </a:r>
            <a:br>
              <a:rPr lang="hr-HR" dirty="0"/>
            </a:br>
            <a:endParaRPr lang="en-GB" dirty="0"/>
          </a:p>
        </p:txBody>
      </p:sp>
      <p:pic>
        <p:nvPicPr>
          <p:cNvPr id="44033" name="Picture 1" descr="D:\Viran_doc\College\Preddiplomski studij\II.godina\4.semestar\Seminar\Prezentacija\PPT slike\141087-050-24850517.jpg"/>
          <p:cNvPicPr>
            <a:picLocks noChangeAspect="1" noChangeArrowheads="1"/>
          </p:cNvPicPr>
          <p:nvPr/>
        </p:nvPicPr>
        <p:blipFill>
          <a:blip r:embed="rId2" cstate="print"/>
          <a:srcRect/>
          <a:stretch>
            <a:fillRect/>
          </a:stretch>
        </p:blipFill>
        <p:spPr bwMode="auto">
          <a:xfrm>
            <a:off x="5148064" y="4140763"/>
            <a:ext cx="2426284" cy="16498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75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Optimizacija</a:t>
            </a:r>
            <a:r>
              <a:rPr lang="en-GB" dirty="0" smtClean="0"/>
              <a:t> </a:t>
            </a:r>
            <a:r>
              <a:rPr lang="en-GB" dirty="0" err="1" smtClean="0"/>
              <a:t>rojem</a:t>
            </a:r>
            <a:r>
              <a:rPr lang="en-GB" dirty="0" smtClean="0"/>
              <a:t> </a:t>
            </a:r>
            <a:r>
              <a:rPr lang="en-GB" dirty="0" err="1" smtClean="0"/>
              <a:t>čestica</a:t>
            </a:r>
            <a:endParaRPr lang="en-GB" dirty="0"/>
          </a:p>
        </p:txBody>
      </p:sp>
      <p:pic>
        <p:nvPicPr>
          <p:cNvPr id="36865" name="Picture 1" descr="D:\Viran_doc\College\Preddiplomski studij\II.godina\4.semestar\Seminar\Prezentacija\PPT slike\Fish_Final.jpg"/>
          <p:cNvPicPr>
            <a:picLocks noChangeAspect="1" noChangeArrowheads="1"/>
          </p:cNvPicPr>
          <p:nvPr/>
        </p:nvPicPr>
        <p:blipFill>
          <a:blip r:embed="rId2" cstate="print"/>
          <a:srcRect/>
          <a:stretch>
            <a:fillRect/>
          </a:stretch>
        </p:blipFill>
        <p:spPr bwMode="auto">
          <a:xfrm>
            <a:off x="4716016" y="260648"/>
            <a:ext cx="3923928" cy="22072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6866" name="Picture 2" descr="D:\Viran_doc\College\Preddiplomski studij\II.godina\4.semestar\Seminar\Prezentacija\PPT slike\birds-flock-swarm-the-vortex.jpg"/>
          <p:cNvPicPr>
            <a:picLocks noChangeAspect="1" noChangeArrowheads="1"/>
          </p:cNvPicPr>
          <p:nvPr/>
        </p:nvPicPr>
        <p:blipFill>
          <a:blip r:embed="rId3" cstate="print"/>
          <a:srcRect/>
          <a:stretch>
            <a:fillRect/>
          </a:stretch>
        </p:blipFill>
        <p:spPr bwMode="auto">
          <a:xfrm>
            <a:off x="251520" y="3933056"/>
            <a:ext cx="4032448" cy="26876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15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Područje</a:t>
            </a:r>
            <a:r>
              <a:rPr lang="en-GB" dirty="0" smtClean="0"/>
              <a:t> </a:t>
            </a:r>
            <a:r>
              <a:rPr lang="en-GB" dirty="0" err="1" smtClean="0"/>
              <a:t>istraživanja</a:t>
            </a:r>
            <a:r>
              <a:rPr lang="en-GB" dirty="0" smtClean="0"/>
              <a:t> UI</a:t>
            </a:r>
            <a:endParaRPr lang="en-GB" dirty="0"/>
          </a:p>
        </p:txBody>
      </p:sp>
      <p:sp>
        <p:nvSpPr>
          <p:cNvPr id="3" name="Content Placeholder 2"/>
          <p:cNvSpPr>
            <a:spLocks noGrp="1"/>
          </p:cNvSpPr>
          <p:nvPr>
            <p:ph idx="1"/>
          </p:nvPr>
        </p:nvSpPr>
        <p:spPr/>
        <p:txBody>
          <a:bodyPr>
            <a:normAutofit/>
          </a:bodyPr>
          <a:lstStyle/>
          <a:p>
            <a:r>
              <a:rPr lang="en-GB" sz="2400" dirty="0" err="1"/>
              <a:t>Rasuđivanje</a:t>
            </a:r>
            <a:endParaRPr lang="en-GB" sz="2400" dirty="0"/>
          </a:p>
          <a:p>
            <a:r>
              <a:rPr lang="en-GB" sz="2400" dirty="0" err="1"/>
              <a:t>Znanje</a:t>
            </a:r>
            <a:endParaRPr lang="en-GB" sz="2400" dirty="0"/>
          </a:p>
          <a:p>
            <a:r>
              <a:rPr lang="en-GB" sz="2400" dirty="0" err="1"/>
              <a:t>Automatizirano</a:t>
            </a:r>
            <a:r>
              <a:rPr lang="en-GB" sz="2400" dirty="0"/>
              <a:t> </a:t>
            </a:r>
            <a:r>
              <a:rPr lang="en-GB" sz="2400" dirty="0" err="1"/>
              <a:t>planiranje</a:t>
            </a:r>
            <a:r>
              <a:rPr lang="en-GB" sz="2400" dirty="0"/>
              <a:t> </a:t>
            </a:r>
            <a:r>
              <a:rPr lang="en-GB" sz="2400" dirty="0" err="1"/>
              <a:t>i</a:t>
            </a:r>
            <a:r>
              <a:rPr lang="en-GB" sz="2400" dirty="0"/>
              <a:t> </a:t>
            </a:r>
            <a:r>
              <a:rPr lang="en-GB" sz="2400" dirty="0" err="1"/>
              <a:t>zakazivanje</a:t>
            </a:r>
            <a:endParaRPr lang="en-GB" sz="2400" dirty="0"/>
          </a:p>
          <a:p>
            <a:r>
              <a:rPr lang="en-GB" sz="2400" dirty="0" err="1"/>
              <a:t>Učenje</a:t>
            </a:r>
            <a:endParaRPr lang="en-GB" sz="2400" dirty="0"/>
          </a:p>
          <a:p>
            <a:r>
              <a:rPr lang="en-GB" sz="2400" dirty="0" err="1"/>
              <a:t>Obrada</a:t>
            </a:r>
            <a:r>
              <a:rPr lang="en-GB" sz="2400" dirty="0"/>
              <a:t> </a:t>
            </a:r>
            <a:r>
              <a:rPr lang="en-GB" sz="2400" dirty="0" err="1"/>
              <a:t>prirodnog</a:t>
            </a:r>
            <a:r>
              <a:rPr lang="en-GB" sz="2400" dirty="0"/>
              <a:t> </a:t>
            </a:r>
            <a:r>
              <a:rPr lang="en-GB" sz="2400" dirty="0" err="1"/>
              <a:t>jezika</a:t>
            </a:r>
            <a:endParaRPr lang="en-GB" sz="2400" dirty="0"/>
          </a:p>
          <a:p>
            <a:r>
              <a:rPr lang="en-GB" sz="2400" dirty="0" err="1"/>
              <a:t>Percepcija</a:t>
            </a:r>
            <a:endParaRPr lang="en-GB" sz="2400" dirty="0"/>
          </a:p>
          <a:p>
            <a:r>
              <a:rPr lang="en-GB" sz="2400" dirty="0" err="1"/>
              <a:t>Manipulacija</a:t>
            </a:r>
            <a:r>
              <a:rPr lang="en-GB" sz="2400" dirty="0"/>
              <a:t> </a:t>
            </a:r>
            <a:r>
              <a:rPr lang="en-GB" sz="2400" dirty="0" err="1"/>
              <a:t>objektima</a:t>
            </a:r>
            <a:endParaRPr lang="en-GB" sz="2400" dirty="0"/>
          </a:p>
        </p:txBody>
      </p:sp>
      <p:sp>
        <p:nvSpPr>
          <p:cNvPr id="4" name="Oval 3"/>
          <p:cNvSpPr/>
          <p:nvPr/>
        </p:nvSpPr>
        <p:spPr>
          <a:xfrm>
            <a:off x="467544" y="5085184"/>
            <a:ext cx="86409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0" y="6021288"/>
            <a:ext cx="2160240" cy="369332"/>
          </a:xfrm>
          <a:prstGeom prst="rect">
            <a:avLst/>
          </a:prstGeom>
          <a:noFill/>
        </p:spPr>
        <p:txBody>
          <a:bodyPr wrap="square" rtlCol="0">
            <a:spAutoFit/>
          </a:bodyPr>
          <a:lstStyle/>
          <a:p>
            <a:r>
              <a:rPr lang="en-GB" dirty="0" err="1">
                <a:solidFill>
                  <a:srgbClr val="66FFFF"/>
                </a:solidFill>
              </a:rPr>
              <a:t>Umjetna</a:t>
            </a:r>
            <a:r>
              <a:rPr lang="en-GB" dirty="0">
                <a:solidFill>
                  <a:srgbClr val="66FFFF"/>
                </a:solidFill>
              </a:rPr>
              <a:t> </a:t>
            </a:r>
            <a:r>
              <a:rPr lang="en-GB" dirty="0" err="1">
                <a:solidFill>
                  <a:srgbClr val="66FFFF"/>
                </a:solidFill>
              </a:rPr>
              <a:t>inteligencija</a:t>
            </a:r>
            <a:endParaRPr lang="en-GB" dirty="0">
              <a:solidFill>
                <a:srgbClr val="66FFFF"/>
              </a:solidFill>
            </a:endParaRP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69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Opis</a:t>
            </a:r>
            <a:endParaRPr lang="en-GB" dirty="0"/>
          </a:p>
        </p:txBody>
      </p:sp>
      <p:sp>
        <p:nvSpPr>
          <p:cNvPr id="3" name="Content Placeholder 2"/>
          <p:cNvSpPr>
            <a:spLocks noGrp="1"/>
          </p:cNvSpPr>
          <p:nvPr>
            <p:ph idx="1"/>
          </p:nvPr>
        </p:nvSpPr>
        <p:spPr/>
        <p:txBody>
          <a:bodyPr>
            <a:normAutofit/>
          </a:bodyPr>
          <a:lstStyle/>
          <a:p>
            <a:r>
              <a:rPr lang="hr-HR" sz="2100" dirty="0"/>
              <a:t>Optimizacija rojem čestica najopćenitiji je od svih SI algoritama i čini bazu za mnoge varijacije. Formalno, zadaća algoritma je jednoznačno definiranje globalnog optimuma u multidimenzijonalnom prostoru. Osnovna ideja algoritma je simulacija jata koje navigira kroz okruženje prilagođavajući svoje ponašanje vodećim jedinkama. Svakim korakom iteracije algoritma pridružuje se nova brzina pojedine čestice, zavisna o kretanju cijelog jata, i novoodređena pozicija kao rezultat napredovanja. </a:t>
            </a:r>
            <a:r>
              <a:rPr lang="hr-HR" dirty="0"/>
              <a:t/>
            </a:r>
            <a:br>
              <a:rPr lang="hr-HR" dirty="0"/>
            </a:br>
            <a:endParaRPr lang="en-GB" dirty="0"/>
          </a:p>
        </p:txBody>
      </p:sp>
      <p:pic>
        <p:nvPicPr>
          <p:cNvPr id="43009" name="Picture 1" descr="D:\Viran_doc\College\Preddiplomski studij\II.godina\4.semestar\Seminar\Prezentacija\PPT slike\image073.jpg"/>
          <p:cNvPicPr>
            <a:picLocks noChangeAspect="1" noChangeArrowheads="1"/>
          </p:cNvPicPr>
          <p:nvPr/>
        </p:nvPicPr>
        <p:blipFill>
          <a:blip r:embed="rId2" cstate="print"/>
          <a:srcRect/>
          <a:stretch>
            <a:fillRect/>
          </a:stretch>
        </p:blipFill>
        <p:spPr bwMode="auto">
          <a:xfrm>
            <a:off x="2987824" y="4077072"/>
            <a:ext cx="3828653" cy="24237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6300000" scaled="0"/>
          <a:tileRect/>
        </a:gradFill>
        <a:effectLst/>
      </p:bgPr>
    </p:bg>
    <p:spTree>
      <p:nvGrpSpPr>
        <p:cNvPr id="1" name=""/>
        <p:cNvGrpSpPr/>
        <p:nvPr/>
      </p:nvGrpSpPr>
      <p:grpSpPr>
        <a:xfrm>
          <a:off x="0" y="0"/>
          <a:ext cx="0" cy="0"/>
          <a:chOff x="0" y="0"/>
          <a:chExt cx="0" cy="0"/>
        </a:xfrm>
      </p:grpSpPr>
      <p:sp>
        <p:nvSpPr>
          <p:cNvPr id="10" name="TextBox 9"/>
          <p:cNvSpPr txBox="1"/>
          <p:nvPr/>
        </p:nvSpPr>
        <p:spPr>
          <a:xfrm>
            <a:off x="0" y="1124744"/>
            <a:ext cx="5148064" cy="5078313"/>
          </a:xfrm>
          <a:prstGeom prst="rect">
            <a:avLst/>
          </a:prstGeom>
          <a:solidFill>
            <a:schemeClr val="bg2">
              <a:lumMod val="40000"/>
              <a:lumOff val="60000"/>
              <a:alpha val="40000"/>
            </a:schemeClr>
          </a:solidFill>
        </p:spPr>
        <p:txBody>
          <a:bodyPr wrap="square" rtlCol="0">
            <a:sp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p:txBody>
      </p:sp>
      <p:sp>
        <p:nvSpPr>
          <p:cNvPr id="9" name="TextBox 8"/>
          <p:cNvSpPr txBox="1"/>
          <p:nvPr/>
        </p:nvSpPr>
        <p:spPr>
          <a:xfrm>
            <a:off x="5148064" y="1124744"/>
            <a:ext cx="3995936" cy="369332"/>
          </a:xfrm>
          <a:prstGeom prst="rect">
            <a:avLst/>
          </a:prstGeom>
          <a:solidFill>
            <a:schemeClr val="bg2">
              <a:lumMod val="40000"/>
              <a:lumOff val="60000"/>
              <a:alpha val="40000"/>
            </a:schemeClr>
          </a:solidFill>
        </p:spPr>
        <p:txBody>
          <a:bodyPr wrap="square" rtlCol="0">
            <a:spAutoFit/>
          </a:bodyPr>
          <a:lstStyle/>
          <a:p>
            <a:endParaRPr lang="en-GB" dirty="0" smtClean="0"/>
          </a:p>
        </p:txBody>
      </p:sp>
      <p:sp>
        <p:nvSpPr>
          <p:cNvPr id="2" name="Title 1"/>
          <p:cNvSpPr>
            <a:spLocks noGrp="1"/>
          </p:cNvSpPr>
          <p:nvPr>
            <p:ph type="title"/>
          </p:nvPr>
        </p:nvSpPr>
        <p:spPr>
          <a:xfrm>
            <a:off x="457200" y="188640"/>
            <a:ext cx="8229600" cy="1143000"/>
          </a:xfrm>
        </p:spPr>
        <p:txBody>
          <a:bodyPr/>
          <a:lstStyle/>
          <a:p>
            <a:r>
              <a:rPr lang="en-GB" dirty="0" err="1" smtClean="0"/>
              <a:t>Implementacija</a:t>
            </a:r>
            <a:endParaRPr lang="en-GB" dirty="0"/>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41985" name="Object 1"/>
          <p:cNvGraphicFramePr>
            <a:graphicFrameLocks noChangeAspect="1"/>
          </p:cNvGraphicFramePr>
          <p:nvPr/>
        </p:nvGraphicFramePr>
        <p:xfrm>
          <a:off x="-252536" y="1196752"/>
          <a:ext cx="6477000" cy="4886325"/>
        </p:xfrm>
        <a:graphic>
          <a:graphicData uri="http://schemas.openxmlformats.org/presentationml/2006/ole">
            <p:oleObj spid="_x0000_s41985" name="Document" r:id="rId3" imgW="6480720" imgH="4886640" progId="Word.OpenDocumentText.12">
              <p:embed/>
            </p:oleObj>
          </a:graphicData>
        </a:graphic>
      </p:graphicFrame>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41987" name="Object 3"/>
          <p:cNvGraphicFramePr>
            <a:graphicFrameLocks noChangeAspect="1"/>
          </p:cNvGraphicFramePr>
          <p:nvPr/>
        </p:nvGraphicFramePr>
        <p:xfrm>
          <a:off x="4139952" y="1196752"/>
          <a:ext cx="4838700" cy="238125"/>
        </p:xfrm>
        <a:graphic>
          <a:graphicData uri="http://schemas.openxmlformats.org/presentationml/2006/ole">
            <p:oleObj spid="_x0000_s41987" name="Equation" r:id="rId4" imgW="4838700" imgH="241300" progId="Equation.3">
              <p:embed/>
            </p:oleObj>
          </a:graphicData>
        </a:graphic>
      </p:graphicFrame>
      <p:sp>
        <p:nvSpPr>
          <p:cNvPr id="8" name="TextBox 7"/>
          <p:cNvSpPr txBox="1"/>
          <p:nvPr/>
        </p:nvSpPr>
        <p:spPr>
          <a:xfrm>
            <a:off x="5148064" y="1844824"/>
            <a:ext cx="3995936" cy="1785104"/>
          </a:xfrm>
          <a:prstGeom prst="rect">
            <a:avLst/>
          </a:prstGeom>
          <a:solidFill>
            <a:schemeClr val="bg2">
              <a:lumMod val="40000"/>
              <a:lumOff val="60000"/>
              <a:alpha val="40000"/>
            </a:schemeClr>
          </a:solidFill>
        </p:spPr>
        <p:txBody>
          <a:bodyPr wrap="square" rtlCol="0">
            <a:spAutoFit/>
          </a:bodyPr>
          <a:lstStyle/>
          <a:p>
            <a:r>
              <a:rPr lang="hr-HR" sz="1100" i="1" dirty="0"/>
              <a:t>Oznake u jednadžbi su iduće: </a:t>
            </a:r>
            <a:endParaRPr lang="en-GB" sz="1100" i="1" dirty="0"/>
          </a:p>
          <a:p>
            <a:r>
              <a:rPr lang="hr-HR" sz="1100" dirty="0"/>
              <a:t/>
            </a:r>
            <a:br>
              <a:rPr lang="hr-HR" sz="1100" dirty="0"/>
            </a:br>
            <a:r>
              <a:rPr lang="en-GB" sz="1100" dirty="0" smtClean="0"/>
              <a:t>v</a:t>
            </a:r>
            <a:r>
              <a:rPr lang="en-GB" sz="1100" baseline="-25000" dirty="0" smtClean="0"/>
              <a:t>i</a:t>
            </a:r>
            <a:r>
              <a:rPr lang="en-GB" sz="1100" dirty="0" smtClean="0"/>
              <a:t>(n+1)</a:t>
            </a:r>
            <a:r>
              <a:rPr lang="hr-HR" sz="1100" dirty="0"/>
              <a:t>	: brzina čestice i u aktualnom (n+1) koraku iteracije  </a:t>
            </a:r>
            <a:br>
              <a:rPr lang="hr-HR" sz="1100" dirty="0"/>
            </a:br>
            <a:r>
              <a:rPr lang="en-GB" sz="1100" dirty="0" smtClean="0"/>
              <a:t>v</a:t>
            </a:r>
            <a:r>
              <a:rPr lang="en-GB" sz="1100" baseline="-25000" dirty="0" smtClean="0"/>
              <a:t>i</a:t>
            </a:r>
            <a:r>
              <a:rPr lang="hr-HR" sz="1100" dirty="0"/>
              <a:t>	: brzina čestice i u prethodnom (n) koraku iteracije</a:t>
            </a:r>
            <a:br>
              <a:rPr lang="hr-HR" sz="1100" dirty="0"/>
            </a:br>
            <a:r>
              <a:rPr lang="hr-HR" sz="1100" dirty="0"/>
              <a:t>A	: težinski koeficijent za osobnu najbolju poziciju</a:t>
            </a:r>
            <a:br>
              <a:rPr lang="hr-HR" sz="1100" dirty="0"/>
            </a:br>
            <a:r>
              <a:rPr lang="hr-HR" sz="1100" dirty="0"/>
              <a:t>B	: težinski koeficijent za globalnu najbolju poziciju</a:t>
            </a:r>
            <a:br>
              <a:rPr lang="hr-HR" sz="1100" dirty="0"/>
            </a:br>
            <a:r>
              <a:rPr lang="en-GB" sz="1100" dirty="0" err="1" smtClean="0"/>
              <a:t>pos</a:t>
            </a:r>
            <a:r>
              <a:rPr lang="en-GB" sz="1100" baseline="30000" dirty="0" err="1" smtClean="0"/>
              <a:t>M</a:t>
            </a:r>
            <a:r>
              <a:rPr lang="en-GB" sz="1100" baseline="-25000" dirty="0" err="1" smtClean="0"/>
              <a:t>i</a:t>
            </a:r>
            <a:r>
              <a:rPr lang="hr-HR" sz="1100" dirty="0"/>
              <a:t>	: najbolja pozicija koju je čestica i posjetila</a:t>
            </a:r>
            <a:br>
              <a:rPr lang="hr-HR" sz="1100" dirty="0"/>
            </a:br>
            <a:r>
              <a:rPr lang="en-GB" sz="1100" dirty="0" smtClean="0"/>
              <a:t>p</a:t>
            </a:r>
            <a:r>
              <a:rPr lang="en-GB" sz="1100" baseline="-25000" dirty="0" smtClean="0"/>
              <a:t>i</a:t>
            </a:r>
            <a:r>
              <a:rPr lang="en-GB" sz="1100" dirty="0" smtClean="0"/>
              <a:t>(n)</a:t>
            </a:r>
            <a:r>
              <a:rPr lang="hr-HR" sz="1100" dirty="0"/>
              <a:t>	: trenutna pozicija čestice i u (n) koraku iteracije</a:t>
            </a:r>
            <a:br>
              <a:rPr lang="hr-HR" sz="1100" dirty="0"/>
            </a:br>
            <a:r>
              <a:rPr lang="en-GB" sz="1100" dirty="0" err="1" smtClean="0"/>
              <a:t>pos</a:t>
            </a:r>
            <a:r>
              <a:rPr lang="en-GB" sz="1100" baseline="-25000" dirty="0" err="1" smtClean="0"/>
              <a:t>G</a:t>
            </a:r>
            <a:r>
              <a:rPr lang="hr-HR" sz="1100" dirty="0"/>
              <a:t>	: najbolja pozicija koju je posjetio član jata</a:t>
            </a:r>
            <a:br>
              <a:rPr lang="hr-HR" sz="1100" dirty="0"/>
            </a:br>
            <a:endParaRPr lang="en-GB" sz="1100" dirty="0"/>
          </a:p>
        </p:txBody>
      </p:sp>
      <p:pic>
        <p:nvPicPr>
          <p:cNvPr id="41989" name="Picture 5" descr="D:\Viran_doc\College\Preddiplomski studij\II.godina\4.semestar\Seminar\Prezentacija\PPT slike\5.16fe0220swarms01.jpg"/>
          <p:cNvPicPr>
            <a:picLocks noChangeAspect="1" noChangeArrowheads="1"/>
          </p:cNvPicPr>
          <p:nvPr/>
        </p:nvPicPr>
        <p:blipFill>
          <a:blip r:embed="rId5" cstate="print"/>
          <a:srcRect/>
          <a:stretch>
            <a:fillRect/>
          </a:stretch>
        </p:blipFill>
        <p:spPr bwMode="auto">
          <a:xfrm>
            <a:off x="5360918" y="4437112"/>
            <a:ext cx="3783082" cy="2209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5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Slični</a:t>
            </a:r>
            <a:r>
              <a:rPr lang="en-GB" dirty="0" smtClean="0"/>
              <a:t> </a:t>
            </a:r>
            <a:r>
              <a:rPr lang="en-GB" dirty="0" err="1" smtClean="0"/>
              <a:t>algoritmi</a:t>
            </a:r>
            <a:endParaRPr lang="en-GB" dirty="0"/>
          </a:p>
        </p:txBody>
      </p:sp>
      <p:sp>
        <p:nvSpPr>
          <p:cNvPr id="3" name="Content Placeholder 2"/>
          <p:cNvSpPr>
            <a:spLocks noGrp="1"/>
          </p:cNvSpPr>
          <p:nvPr>
            <p:ph idx="1"/>
          </p:nvPr>
        </p:nvSpPr>
        <p:spPr/>
        <p:txBody>
          <a:bodyPr>
            <a:noAutofit/>
          </a:bodyPr>
          <a:lstStyle/>
          <a:p>
            <a:r>
              <a:rPr lang="hr-HR" sz="2100" b="1" dirty="0"/>
              <a:t>Samoupravljajuće </a:t>
            </a:r>
            <a:r>
              <a:rPr lang="hr-HR" sz="2100" b="1" dirty="0" smtClean="0"/>
              <a:t>čestice</a:t>
            </a:r>
            <a:r>
              <a:rPr lang="en-GB" sz="2100" b="1" dirty="0" smtClean="0"/>
              <a:t> </a:t>
            </a:r>
            <a:r>
              <a:rPr lang="hr-HR" sz="2100" dirty="0" smtClean="0"/>
              <a:t>– </a:t>
            </a:r>
            <a:r>
              <a:rPr lang="hr-HR" sz="2100" dirty="0"/>
              <a:t>specjalni slučaj PSO, SSP karakterizira konstantna brzina čestica koje srednjiu vrijednost ukupnog smjera kretanja prilagođavaju promjenama u doprinosu pojedinih agenata</a:t>
            </a:r>
            <a:r>
              <a:rPr lang="en-GB" sz="2100" dirty="0"/>
              <a:t>.</a:t>
            </a:r>
            <a:r>
              <a:rPr lang="hr-HR" sz="2100" dirty="0"/>
              <a:t/>
            </a:r>
            <a:br>
              <a:rPr lang="hr-HR" sz="2100" dirty="0"/>
            </a:br>
            <a:r>
              <a:rPr lang="hr-HR" sz="2100" dirty="0"/>
              <a:t/>
            </a:r>
            <a:br>
              <a:rPr lang="hr-HR" sz="2100" dirty="0"/>
            </a:br>
            <a:r>
              <a:rPr lang="hr-HR" sz="2100" b="1" dirty="0"/>
              <a:t>Mnogostruka optimizacija rojem </a:t>
            </a:r>
            <a:r>
              <a:rPr lang="hr-HR" sz="2100" b="1" dirty="0" smtClean="0"/>
              <a:t>čestica</a:t>
            </a:r>
            <a:r>
              <a:rPr lang="en-GB" sz="2100" b="1" dirty="0" smtClean="0"/>
              <a:t> </a:t>
            </a:r>
            <a:r>
              <a:rPr lang="hr-HR" sz="2100" dirty="0" smtClean="0"/>
              <a:t>– </a:t>
            </a:r>
            <a:r>
              <a:rPr lang="hr-HR" sz="2100" dirty="0"/>
              <a:t>općenito, postupak optimizacije može se podijeliti u dva segmenta: pretraga i iskorištavanje prikupljenih informacija. Klasičan pristup PSO mora balansirati te zadatke ne bi li uspješno donosio odluke. Za razliku od njega, MSO dijeli te zadatke u posebne faze koje se izmjenjuju: primjena pod-roja za pretragu i dodatne metode diverzifikacije za tempiranje i okidanje novog pod-roja.</a:t>
            </a:r>
            <a:br>
              <a:rPr lang="hr-HR" sz="2100" dirty="0"/>
            </a:br>
            <a:endParaRPr lang="en-GB" sz="2100" dirty="0"/>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51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052736"/>
            <a:ext cx="8229600" cy="4525963"/>
          </a:xfrm>
        </p:spPr>
        <p:txBody>
          <a:bodyPr>
            <a:normAutofit/>
          </a:bodyPr>
          <a:lstStyle/>
          <a:p>
            <a:r>
              <a:rPr lang="hr-HR" sz="2100" b="1" dirty="0" smtClean="0"/>
              <a:t>Pretraga </a:t>
            </a:r>
            <a:r>
              <a:rPr lang="hr-HR" sz="2100" b="1" dirty="0"/>
              <a:t>stohastičkom difuzijom </a:t>
            </a:r>
            <a:r>
              <a:rPr lang="hr-HR" sz="2100" dirty="0" smtClean="0"/>
              <a:t>– </a:t>
            </a:r>
            <a:r>
              <a:rPr lang="hr-HR" sz="2100" dirty="0"/>
              <a:t>primjenjuje se kad se cilj obrade moze razložiti i grupirati u konačan broj manjih podcjelina. Takvi se podfunkcije, čije su doluke da/ne prirode, dodjeljuju agentima koji postavljaju hipotezu. Hipoteze se testiraju, i uspoređuju u interakciji jedan naprema jedan. Iskustvo boljeg se usvaja kao ispravno i pretraga se nastavlja. </a:t>
            </a:r>
            <a:endParaRPr lang="en-GB" sz="2100" dirty="0"/>
          </a:p>
          <a:p>
            <a:endParaRPr lang="en-GB" dirty="0"/>
          </a:p>
        </p:txBody>
      </p:sp>
      <p:pic>
        <p:nvPicPr>
          <p:cNvPr id="56324" name="Picture 4" descr="D:\Viran_doc\College\Preddiplomski studij\II.godina\4.semestar\Seminar\Prezentacija\PPT slike\swarm.jpg"/>
          <p:cNvPicPr>
            <a:picLocks noChangeAspect="1" noChangeArrowheads="1"/>
          </p:cNvPicPr>
          <p:nvPr/>
        </p:nvPicPr>
        <p:blipFill>
          <a:blip r:embed="rId2" cstate="print"/>
          <a:srcRect/>
          <a:stretch>
            <a:fillRect/>
          </a:stretch>
        </p:blipFill>
        <p:spPr bwMode="auto">
          <a:xfrm>
            <a:off x="4283968" y="3861048"/>
            <a:ext cx="3962400" cy="2651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45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Primjene</a:t>
            </a:r>
            <a:r>
              <a:rPr lang="en-GB" dirty="0" smtClean="0"/>
              <a:t> u </a:t>
            </a:r>
            <a:r>
              <a:rPr lang="en-GB" dirty="0" err="1" smtClean="0"/>
              <a:t>praksi</a:t>
            </a:r>
            <a:endParaRPr lang="en-GB" dirty="0"/>
          </a:p>
        </p:txBody>
      </p:sp>
      <p:sp>
        <p:nvSpPr>
          <p:cNvPr id="3" name="Content Placeholder 2"/>
          <p:cNvSpPr>
            <a:spLocks noGrp="1"/>
          </p:cNvSpPr>
          <p:nvPr>
            <p:ph idx="1"/>
          </p:nvPr>
        </p:nvSpPr>
        <p:spPr/>
        <p:txBody>
          <a:bodyPr>
            <a:normAutofit/>
          </a:bodyPr>
          <a:lstStyle/>
          <a:p>
            <a:r>
              <a:rPr lang="hr-HR" sz="2100" dirty="0"/>
              <a:t>Razmjere koje je ova tehnologija postigla vidi se i u činjenici da danas pronlazi i primjenu u stojnom </a:t>
            </a:r>
            <a:r>
              <a:rPr lang="hr-HR" sz="2100" dirty="0" smtClean="0"/>
              <a:t>učenju, </a:t>
            </a:r>
            <a:r>
              <a:rPr lang="hr-HR" sz="2100" dirty="0"/>
              <a:t>bioinformatici i medicinskoj informatici </a:t>
            </a:r>
            <a:r>
              <a:rPr lang="hr-HR" sz="2100" dirty="0" smtClean="0"/>
              <a:t>, </a:t>
            </a:r>
            <a:r>
              <a:rPr lang="hr-HR" sz="2100" dirty="0"/>
              <a:t>dinamičkim sustavima </a:t>
            </a:r>
            <a:r>
              <a:rPr lang="en-GB" sz="2100" dirty="0" smtClean="0"/>
              <a:t>pa </a:t>
            </a:r>
            <a:r>
              <a:rPr lang="en-GB" sz="2100" dirty="0" err="1"/>
              <a:t>čak</a:t>
            </a:r>
            <a:r>
              <a:rPr lang="en-GB" sz="2100" dirty="0"/>
              <a:t> </a:t>
            </a:r>
            <a:r>
              <a:rPr lang="en-GB" sz="2100" dirty="0" err="1"/>
              <a:t>i</a:t>
            </a:r>
            <a:r>
              <a:rPr lang="en-GB" sz="2100" dirty="0"/>
              <a:t> u </a:t>
            </a:r>
            <a:r>
              <a:rPr lang="en-GB" sz="2100" dirty="0" err="1"/>
              <a:t>financijama</a:t>
            </a:r>
            <a:r>
              <a:rPr lang="en-GB" sz="2100" dirty="0"/>
              <a:t> </a:t>
            </a:r>
            <a:r>
              <a:rPr lang="en-GB" sz="2100" dirty="0" err="1"/>
              <a:t>i</a:t>
            </a:r>
            <a:r>
              <a:rPr lang="en-GB" sz="2100" dirty="0"/>
              <a:t> </a:t>
            </a:r>
            <a:r>
              <a:rPr lang="hr-HR" sz="2100" dirty="0"/>
              <a:t> poslovanju.</a:t>
            </a:r>
            <a:endParaRPr lang="en-GB" sz="2100" dirty="0"/>
          </a:p>
        </p:txBody>
      </p:sp>
      <p:pic>
        <p:nvPicPr>
          <p:cNvPr id="9217" name="Picture 1" descr="D:\Viran_doc\College\Preddiplomski studij\II.godina\4.semestar\Seminar\Prezentacija\PPT slike\US-accounting-finance-v4-graph.jpg"/>
          <p:cNvPicPr>
            <a:picLocks noChangeAspect="1" noChangeArrowheads="1"/>
          </p:cNvPicPr>
          <p:nvPr/>
        </p:nvPicPr>
        <p:blipFill>
          <a:blip r:embed="rId2" cstate="print"/>
          <a:srcRect/>
          <a:stretch>
            <a:fillRect/>
          </a:stretch>
        </p:blipFill>
        <p:spPr bwMode="auto">
          <a:xfrm>
            <a:off x="6156176" y="4005064"/>
            <a:ext cx="2214045" cy="18755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218" name="Picture 2" descr="D:\Viran_doc\College\Preddiplomski studij\II.godina\4.semestar\Seminar\Prezentacija\PPT slike\dnahelixpixels.jpg"/>
          <p:cNvPicPr>
            <a:picLocks noChangeAspect="1" noChangeArrowheads="1"/>
          </p:cNvPicPr>
          <p:nvPr/>
        </p:nvPicPr>
        <p:blipFill>
          <a:blip r:embed="rId3" cstate="print"/>
          <a:srcRect/>
          <a:stretch>
            <a:fillRect/>
          </a:stretch>
        </p:blipFill>
        <p:spPr bwMode="auto">
          <a:xfrm>
            <a:off x="971600" y="3717032"/>
            <a:ext cx="3391297" cy="25434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39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pl-PL" sz="2300" dirty="0"/>
              <a:t>Unatoč činjenici da algoritmi inteligencije roja čestica izražavaju svoja rješenja s nesigurnošću koju uvode stohastičke tehnike računanja, konačni je rezultat dovoljno dobra aproksimacija, primjenjiva u inženjerskoj struci. Organizacije kao što su i NASA oslanjaju se na efikasnost tih algoritama prilikom planetarnih mapiranja, upravljanja satelitima i analizi elekromagnetskih valova. </a:t>
            </a:r>
            <a:r>
              <a:rPr lang="pl-PL" dirty="0"/>
              <a:t/>
            </a:r>
            <a:br>
              <a:rPr lang="pl-PL" dirty="0"/>
            </a:br>
            <a:r>
              <a:rPr lang="pl-PL" dirty="0"/>
              <a:t/>
            </a:r>
            <a:br>
              <a:rPr lang="pl-PL" dirty="0"/>
            </a:br>
            <a:r>
              <a:rPr lang="pl-PL" dirty="0"/>
              <a:t/>
            </a:r>
            <a:br>
              <a:rPr lang="pl-PL" dirty="0"/>
            </a:br>
            <a:endParaRPr lang="en-GB" dirty="0"/>
          </a:p>
          <a:p>
            <a:endParaRPr lang="en-GB" dirty="0"/>
          </a:p>
        </p:txBody>
      </p:sp>
      <p:pic>
        <p:nvPicPr>
          <p:cNvPr id="55298" name="Picture 2" descr="D:\Viran_doc\College\Preddiplomski studij\II.godina\4.semestar\Seminar\Prezentacija\PPT slike\GPS_Satellite_NASA_art-iif.jpg"/>
          <p:cNvPicPr>
            <a:picLocks noChangeAspect="1" noChangeArrowheads="1"/>
          </p:cNvPicPr>
          <p:nvPr/>
        </p:nvPicPr>
        <p:blipFill>
          <a:blip r:embed="rId2" cstate="print"/>
          <a:srcRect/>
          <a:stretch>
            <a:fillRect/>
          </a:stretch>
        </p:blipFill>
        <p:spPr bwMode="auto">
          <a:xfrm>
            <a:off x="5386388" y="3960813"/>
            <a:ext cx="3067050" cy="24574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33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pl-PL" sz="2300" dirty="0"/>
              <a:t>Dobra svojstva SI algoritama potakla su njihovu primjenu pri analizi specifičnih uzoraka u velikim bazama podataka. Ti su procesi, poznati kao data mining, najidealniji za primjenu predstavljenih algoritama gdje se može vidjeti njihova prava moć pri rješavanju ne samo komplesnih problema, već i onih sa enormnim brojem ulaznih podataka. </a:t>
            </a:r>
            <a:endParaRPr lang="en-GB" sz="2300" dirty="0"/>
          </a:p>
        </p:txBody>
      </p:sp>
      <p:pic>
        <p:nvPicPr>
          <p:cNvPr id="59394" name="Picture 2" descr="D:\Viran_doc\College\Preddiplomski studij\II.godina\4.semestar\Seminar\Prezentacija\PPT slike\Social_Network_Analysis_Visualization.png"/>
          <p:cNvPicPr>
            <a:picLocks noChangeAspect="1" noChangeArrowheads="1"/>
          </p:cNvPicPr>
          <p:nvPr/>
        </p:nvPicPr>
        <p:blipFill>
          <a:blip r:embed="rId2" cstate="print"/>
          <a:srcRect/>
          <a:stretch>
            <a:fillRect/>
          </a:stretch>
        </p:blipFill>
        <p:spPr bwMode="auto">
          <a:xfrm>
            <a:off x="4932040" y="3717032"/>
            <a:ext cx="3866411" cy="28810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052736"/>
            <a:ext cx="8229600" cy="4525963"/>
          </a:xfrm>
        </p:spPr>
        <p:txBody>
          <a:bodyPr>
            <a:normAutofit/>
          </a:bodyPr>
          <a:lstStyle/>
          <a:p>
            <a:r>
              <a:rPr lang="pl-PL" sz="2300" dirty="0"/>
              <a:t>Vojna industrija koristi ih pri upravljanju bespilotnih vozila, avio kompanije pri rasporedu prtljage, u medicini liječnici se koriste </a:t>
            </a:r>
            <a:r>
              <a:rPr lang="en-GB" sz="2300" dirty="0"/>
              <a:t>SDS </a:t>
            </a:r>
            <a:r>
              <a:rPr lang="pl-PL" sz="2300" dirty="0"/>
              <a:t>algoritmom za prepoznavanje tumora sa slika dobivenih magnetskom rezonancom. U telekomunikacijama ACS algoritmi preferirano su rješenje prilikom ostvarivanja veza putem komunikacijskih mreža. </a:t>
            </a:r>
            <a:br>
              <a:rPr lang="pl-PL" sz="2300" dirty="0"/>
            </a:br>
            <a:r>
              <a:rPr lang="pl-PL" sz="2300" dirty="0"/>
              <a:t/>
            </a:r>
            <a:br>
              <a:rPr lang="pl-PL" sz="2300" dirty="0"/>
            </a:br>
            <a:endParaRPr lang="en-GB" sz="2300" dirty="0"/>
          </a:p>
          <a:p>
            <a:endParaRPr lang="en-GB" sz="2300" dirty="0"/>
          </a:p>
        </p:txBody>
      </p:sp>
      <p:pic>
        <p:nvPicPr>
          <p:cNvPr id="54274" name="Picture 2" descr="D:\Viran_doc\College\Preddiplomski studij\II.godina\4.semestar\Seminar\Prezentacija\PPT slike\DRONE.jpg"/>
          <p:cNvPicPr>
            <a:picLocks noChangeAspect="1" noChangeArrowheads="1"/>
          </p:cNvPicPr>
          <p:nvPr/>
        </p:nvPicPr>
        <p:blipFill>
          <a:blip r:embed="rId2" cstate="print"/>
          <a:srcRect/>
          <a:stretch>
            <a:fillRect/>
          </a:stretch>
        </p:blipFill>
        <p:spPr bwMode="auto">
          <a:xfrm>
            <a:off x="4355976" y="3140968"/>
            <a:ext cx="4326136" cy="31121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3970" name="Picture 2" descr="D:\Viran_doc\College\Preddiplomski studij\II.godina\4.semestar\Seminar\Prezentacija\PPT slike\Used pics\talon-ugv.jpg"/>
          <p:cNvPicPr>
            <a:picLocks noChangeAspect="1" noChangeArrowheads="1"/>
          </p:cNvPicPr>
          <p:nvPr/>
        </p:nvPicPr>
        <p:blipFill>
          <a:blip r:embed="rId3" cstate="print"/>
          <a:srcRect/>
          <a:stretch>
            <a:fillRect/>
          </a:stretch>
        </p:blipFill>
        <p:spPr bwMode="auto">
          <a:xfrm>
            <a:off x="755576" y="4428146"/>
            <a:ext cx="3394024" cy="19083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27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pl-PL" dirty="0" smtClean="0"/>
              <a:t>Filmska industrija oslanja se na tehnologiju izvedenu iz SI, prikladno nazvana „Massive”, u scenama velikih bitki i kontroliranja masa ljudi generiranih pomoću računarne grafike. Spomenimo kako su SI sustavi dali doprinos i u radu i istraživanju na hardware aspektima modernih sustava.</a:t>
            </a:r>
            <a:endParaRPr lang="en-GB" dirty="0"/>
          </a:p>
        </p:txBody>
      </p:sp>
      <p:pic>
        <p:nvPicPr>
          <p:cNvPr id="84994" name="Picture 2" descr="D:\Viran_doc\College\Preddiplomski studij\II.godina\4.semestar\Seminar\Prezentacija\PPT slike\massive-for-maya-550.jpg"/>
          <p:cNvPicPr>
            <a:picLocks noChangeAspect="1" noChangeArrowheads="1"/>
          </p:cNvPicPr>
          <p:nvPr/>
        </p:nvPicPr>
        <p:blipFill>
          <a:blip r:embed="rId2" cstate="print"/>
          <a:srcRect/>
          <a:stretch>
            <a:fillRect/>
          </a:stretch>
        </p:blipFill>
        <p:spPr bwMode="auto">
          <a:xfrm>
            <a:off x="467544" y="3861048"/>
            <a:ext cx="4198141" cy="22898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4995" name="Picture 3" descr="D:\Viran_doc\College\Preddiplomski studij\II.godina\4.semestar\Seminar\Prezentacija\PPT slike\massive_00a.jpg"/>
          <p:cNvPicPr>
            <a:picLocks noChangeAspect="1" noChangeArrowheads="1"/>
          </p:cNvPicPr>
          <p:nvPr/>
        </p:nvPicPr>
        <p:blipFill>
          <a:blip r:embed="rId3" cstate="print"/>
          <a:srcRect/>
          <a:stretch>
            <a:fillRect/>
          </a:stretch>
        </p:blipFill>
        <p:spPr bwMode="auto">
          <a:xfrm>
            <a:off x="4860032" y="3573016"/>
            <a:ext cx="3885704" cy="21717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846161"/>
          </a:xfrm>
        </p:spPr>
        <p:txBody>
          <a:bodyPr>
            <a:normAutofit/>
          </a:bodyPr>
          <a:lstStyle/>
          <a:p>
            <a:pPr algn="ctr">
              <a:buNone/>
            </a:pPr>
            <a:r>
              <a:rPr lang="en-GB" dirty="0" smtClean="0"/>
              <a:t>SVEUČILIŠTE U ZAGREBU</a:t>
            </a:r>
          </a:p>
          <a:p>
            <a:pPr algn="ctr">
              <a:buNone/>
            </a:pPr>
            <a:r>
              <a:rPr lang="en-GB" dirty="0" smtClean="0"/>
              <a:t>FAKULTET ELEKTROTEHNIKE I RAČUNARSTVA</a:t>
            </a:r>
          </a:p>
          <a:p>
            <a:pPr algn="ctr">
              <a:buNone/>
            </a:pPr>
            <a:endParaRPr lang="en-GB" dirty="0" smtClean="0"/>
          </a:p>
          <a:p>
            <a:pPr algn="ctr">
              <a:buNone/>
            </a:pPr>
            <a:endParaRPr lang="en-GB" dirty="0" smtClean="0"/>
          </a:p>
          <a:p>
            <a:pPr algn="ctr">
              <a:buNone/>
            </a:pPr>
            <a:r>
              <a:rPr lang="en-GB" dirty="0" smtClean="0"/>
              <a:t>SEMINAR</a:t>
            </a:r>
          </a:p>
          <a:p>
            <a:pPr algn="ctr">
              <a:buNone/>
            </a:pPr>
            <a:r>
              <a:rPr lang="en-GB" dirty="0" err="1" smtClean="0"/>
              <a:t>Inteligencija</a:t>
            </a:r>
            <a:r>
              <a:rPr lang="en-GB" dirty="0" smtClean="0"/>
              <a:t> </a:t>
            </a:r>
            <a:r>
              <a:rPr lang="en-GB" dirty="0" err="1" smtClean="0"/>
              <a:t>roja</a:t>
            </a:r>
            <a:r>
              <a:rPr lang="en-GB" dirty="0" smtClean="0"/>
              <a:t> </a:t>
            </a:r>
            <a:r>
              <a:rPr lang="en-GB" dirty="0" err="1" smtClean="0"/>
              <a:t>čestica</a:t>
            </a:r>
            <a:endParaRPr lang="en-GB" dirty="0" smtClean="0"/>
          </a:p>
          <a:p>
            <a:pPr algn="ctr">
              <a:buNone/>
            </a:pPr>
            <a:r>
              <a:rPr lang="en-GB" dirty="0" err="1" smtClean="0"/>
              <a:t>Viran</a:t>
            </a:r>
            <a:r>
              <a:rPr lang="en-GB" dirty="0" smtClean="0"/>
              <a:t> </a:t>
            </a:r>
            <a:r>
              <a:rPr lang="en-GB" dirty="0" err="1" smtClean="0"/>
              <a:t>Ribić</a:t>
            </a:r>
            <a:endParaRPr lang="en-GB" dirty="0" smtClean="0"/>
          </a:p>
          <a:p>
            <a:pPr algn="ctr">
              <a:buNone/>
            </a:pPr>
            <a:r>
              <a:rPr lang="en-GB" dirty="0" err="1" smtClean="0"/>
              <a:t>Voditelj</a:t>
            </a:r>
            <a:r>
              <a:rPr lang="en-GB" dirty="0" smtClean="0"/>
              <a:t>: Marin </a:t>
            </a:r>
            <a:r>
              <a:rPr lang="en-GB" dirty="0" err="1" smtClean="0"/>
              <a:t>Golub</a:t>
            </a:r>
            <a:r>
              <a:rPr lang="en-GB" dirty="0" smtClean="0"/>
              <a:t/>
            </a:r>
            <a:br>
              <a:rPr lang="en-GB" dirty="0" smtClean="0"/>
            </a:br>
            <a:endParaRPr lang="en-GB" dirty="0" smtClean="0"/>
          </a:p>
          <a:p>
            <a:pPr algn="ctr">
              <a:buNone/>
            </a:pPr>
            <a:endParaRPr lang="en-GB" dirty="0" smtClean="0"/>
          </a:p>
          <a:p>
            <a:pPr algn="ctr">
              <a:buNone/>
            </a:pPr>
            <a:endParaRPr lang="en-GB" dirty="0" smtClean="0"/>
          </a:p>
          <a:p>
            <a:pPr algn="ctr">
              <a:buNone/>
            </a:pPr>
            <a:r>
              <a:rPr lang="en-GB" dirty="0" smtClean="0"/>
              <a:t/>
            </a:r>
            <a:br>
              <a:rPr lang="en-GB" dirty="0" smtClean="0"/>
            </a:br>
            <a:r>
              <a:rPr lang="en-GB" dirty="0" smtClean="0"/>
              <a:t>Zagreb, 2015.</a:t>
            </a:r>
            <a:endParaRPr lang="en-GB"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9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Problem </a:t>
            </a:r>
            <a:r>
              <a:rPr lang="en-GB" dirty="0" err="1" smtClean="0"/>
              <a:t>automatskog</a:t>
            </a:r>
            <a:r>
              <a:rPr lang="en-GB" dirty="0" smtClean="0"/>
              <a:t> </a:t>
            </a:r>
            <a:r>
              <a:rPr lang="en-GB" dirty="0" err="1" smtClean="0"/>
              <a:t>planiranja</a:t>
            </a:r>
            <a:r>
              <a:rPr lang="en-GB" dirty="0" smtClean="0"/>
              <a:t> </a:t>
            </a:r>
            <a:r>
              <a:rPr lang="en-GB" dirty="0" err="1" smtClean="0"/>
              <a:t>i</a:t>
            </a:r>
            <a:r>
              <a:rPr lang="en-GB" dirty="0" smtClean="0"/>
              <a:t> </a:t>
            </a:r>
            <a:r>
              <a:rPr lang="en-GB" dirty="0" err="1" smtClean="0"/>
              <a:t>zakazivanja</a:t>
            </a:r>
            <a:endParaRPr lang="en-GB" dirty="0"/>
          </a:p>
        </p:txBody>
      </p:sp>
      <p:sp>
        <p:nvSpPr>
          <p:cNvPr id="3" name="Content Placeholder 2"/>
          <p:cNvSpPr>
            <a:spLocks noGrp="1"/>
          </p:cNvSpPr>
          <p:nvPr>
            <p:ph idx="1"/>
          </p:nvPr>
        </p:nvSpPr>
        <p:spPr/>
        <p:txBody>
          <a:bodyPr>
            <a:normAutofit/>
          </a:bodyPr>
          <a:lstStyle/>
          <a:p>
            <a:r>
              <a:rPr lang="pl-PL" sz="2400" dirty="0"/>
              <a:t>Planiranje je aspekt umjetne inteligencije u kojem inteligentni agent analizira sve opcije koje vode do cilja u trenutnom okruženju, te bira najbolji od ponuđenih putova.</a:t>
            </a:r>
            <a:endParaRPr lang="en-GB" sz="2400" dirty="0"/>
          </a:p>
        </p:txBody>
      </p:sp>
      <p:sp>
        <p:nvSpPr>
          <p:cNvPr id="8" name="Right Arrow 7"/>
          <p:cNvSpPr/>
          <p:nvPr/>
        </p:nvSpPr>
        <p:spPr>
          <a:xfrm>
            <a:off x="1187624" y="5157192"/>
            <a:ext cx="2448272" cy="7657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467544" y="5085184"/>
            <a:ext cx="86409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915816" y="5085184"/>
            <a:ext cx="86409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0" y="6021288"/>
            <a:ext cx="2160240" cy="369332"/>
          </a:xfrm>
          <a:prstGeom prst="rect">
            <a:avLst/>
          </a:prstGeom>
          <a:noFill/>
        </p:spPr>
        <p:txBody>
          <a:bodyPr wrap="square" rtlCol="0">
            <a:spAutoFit/>
          </a:bodyPr>
          <a:lstStyle/>
          <a:p>
            <a:r>
              <a:rPr lang="en-GB" dirty="0" err="1">
                <a:solidFill>
                  <a:srgbClr val="66FFFF"/>
                </a:solidFill>
              </a:rPr>
              <a:t>Umjetna</a:t>
            </a:r>
            <a:r>
              <a:rPr lang="en-GB" dirty="0">
                <a:solidFill>
                  <a:srgbClr val="66FFFF"/>
                </a:solidFill>
              </a:rPr>
              <a:t> </a:t>
            </a:r>
            <a:r>
              <a:rPr lang="en-GB" dirty="0" err="1">
                <a:solidFill>
                  <a:srgbClr val="66FFFF"/>
                </a:solidFill>
              </a:rPr>
              <a:t>inteligencija</a:t>
            </a:r>
            <a:endParaRPr lang="en-GB" dirty="0">
              <a:solidFill>
                <a:srgbClr val="66FFFF"/>
              </a:solidFill>
            </a:endParaRPr>
          </a:p>
        </p:txBody>
      </p:sp>
      <p:sp>
        <p:nvSpPr>
          <p:cNvPr id="10" name="TextBox 9"/>
          <p:cNvSpPr txBox="1"/>
          <p:nvPr/>
        </p:nvSpPr>
        <p:spPr>
          <a:xfrm>
            <a:off x="2771800" y="4653136"/>
            <a:ext cx="1512168" cy="369332"/>
          </a:xfrm>
          <a:prstGeom prst="rect">
            <a:avLst/>
          </a:prstGeom>
          <a:noFill/>
        </p:spPr>
        <p:txBody>
          <a:bodyPr wrap="square" rtlCol="0">
            <a:spAutoFit/>
          </a:bodyPr>
          <a:lstStyle/>
          <a:p>
            <a:r>
              <a:rPr lang="en-GB" dirty="0" err="1">
                <a:solidFill>
                  <a:srgbClr val="66FFFF"/>
                </a:solidFill>
              </a:rPr>
              <a:t>Planiranje</a:t>
            </a:r>
            <a:endParaRPr lang="en-GB" dirty="0">
              <a:solidFill>
                <a:srgbClr val="66FFFF"/>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4" presetClass="entr" presetSubtype="0" ac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strVal val="#ppt_w*0.05"/>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anim calcmode="lin" valueType="num">
                                      <p:cBhvr>
                                        <p:cTn id="13" dur="500" fill="hold"/>
                                        <p:tgtEl>
                                          <p:spTgt spid="8"/>
                                        </p:tgtEl>
                                        <p:attrNameLst>
                                          <p:attrName>ppt_x</p:attrName>
                                        </p:attrNameLst>
                                      </p:cBhvr>
                                      <p:tavLst>
                                        <p:tav tm="0">
                                          <p:val>
                                            <p:strVal val="#ppt_x-.2"/>
                                          </p:val>
                                        </p:tav>
                                        <p:tav tm="100000">
                                          <p:val>
                                            <p:strVal val="#ppt_x"/>
                                          </p:val>
                                        </p:tav>
                                      </p:tavLst>
                                    </p:anim>
                                    <p:anim calcmode="lin" valueType="num">
                                      <p:cBhvr>
                                        <p:cTn id="14" dur="500" fill="hold"/>
                                        <p:tgtEl>
                                          <p:spTgt spid="8"/>
                                        </p:tgtEl>
                                        <p:attrNameLst>
                                          <p:attrName>ppt_y</p:attrName>
                                        </p:attrNameLst>
                                      </p:cBhvr>
                                      <p:tavLst>
                                        <p:tav tm="0">
                                          <p:val>
                                            <p:strVal val="#ppt_y"/>
                                          </p:val>
                                        </p:tav>
                                        <p:tav tm="100000">
                                          <p:val>
                                            <p:strVal val="#ppt_y"/>
                                          </p:val>
                                        </p:tav>
                                      </p:tavLst>
                                    </p:anim>
                                    <p:animEffect transition="in" filter="fade">
                                      <p:cBhvr>
                                        <p:cTn id="15" dur="500"/>
                                        <p:tgtEl>
                                          <p:spTgt spid="8"/>
                                        </p:tgtEl>
                                      </p:cBhvr>
                                    </p:animEffect>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3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Evolucijski</a:t>
            </a:r>
            <a:r>
              <a:rPr lang="en-GB" dirty="0" smtClean="0"/>
              <a:t> </a:t>
            </a:r>
            <a:r>
              <a:rPr lang="en-GB" dirty="0" err="1" smtClean="0"/>
              <a:t>algoritmi</a:t>
            </a:r>
            <a:endParaRPr lang="en-GB" dirty="0"/>
          </a:p>
        </p:txBody>
      </p:sp>
      <p:sp>
        <p:nvSpPr>
          <p:cNvPr id="3" name="Content Placeholder 2"/>
          <p:cNvSpPr>
            <a:spLocks noGrp="1"/>
          </p:cNvSpPr>
          <p:nvPr>
            <p:ph idx="1"/>
          </p:nvPr>
        </p:nvSpPr>
        <p:spPr/>
        <p:txBody>
          <a:bodyPr>
            <a:normAutofit/>
          </a:bodyPr>
          <a:lstStyle/>
          <a:p>
            <a:r>
              <a:rPr lang="en-GB" sz="2600" dirty="0"/>
              <a:t>E</a:t>
            </a:r>
            <a:r>
              <a:rPr lang="pl-PL" sz="2600" dirty="0"/>
              <a:t>volucijski algoritmi inspirirani su prirodnim procesima i kao takvi dijele mnoge sličnosti</a:t>
            </a:r>
            <a:r>
              <a:rPr lang="en-GB" sz="2600" dirty="0"/>
              <a:t> </a:t>
            </a:r>
            <a:r>
              <a:rPr lang="en-GB" sz="2600" dirty="0" err="1"/>
              <a:t>sa</a:t>
            </a:r>
            <a:r>
              <a:rPr lang="en-GB" sz="2600" dirty="0"/>
              <a:t> </a:t>
            </a:r>
            <a:r>
              <a:rPr lang="en-GB" sz="2600" dirty="0" err="1"/>
              <a:t>rojevima</a:t>
            </a:r>
            <a:r>
              <a:rPr lang="en-GB" sz="2600" dirty="0"/>
              <a:t> </a:t>
            </a:r>
            <a:r>
              <a:rPr lang="en-GB" sz="2600" dirty="0" err="1"/>
              <a:t>čestica</a:t>
            </a:r>
            <a:r>
              <a:rPr lang="pl-PL" sz="2600" dirty="0"/>
              <a:t>. Oba pristupa rješavanju problema sastoje se od idućih koraka:</a:t>
            </a:r>
            <a:br>
              <a:rPr lang="pl-PL" sz="2600" dirty="0"/>
            </a:br>
            <a:r>
              <a:rPr lang="pl-PL" sz="2600" dirty="0"/>
              <a:t/>
            </a:r>
            <a:br>
              <a:rPr lang="pl-PL" sz="2600" dirty="0"/>
            </a:br>
            <a:r>
              <a:rPr lang="pl-PL" sz="2000" dirty="0"/>
              <a:t>i  )  	nezavisno pretraživanje prostora problema</a:t>
            </a:r>
            <a:br>
              <a:rPr lang="pl-PL" sz="2000" dirty="0"/>
            </a:br>
            <a:r>
              <a:rPr lang="pl-PL" sz="2000" dirty="0"/>
              <a:t>ii )	evaluacija prikupljenih podataka i određivanje najboljeg rezultata</a:t>
            </a:r>
            <a:br>
              <a:rPr lang="pl-PL" sz="2000" dirty="0"/>
            </a:br>
            <a:r>
              <a:rPr lang="pl-PL" sz="2000" dirty="0"/>
              <a:t>iii )	pomak svih agenata u domeni pretraživanja prema najboljem </a:t>
            </a:r>
            <a:r>
              <a:rPr lang="en-GB" sz="2000" dirty="0" smtClean="0"/>
              <a:t>	</a:t>
            </a:r>
            <a:r>
              <a:rPr lang="pl-PL" sz="2000" dirty="0" smtClean="0"/>
              <a:t>rješenju</a:t>
            </a:r>
            <a:endParaRPr lang="en-GB" sz="2000" dirty="0"/>
          </a:p>
        </p:txBody>
      </p:sp>
      <p:sp>
        <p:nvSpPr>
          <p:cNvPr id="7" name="Right Arrow 6"/>
          <p:cNvSpPr/>
          <p:nvPr/>
        </p:nvSpPr>
        <p:spPr>
          <a:xfrm>
            <a:off x="1187624" y="5157192"/>
            <a:ext cx="2448272" cy="7657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67544" y="5085184"/>
            <a:ext cx="86409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0" y="6021288"/>
            <a:ext cx="2160240" cy="369332"/>
          </a:xfrm>
          <a:prstGeom prst="rect">
            <a:avLst/>
          </a:prstGeom>
          <a:noFill/>
        </p:spPr>
        <p:txBody>
          <a:bodyPr wrap="square" rtlCol="0">
            <a:spAutoFit/>
          </a:bodyPr>
          <a:lstStyle/>
          <a:p>
            <a:r>
              <a:rPr lang="en-GB" dirty="0" err="1">
                <a:solidFill>
                  <a:srgbClr val="66FFFF"/>
                </a:solidFill>
              </a:rPr>
              <a:t>Umjetna</a:t>
            </a:r>
            <a:r>
              <a:rPr lang="en-GB" dirty="0" smtClean="0"/>
              <a:t> </a:t>
            </a:r>
            <a:r>
              <a:rPr lang="en-GB" dirty="0" err="1">
                <a:solidFill>
                  <a:srgbClr val="66FFFF"/>
                </a:solidFill>
              </a:rPr>
              <a:t>inteligencija</a:t>
            </a:r>
            <a:endParaRPr lang="en-GB" dirty="0">
              <a:solidFill>
                <a:srgbClr val="66FFFF"/>
              </a:solidFill>
            </a:endParaRPr>
          </a:p>
        </p:txBody>
      </p:sp>
      <p:sp>
        <p:nvSpPr>
          <p:cNvPr id="11" name="TextBox 10"/>
          <p:cNvSpPr txBox="1"/>
          <p:nvPr/>
        </p:nvSpPr>
        <p:spPr>
          <a:xfrm>
            <a:off x="2771800" y="4653136"/>
            <a:ext cx="1512168" cy="369332"/>
          </a:xfrm>
          <a:prstGeom prst="rect">
            <a:avLst/>
          </a:prstGeom>
          <a:noFill/>
        </p:spPr>
        <p:txBody>
          <a:bodyPr wrap="square" rtlCol="0">
            <a:spAutoFit/>
          </a:bodyPr>
          <a:lstStyle/>
          <a:p>
            <a:r>
              <a:rPr lang="en-GB" dirty="0" err="1">
                <a:solidFill>
                  <a:srgbClr val="66FFFF"/>
                </a:solidFill>
              </a:rPr>
              <a:t>Planiranje</a:t>
            </a:r>
            <a:endParaRPr lang="en-GB" dirty="0">
              <a:solidFill>
                <a:srgbClr val="66FFFF"/>
              </a:solidFill>
            </a:endParaRPr>
          </a:p>
        </p:txBody>
      </p:sp>
      <p:sp>
        <p:nvSpPr>
          <p:cNvPr id="12" name="Right Arrow 11"/>
          <p:cNvSpPr/>
          <p:nvPr/>
        </p:nvSpPr>
        <p:spPr>
          <a:xfrm rot="20646187">
            <a:off x="3253373" y="4768638"/>
            <a:ext cx="2894678" cy="7657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915816" y="5085184"/>
            <a:ext cx="86409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5364088" y="4437112"/>
            <a:ext cx="86409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300192" y="4221088"/>
            <a:ext cx="1512168" cy="646331"/>
          </a:xfrm>
          <a:prstGeom prst="rect">
            <a:avLst/>
          </a:prstGeom>
          <a:noFill/>
        </p:spPr>
        <p:txBody>
          <a:bodyPr wrap="square" rtlCol="0">
            <a:spAutoFit/>
          </a:bodyPr>
          <a:lstStyle/>
          <a:p>
            <a:r>
              <a:rPr lang="en-GB" dirty="0" err="1" smtClean="0">
                <a:solidFill>
                  <a:srgbClr val="66FFFF"/>
                </a:solidFill>
              </a:rPr>
              <a:t>Evolucijski</a:t>
            </a:r>
            <a:r>
              <a:rPr lang="en-GB" dirty="0" smtClean="0">
                <a:solidFill>
                  <a:srgbClr val="66FFFF"/>
                </a:solidFill>
              </a:rPr>
              <a:t> </a:t>
            </a:r>
            <a:r>
              <a:rPr lang="en-GB" dirty="0" err="1" smtClean="0">
                <a:solidFill>
                  <a:srgbClr val="66FFFF"/>
                </a:solidFill>
              </a:rPr>
              <a:t>algoritmi</a:t>
            </a:r>
            <a:endParaRPr lang="en-GB" dirty="0">
              <a:solidFill>
                <a:srgbClr val="66FFFF"/>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par>
                                <p:cTn id="14" presetID="54" presetClass="entr" presetSubtype="0" accel="100000" fill="hold" grpId="1"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strVal val="#ppt_w*0.05"/>
                                          </p:val>
                                        </p:tav>
                                        <p:tav tm="100000">
                                          <p:val>
                                            <p:strVal val="#ppt_w"/>
                                          </p:val>
                                        </p:tav>
                                      </p:tavLst>
                                    </p:anim>
                                    <p:anim calcmode="lin" valueType="num">
                                      <p:cBhvr>
                                        <p:cTn id="17" dur="500" fill="hold"/>
                                        <p:tgtEl>
                                          <p:spTgt spid="12"/>
                                        </p:tgtEl>
                                        <p:attrNameLst>
                                          <p:attrName>ppt_h</p:attrName>
                                        </p:attrNameLst>
                                      </p:cBhvr>
                                      <p:tavLst>
                                        <p:tav tm="0">
                                          <p:val>
                                            <p:strVal val="#ppt_h"/>
                                          </p:val>
                                        </p:tav>
                                        <p:tav tm="100000">
                                          <p:val>
                                            <p:strVal val="#ppt_h"/>
                                          </p:val>
                                        </p:tav>
                                      </p:tavLst>
                                    </p:anim>
                                    <p:anim calcmode="lin" valueType="num">
                                      <p:cBhvr>
                                        <p:cTn id="18" dur="500" fill="hold"/>
                                        <p:tgtEl>
                                          <p:spTgt spid="12"/>
                                        </p:tgtEl>
                                        <p:attrNameLst>
                                          <p:attrName>ppt_x</p:attrName>
                                        </p:attrNameLst>
                                      </p:cBhvr>
                                      <p:tavLst>
                                        <p:tav tm="0">
                                          <p:val>
                                            <p:strVal val="#ppt_x-.2"/>
                                          </p:val>
                                        </p:tav>
                                        <p:tav tm="100000">
                                          <p:val>
                                            <p:strVal val="#ppt_x"/>
                                          </p:val>
                                        </p:tav>
                                      </p:tavLst>
                                    </p:anim>
                                    <p:anim calcmode="lin" valueType="num">
                                      <p:cBhvr>
                                        <p:cTn id="19" dur="500" fill="hold"/>
                                        <p:tgtEl>
                                          <p:spTgt spid="12"/>
                                        </p:tgtEl>
                                        <p:attrNameLst>
                                          <p:attrName>ppt_y</p:attrName>
                                        </p:attrNameLst>
                                      </p:cBhvr>
                                      <p:tavLst>
                                        <p:tav tm="0">
                                          <p:val>
                                            <p:strVal val="#ppt_y"/>
                                          </p:val>
                                        </p:tav>
                                        <p:tav tm="100000">
                                          <p:val>
                                            <p:strVal val="#ppt_y"/>
                                          </p:val>
                                        </p:tav>
                                      </p:tavLst>
                                    </p:anim>
                                    <p:animEffect transition="in" filter="fade">
                                      <p:cBhvr>
                                        <p:cTn id="20" dur="500"/>
                                        <p:tgtEl>
                                          <p:spTgt spid="12"/>
                                        </p:tgtEl>
                                      </p:cBhvr>
                                    </p:animEffect>
                                  </p:childTnLst>
                                </p:cTn>
                              </p:par>
                            </p:childTnLst>
                          </p:cTn>
                        </p:par>
                        <p:par>
                          <p:cTn id="21" fill="hold">
                            <p:stCondLst>
                              <p:cond delay="1000"/>
                            </p:stCondLst>
                            <p:childTnLst>
                              <p:par>
                                <p:cTn id="22" presetID="47"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6"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213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Značajke</a:t>
            </a:r>
            <a:r>
              <a:rPr lang="en-GB" dirty="0" smtClean="0"/>
              <a:t> </a:t>
            </a:r>
            <a:r>
              <a:rPr lang="en-GB" dirty="0" err="1" smtClean="0"/>
              <a:t>evolucijskih</a:t>
            </a:r>
            <a:r>
              <a:rPr lang="en-GB" dirty="0" smtClean="0"/>
              <a:t> </a:t>
            </a:r>
            <a:r>
              <a:rPr lang="en-GB" dirty="0" err="1" smtClean="0"/>
              <a:t>algoritama</a:t>
            </a:r>
            <a:endParaRPr lang="en-GB" dirty="0"/>
          </a:p>
        </p:txBody>
      </p:sp>
      <p:sp>
        <p:nvSpPr>
          <p:cNvPr id="3" name="Content Placeholder 2"/>
          <p:cNvSpPr>
            <a:spLocks noGrp="1"/>
          </p:cNvSpPr>
          <p:nvPr>
            <p:ph idx="1"/>
          </p:nvPr>
        </p:nvSpPr>
        <p:spPr/>
        <p:txBody>
          <a:bodyPr/>
          <a:lstStyle/>
          <a:p>
            <a:r>
              <a:rPr lang="pl-PL" dirty="0"/>
              <a:t>U evolucijskim algoritmima agenti su modelirani genima nad kojima se izvršavaju </a:t>
            </a:r>
            <a:r>
              <a:rPr lang="pl-PL" dirty="0" smtClean="0"/>
              <a:t>operacije</a:t>
            </a:r>
            <a:r>
              <a:rPr lang="en-GB" dirty="0" smtClean="0"/>
              <a:t>:</a:t>
            </a:r>
            <a:r>
              <a:rPr lang="pl-PL" dirty="0" smtClean="0"/>
              <a:t> </a:t>
            </a:r>
            <a:r>
              <a:rPr lang="en-GB" dirty="0" smtClean="0"/>
              <a:t/>
            </a:r>
            <a:br>
              <a:rPr lang="en-GB" dirty="0" smtClean="0"/>
            </a:br>
            <a:r>
              <a:rPr lang="pl-PL" dirty="0" smtClean="0"/>
              <a:t>„</a:t>
            </a:r>
            <a:r>
              <a:rPr lang="pl-PL" dirty="0"/>
              <a:t>reprodukcije</a:t>
            </a:r>
            <a:r>
              <a:rPr lang="pl-PL" dirty="0" smtClean="0"/>
              <a:t>”,</a:t>
            </a:r>
            <a:r>
              <a:rPr lang="en-GB" dirty="0" smtClean="0"/>
              <a:t/>
            </a:r>
            <a:br>
              <a:rPr lang="en-GB" dirty="0" smtClean="0"/>
            </a:br>
            <a:r>
              <a:rPr lang="pl-PL" dirty="0" smtClean="0"/>
              <a:t> </a:t>
            </a:r>
            <a:r>
              <a:rPr lang="pl-PL" dirty="0"/>
              <a:t>„mutacije”, </a:t>
            </a:r>
            <a:r>
              <a:rPr lang="en-GB" dirty="0" smtClean="0"/>
              <a:t/>
            </a:r>
            <a:br>
              <a:rPr lang="en-GB" dirty="0" smtClean="0"/>
            </a:br>
            <a:r>
              <a:rPr lang="pl-PL" dirty="0" smtClean="0"/>
              <a:t>„</a:t>
            </a:r>
            <a:r>
              <a:rPr lang="pl-PL" dirty="0"/>
              <a:t>rekombinacije” </a:t>
            </a:r>
            <a:r>
              <a:rPr lang="en-GB" dirty="0" smtClean="0"/>
              <a:t/>
            </a:r>
            <a:br>
              <a:rPr lang="en-GB" dirty="0" smtClean="0"/>
            </a:br>
            <a:r>
              <a:rPr lang="pl-PL" dirty="0" smtClean="0"/>
              <a:t>„</a:t>
            </a:r>
            <a:r>
              <a:rPr lang="pl-PL" dirty="0"/>
              <a:t>prirodne selekcije”. </a:t>
            </a:r>
            <a:r>
              <a:rPr lang="en-GB" dirty="0" smtClean="0"/>
              <a:t/>
            </a:r>
            <a:br>
              <a:rPr lang="en-GB" dirty="0" smtClean="0"/>
            </a:br>
            <a:r>
              <a:rPr lang="pl-PL" dirty="0" smtClean="0"/>
              <a:t>Takvi </a:t>
            </a:r>
            <a:r>
              <a:rPr lang="pl-PL" dirty="0"/>
              <a:t>se algoritmi opisuju kao </a:t>
            </a:r>
            <a:r>
              <a:rPr lang="pl-PL" dirty="0" smtClean="0"/>
              <a:t>metaheuristički</a:t>
            </a:r>
            <a:r>
              <a:rPr lang="en-GB" dirty="0" smtClean="0"/>
              <a:t>.</a:t>
            </a:r>
            <a:endParaRPr lang="en-GB" dirty="0"/>
          </a:p>
        </p:txBody>
      </p:sp>
      <p:sp>
        <p:nvSpPr>
          <p:cNvPr id="7" name="TextBox 6"/>
          <p:cNvSpPr txBox="1"/>
          <p:nvPr/>
        </p:nvSpPr>
        <p:spPr>
          <a:xfrm>
            <a:off x="0" y="6021288"/>
            <a:ext cx="2160240" cy="369332"/>
          </a:xfrm>
          <a:prstGeom prst="rect">
            <a:avLst/>
          </a:prstGeom>
          <a:noFill/>
        </p:spPr>
        <p:txBody>
          <a:bodyPr wrap="square" rtlCol="0">
            <a:spAutoFit/>
          </a:bodyPr>
          <a:lstStyle/>
          <a:p>
            <a:r>
              <a:rPr lang="en-GB" dirty="0" err="1">
                <a:solidFill>
                  <a:srgbClr val="66FFFF"/>
                </a:solidFill>
              </a:rPr>
              <a:t>Umjetna</a:t>
            </a:r>
            <a:r>
              <a:rPr lang="en-GB" dirty="0" smtClean="0"/>
              <a:t> </a:t>
            </a:r>
            <a:r>
              <a:rPr lang="en-GB" dirty="0" err="1">
                <a:solidFill>
                  <a:srgbClr val="66FFFF"/>
                </a:solidFill>
              </a:rPr>
              <a:t>inteligencija</a:t>
            </a:r>
            <a:endParaRPr lang="en-GB" dirty="0">
              <a:solidFill>
                <a:srgbClr val="66FFFF"/>
              </a:solidFill>
            </a:endParaRPr>
          </a:p>
        </p:txBody>
      </p:sp>
      <p:sp>
        <p:nvSpPr>
          <p:cNvPr id="8" name="TextBox 7"/>
          <p:cNvSpPr txBox="1"/>
          <p:nvPr/>
        </p:nvSpPr>
        <p:spPr>
          <a:xfrm>
            <a:off x="2771800" y="4653136"/>
            <a:ext cx="1512168" cy="369332"/>
          </a:xfrm>
          <a:prstGeom prst="rect">
            <a:avLst/>
          </a:prstGeom>
          <a:noFill/>
        </p:spPr>
        <p:txBody>
          <a:bodyPr wrap="square" rtlCol="0">
            <a:spAutoFit/>
          </a:bodyPr>
          <a:lstStyle/>
          <a:p>
            <a:r>
              <a:rPr lang="en-GB" dirty="0" err="1">
                <a:solidFill>
                  <a:srgbClr val="66FFFF"/>
                </a:solidFill>
              </a:rPr>
              <a:t>Planiranje</a:t>
            </a:r>
            <a:endParaRPr lang="en-GB" dirty="0">
              <a:solidFill>
                <a:srgbClr val="66FFFF"/>
              </a:solidFill>
            </a:endParaRPr>
          </a:p>
        </p:txBody>
      </p:sp>
      <p:sp>
        <p:nvSpPr>
          <p:cNvPr id="9" name="Right Arrow 8"/>
          <p:cNvSpPr/>
          <p:nvPr/>
        </p:nvSpPr>
        <p:spPr>
          <a:xfrm>
            <a:off x="1187624" y="5157192"/>
            <a:ext cx="2448272" cy="7657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467544" y="5085184"/>
            <a:ext cx="86409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rot="20646187">
            <a:off x="3253373" y="4768638"/>
            <a:ext cx="2894678" cy="7657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5364088" y="4437112"/>
            <a:ext cx="86409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6300192" y="4221088"/>
            <a:ext cx="1512168" cy="646331"/>
          </a:xfrm>
          <a:prstGeom prst="rect">
            <a:avLst/>
          </a:prstGeom>
          <a:noFill/>
        </p:spPr>
        <p:txBody>
          <a:bodyPr wrap="square" rtlCol="0">
            <a:spAutoFit/>
          </a:bodyPr>
          <a:lstStyle/>
          <a:p>
            <a:r>
              <a:rPr lang="en-GB" dirty="0" err="1" smtClean="0">
                <a:solidFill>
                  <a:srgbClr val="66FFFF"/>
                </a:solidFill>
              </a:rPr>
              <a:t>Evolucijski</a:t>
            </a:r>
            <a:r>
              <a:rPr lang="en-GB" dirty="0" smtClean="0">
                <a:solidFill>
                  <a:srgbClr val="66FFFF"/>
                </a:solidFill>
              </a:rPr>
              <a:t> </a:t>
            </a:r>
            <a:r>
              <a:rPr lang="en-GB" dirty="0" err="1" smtClean="0">
                <a:solidFill>
                  <a:srgbClr val="66FFFF"/>
                </a:solidFill>
              </a:rPr>
              <a:t>algoritmi</a:t>
            </a:r>
            <a:endParaRPr lang="en-GB" dirty="0">
              <a:solidFill>
                <a:srgbClr val="66FFFF"/>
              </a:solidFill>
            </a:endParaRPr>
          </a:p>
        </p:txBody>
      </p:sp>
      <p:sp>
        <p:nvSpPr>
          <p:cNvPr id="14" name="TextBox 13"/>
          <p:cNvSpPr txBox="1"/>
          <p:nvPr/>
        </p:nvSpPr>
        <p:spPr>
          <a:xfrm>
            <a:off x="3779912" y="6309320"/>
            <a:ext cx="1512168" cy="369332"/>
          </a:xfrm>
          <a:prstGeom prst="rect">
            <a:avLst/>
          </a:prstGeom>
          <a:noFill/>
        </p:spPr>
        <p:txBody>
          <a:bodyPr wrap="square" rtlCol="0">
            <a:spAutoFit/>
          </a:bodyPr>
          <a:lstStyle/>
          <a:p>
            <a:r>
              <a:rPr lang="en-GB" dirty="0" err="1" smtClean="0">
                <a:solidFill>
                  <a:srgbClr val="66FFFF"/>
                </a:solidFill>
              </a:rPr>
              <a:t>Rojevi</a:t>
            </a:r>
            <a:r>
              <a:rPr lang="en-GB" dirty="0" smtClean="0">
                <a:solidFill>
                  <a:srgbClr val="66FFFF"/>
                </a:solidFill>
              </a:rPr>
              <a:t> </a:t>
            </a:r>
            <a:r>
              <a:rPr lang="en-GB" dirty="0" err="1" smtClean="0">
                <a:solidFill>
                  <a:srgbClr val="66FFFF"/>
                </a:solidFill>
              </a:rPr>
              <a:t>čestica</a:t>
            </a:r>
            <a:endParaRPr lang="en-GB" dirty="0">
              <a:solidFill>
                <a:srgbClr val="66FFFF"/>
              </a:solidFill>
            </a:endParaRPr>
          </a:p>
        </p:txBody>
      </p:sp>
      <p:sp>
        <p:nvSpPr>
          <p:cNvPr id="15" name="Right Arrow 14"/>
          <p:cNvSpPr/>
          <p:nvPr/>
        </p:nvSpPr>
        <p:spPr>
          <a:xfrm rot="1179547">
            <a:off x="3320308" y="5627601"/>
            <a:ext cx="2894678" cy="7657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915816" y="5085184"/>
            <a:ext cx="86409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364088" y="5877272"/>
            <a:ext cx="86409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par>
                                <p:cTn id="14" presetID="54" presetClass="entr" presetSubtype="0" accel="10000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strVal val="#ppt_w*0.05"/>
                                          </p:val>
                                        </p:tav>
                                        <p:tav tm="100000">
                                          <p:val>
                                            <p:strVal val="#ppt_w"/>
                                          </p:val>
                                        </p:tav>
                                      </p:tavLst>
                                    </p:anim>
                                    <p:anim calcmode="lin" valueType="num">
                                      <p:cBhvr>
                                        <p:cTn id="17" dur="500" fill="hold"/>
                                        <p:tgtEl>
                                          <p:spTgt spid="15"/>
                                        </p:tgtEl>
                                        <p:attrNameLst>
                                          <p:attrName>ppt_h</p:attrName>
                                        </p:attrNameLst>
                                      </p:cBhvr>
                                      <p:tavLst>
                                        <p:tav tm="0">
                                          <p:val>
                                            <p:strVal val="#ppt_h"/>
                                          </p:val>
                                        </p:tav>
                                        <p:tav tm="100000">
                                          <p:val>
                                            <p:strVal val="#ppt_h"/>
                                          </p:val>
                                        </p:tav>
                                      </p:tavLst>
                                    </p:anim>
                                    <p:anim calcmode="lin" valueType="num">
                                      <p:cBhvr>
                                        <p:cTn id="18" dur="500" fill="hold"/>
                                        <p:tgtEl>
                                          <p:spTgt spid="15"/>
                                        </p:tgtEl>
                                        <p:attrNameLst>
                                          <p:attrName>ppt_x</p:attrName>
                                        </p:attrNameLst>
                                      </p:cBhvr>
                                      <p:tavLst>
                                        <p:tav tm="0">
                                          <p:val>
                                            <p:strVal val="#ppt_x-.2"/>
                                          </p:val>
                                        </p:tav>
                                        <p:tav tm="100000">
                                          <p:val>
                                            <p:strVal val="#ppt_x"/>
                                          </p:val>
                                        </p:tav>
                                      </p:tavLst>
                                    </p:anim>
                                    <p:anim calcmode="lin" valueType="num">
                                      <p:cBhvr>
                                        <p:cTn id="19" dur="500" fill="hold"/>
                                        <p:tgtEl>
                                          <p:spTgt spid="15"/>
                                        </p:tgtEl>
                                        <p:attrNameLst>
                                          <p:attrName>ppt_y</p:attrName>
                                        </p:attrNameLst>
                                      </p:cBhvr>
                                      <p:tavLst>
                                        <p:tav tm="0">
                                          <p:val>
                                            <p:strVal val="#ppt_y"/>
                                          </p:val>
                                        </p:tav>
                                        <p:tav tm="100000">
                                          <p:val>
                                            <p:strVal val="#ppt_y"/>
                                          </p:val>
                                        </p:tav>
                                      </p:tavLst>
                                    </p:anim>
                                    <p:animEffect transition="in" filter="fade">
                                      <p:cBhvr>
                                        <p:cTn id="20" dur="500"/>
                                        <p:tgtEl>
                                          <p:spTgt spid="15"/>
                                        </p:tgtEl>
                                      </p:cBhvr>
                                    </p:animEffect>
                                  </p:childTnLst>
                                </p:cTn>
                              </p:par>
                            </p:childTnLst>
                          </p:cTn>
                        </p:par>
                        <p:par>
                          <p:cTn id="21" fill="hold">
                            <p:stCondLst>
                              <p:cond delay="1000"/>
                            </p:stCondLst>
                            <p:childTnLst>
                              <p:par>
                                <p:cTn id="22" presetID="47"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5" grpId="1"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20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Potreba</a:t>
            </a:r>
            <a:r>
              <a:rPr lang="en-GB" dirty="0" smtClean="0"/>
              <a:t> </a:t>
            </a:r>
            <a:r>
              <a:rPr lang="en-GB" dirty="0" err="1" smtClean="0"/>
              <a:t>za</a:t>
            </a:r>
            <a:r>
              <a:rPr lang="en-GB" dirty="0" smtClean="0"/>
              <a:t> </a:t>
            </a:r>
            <a:r>
              <a:rPr lang="en-GB" dirty="0" err="1" smtClean="0"/>
              <a:t>novim</a:t>
            </a:r>
            <a:r>
              <a:rPr lang="en-GB" dirty="0" smtClean="0"/>
              <a:t> </a:t>
            </a:r>
            <a:r>
              <a:rPr lang="en-GB" dirty="0" err="1" smtClean="0"/>
              <a:t>algoritmima</a:t>
            </a:r>
            <a:endParaRPr lang="en-GB" dirty="0"/>
          </a:p>
        </p:txBody>
      </p:sp>
      <p:sp>
        <p:nvSpPr>
          <p:cNvPr id="3" name="Content Placeholder 2"/>
          <p:cNvSpPr>
            <a:spLocks noGrp="1"/>
          </p:cNvSpPr>
          <p:nvPr>
            <p:ph idx="1"/>
          </p:nvPr>
        </p:nvSpPr>
        <p:spPr>
          <a:xfrm>
            <a:off x="457200" y="1600201"/>
            <a:ext cx="5266928" cy="1684784"/>
          </a:xfrm>
        </p:spPr>
        <p:txBody>
          <a:bodyPr/>
          <a:lstStyle/>
          <a:p>
            <a:r>
              <a:rPr lang="hr-HR" dirty="0"/>
              <a:t>Problem trgovačkog </a:t>
            </a:r>
            <a:r>
              <a:rPr lang="hr-HR" dirty="0" smtClean="0"/>
              <a:t>putnika</a:t>
            </a:r>
            <a:endParaRPr lang="en-GB" dirty="0" smtClean="0"/>
          </a:p>
          <a:p>
            <a:r>
              <a:rPr lang="en-GB" dirty="0" smtClean="0"/>
              <a:t>Problem </a:t>
            </a:r>
            <a:r>
              <a:rPr lang="en-GB" dirty="0" err="1" smtClean="0"/>
              <a:t>bojanja</a:t>
            </a:r>
            <a:r>
              <a:rPr lang="en-GB" dirty="0" smtClean="0"/>
              <a:t> </a:t>
            </a:r>
            <a:r>
              <a:rPr lang="en-GB" dirty="0" err="1" smtClean="0"/>
              <a:t>grafova</a:t>
            </a:r>
            <a:endParaRPr lang="en-GB" dirty="0" smtClean="0"/>
          </a:p>
          <a:p>
            <a:r>
              <a:rPr lang="en-GB" dirty="0" smtClean="0"/>
              <a:t>P</a:t>
            </a:r>
            <a:r>
              <a:rPr lang="hr-HR" dirty="0" smtClean="0"/>
              <a:t>roblem </a:t>
            </a:r>
            <a:r>
              <a:rPr lang="hr-HR" dirty="0"/>
              <a:t>zaustavljanja </a:t>
            </a:r>
            <a:endParaRPr lang="en-GB" dirty="0" smtClean="0"/>
          </a:p>
        </p:txBody>
      </p:sp>
      <p:pic>
        <p:nvPicPr>
          <p:cNvPr id="18433" name="Picture 1" descr="D:\Viran_doc\College\Preddiplomski studij\II.godina\4.semestar\Seminar\Prezentacija\PPT slike\U1000.10.0.gif"/>
          <p:cNvPicPr>
            <a:picLocks noChangeAspect="1" noChangeArrowheads="1"/>
          </p:cNvPicPr>
          <p:nvPr/>
        </p:nvPicPr>
        <p:blipFill>
          <a:blip r:embed="rId2" cstate="print"/>
          <a:srcRect/>
          <a:stretch>
            <a:fillRect/>
          </a:stretch>
        </p:blipFill>
        <p:spPr bwMode="auto">
          <a:xfrm>
            <a:off x="899592" y="4005064"/>
            <a:ext cx="2155379" cy="21553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434" name="Picture 2" descr="D:\Viran_doc\College\Preddiplomski studij\II.godina\4.semestar\Seminar\Prezentacija\PPT slike\Kencf0618FacebookNetwork.jpg"/>
          <p:cNvPicPr>
            <a:picLocks noChangeAspect="1" noChangeArrowheads="1"/>
          </p:cNvPicPr>
          <p:nvPr/>
        </p:nvPicPr>
        <p:blipFill>
          <a:blip r:embed="rId3" cstate="print"/>
          <a:srcRect/>
          <a:stretch>
            <a:fillRect/>
          </a:stretch>
        </p:blipFill>
        <p:spPr bwMode="auto">
          <a:xfrm>
            <a:off x="5940152" y="1196752"/>
            <a:ext cx="2402632" cy="24026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ontent Placeholder 2"/>
          <p:cNvSpPr txBox="1">
            <a:spLocks/>
          </p:cNvSpPr>
          <p:nvPr/>
        </p:nvSpPr>
        <p:spPr>
          <a:xfrm>
            <a:off x="3203848" y="4077072"/>
            <a:ext cx="3888432" cy="23042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err="1" smtClean="0">
                <a:ln>
                  <a:noFill/>
                </a:ln>
                <a:solidFill>
                  <a:schemeClr val="tx1"/>
                </a:solidFill>
                <a:effectLst/>
                <a:uLnTx/>
                <a:uFillTx/>
                <a:latin typeface="+mn-lt"/>
                <a:ea typeface="+mn-ea"/>
                <a:cs typeface="+mn-cs"/>
              </a:rPr>
              <a:t>Kriptografija</a:t>
            </a: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err="1" smtClean="0">
                <a:ln>
                  <a:noFill/>
                </a:ln>
                <a:solidFill>
                  <a:schemeClr val="tx1"/>
                </a:solidFill>
                <a:effectLst/>
                <a:uLnTx/>
                <a:uFillTx/>
                <a:latin typeface="+mn-lt"/>
                <a:ea typeface="+mn-ea"/>
                <a:cs typeface="+mn-cs"/>
              </a:rPr>
              <a:t>Optimizacija</a:t>
            </a:r>
            <a:r>
              <a:rPr kumimoji="0" lang="en-GB"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400" b="0" i="0" u="none" strike="noStrike" kern="1200" cap="none" spc="0" normalizeH="0" baseline="0" noProof="0" dirty="0" err="1" smtClean="0">
                <a:ln>
                  <a:noFill/>
                </a:ln>
                <a:solidFill>
                  <a:schemeClr val="tx1"/>
                </a:solidFill>
                <a:effectLst/>
                <a:uLnTx/>
                <a:uFillTx/>
                <a:latin typeface="+mn-lt"/>
                <a:ea typeface="+mn-ea"/>
                <a:cs typeface="+mn-cs"/>
              </a:rPr>
              <a:t>metoda</a:t>
            </a:r>
            <a:r>
              <a:rPr kumimoji="0" lang="en-GB"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400" b="0" i="0" u="none" strike="noStrike" kern="1200" cap="none" spc="0" normalizeH="0" baseline="0" noProof="0" dirty="0" err="1" smtClean="0">
                <a:ln>
                  <a:noFill/>
                </a:ln>
                <a:solidFill>
                  <a:schemeClr val="tx1"/>
                </a:solidFill>
                <a:effectLst/>
                <a:uLnTx/>
                <a:uFillTx/>
                <a:latin typeface="+mn-lt"/>
                <a:ea typeface="+mn-ea"/>
                <a:cs typeface="+mn-cs"/>
              </a:rPr>
              <a:t>za</a:t>
            </a:r>
            <a:r>
              <a:rPr kumimoji="0" lang="en-GB"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400" b="0" i="0" u="none" strike="noStrike" kern="1200" cap="none" spc="0" normalizeH="0" baseline="0" noProof="0" dirty="0" err="1" smtClean="0">
                <a:ln>
                  <a:noFill/>
                </a:ln>
                <a:solidFill>
                  <a:schemeClr val="tx1"/>
                </a:solidFill>
                <a:effectLst/>
                <a:uLnTx/>
                <a:uFillTx/>
                <a:latin typeface="+mn-lt"/>
                <a:ea typeface="+mn-ea"/>
                <a:cs typeface="+mn-cs"/>
              </a:rPr>
              <a:t>formiranje</a:t>
            </a:r>
            <a:r>
              <a:rPr kumimoji="0" lang="en-GB" sz="2400" b="0" i="0" u="none" strike="noStrike" kern="1200" cap="none" spc="0" normalizeH="0" noProof="0" dirty="0" smtClean="0">
                <a:ln>
                  <a:noFill/>
                </a:ln>
                <a:solidFill>
                  <a:schemeClr val="tx1"/>
                </a:solidFill>
                <a:effectLst/>
                <a:uLnTx/>
                <a:uFillTx/>
                <a:latin typeface="+mn-lt"/>
                <a:ea typeface="+mn-ea"/>
                <a:cs typeface="+mn-cs"/>
              </a:rPr>
              <a:t> </a:t>
            </a:r>
            <a:r>
              <a:rPr kumimoji="0" lang="en-GB" sz="2400" b="0" i="0" u="none" strike="noStrike" kern="1200" cap="none" spc="0" normalizeH="0" noProof="0" dirty="0" err="1" smtClean="0">
                <a:ln>
                  <a:noFill/>
                </a:ln>
                <a:solidFill>
                  <a:schemeClr val="tx1"/>
                </a:solidFill>
                <a:effectLst/>
                <a:uLnTx/>
                <a:uFillTx/>
                <a:latin typeface="+mn-lt"/>
                <a:ea typeface="+mn-ea"/>
                <a:cs typeface="+mn-cs"/>
              </a:rPr>
              <a:t>klastera</a:t>
            </a:r>
            <a:r>
              <a:rPr kumimoji="0" lang="en-GB" sz="2400" b="0" i="0" u="none" strike="noStrike" kern="1200" cap="none" spc="0" normalizeH="0" noProof="0" dirty="0" smtClean="0">
                <a:ln>
                  <a:noFill/>
                </a:ln>
                <a:solidFill>
                  <a:schemeClr val="tx1"/>
                </a:solidFill>
                <a:effectLst/>
                <a:uLnTx/>
                <a:uFillTx/>
                <a:latin typeface="+mn-lt"/>
                <a:ea typeface="+mn-ea"/>
                <a:cs typeface="+mn-cs"/>
              </a:rPr>
              <a:t> </a:t>
            </a:r>
            <a:r>
              <a:rPr kumimoji="0" lang="en-GB" sz="2400" b="0" i="0" u="none" strike="noStrike" kern="1200" cap="none" spc="0" normalizeH="0" noProof="0" dirty="0" err="1" smtClean="0">
                <a:ln>
                  <a:noFill/>
                </a:ln>
                <a:solidFill>
                  <a:schemeClr val="tx1"/>
                </a:solidFill>
                <a:effectLst/>
                <a:uLnTx/>
                <a:uFillTx/>
                <a:latin typeface="+mn-lt"/>
                <a:ea typeface="+mn-ea"/>
                <a:cs typeface="+mn-cs"/>
              </a:rPr>
              <a:t>podataka</a:t>
            </a:r>
            <a:r>
              <a:rPr kumimoji="0" lang="hr-HR" sz="2400" b="0" i="0" u="none" strike="noStrike" kern="1200" cap="none" spc="0" normalizeH="0" baseline="0" noProof="0" dirty="0" smtClean="0">
                <a:ln>
                  <a:noFill/>
                </a:ln>
                <a:solidFill>
                  <a:schemeClr val="tx1"/>
                </a:solidFill>
                <a:effectLst/>
                <a:uLnTx/>
                <a:uFillTx/>
                <a:latin typeface="+mn-lt"/>
                <a:ea typeface="+mn-ea"/>
                <a:cs typeface="+mn-cs"/>
              </a:rPr>
              <a:t> </a:t>
            </a: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20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55776" y="2708920"/>
            <a:ext cx="8229600" cy="1143000"/>
          </a:xfrm>
        </p:spPr>
        <p:txBody>
          <a:bodyPr/>
          <a:lstStyle/>
          <a:p>
            <a:r>
              <a:rPr lang="en-GB" dirty="0" err="1" smtClean="0"/>
              <a:t>Inspiracija</a:t>
            </a:r>
            <a:r>
              <a:rPr lang="en-GB" dirty="0" smtClean="0"/>
              <a:t> </a:t>
            </a:r>
            <a:r>
              <a:rPr lang="en-GB" dirty="0" err="1" smtClean="0"/>
              <a:t>iz</a:t>
            </a:r>
            <a:r>
              <a:rPr lang="en-GB" dirty="0" smtClean="0"/>
              <a:t> </a:t>
            </a:r>
            <a:r>
              <a:rPr lang="en-GB" dirty="0" err="1" smtClean="0"/>
              <a:t>prirode</a:t>
            </a:r>
            <a:endParaRPr lang="en-GB" dirty="0"/>
          </a:p>
        </p:txBody>
      </p:sp>
      <p:pic>
        <p:nvPicPr>
          <p:cNvPr id="17409" name="Picture 1" descr="D:\Viran_doc\College\Preddiplomski studij\II.godina\4.semestar\Seminar\Prezentacija\PPT slike\swarm_3_600.1.jpg"/>
          <p:cNvPicPr>
            <a:picLocks noChangeAspect="1" noChangeArrowheads="1"/>
          </p:cNvPicPr>
          <p:nvPr/>
        </p:nvPicPr>
        <p:blipFill>
          <a:blip r:embed="rId2" cstate="print"/>
          <a:srcRect/>
          <a:stretch>
            <a:fillRect/>
          </a:stretch>
        </p:blipFill>
        <p:spPr bwMode="auto">
          <a:xfrm>
            <a:off x="251520" y="260648"/>
            <a:ext cx="5030696" cy="24482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410" name="Picture 2" descr="D:\Viran_doc\College\Preddiplomski studij\II.godina\4.semestar\Seminar\Prezentacija\PPT slike\swarm.jpg"/>
          <p:cNvPicPr>
            <a:picLocks noChangeAspect="1" noChangeArrowheads="1"/>
          </p:cNvPicPr>
          <p:nvPr/>
        </p:nvPicPr>
        <p:blipFill>
          <a:blip r:embed="rId3" cstate="print"/>
          <a:srcRect/>
          <a:stretch>
            <a:fillRect/>
          </a:stretch>
        </p:blipFill>
        <p:spPr bwMode="auto">
          <a:xfrm>
            <a:off x="1259632" y="2996952"/>
            <a:ext cx="3121094" cy="20882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411" name="Picture 3" descr="D:\Viran_doc\College\Preddiplomski studij\II.godina\4.semestar\Seminar\Prezentacija\PPT slike\swarm_behavior.jpg"/>
          <p:cNvPicPr>
            <a:picLocks noChangeAspect="1" noChangeArrowheads="1"/>
          </p:cNvPicPr>
          <p:nvPr/>
        </p:nvPicPr>
        <p:blipFill>
          <a:blip r:embed="rId4" cstate="print"/>
          <a:srcRect/>
          <a:stretch>
            <a:fillRect/>
          </a:stretch>
        </p:blipFill>
        <p:spPr bwMode="auto">
          <a:xfrm>
            <a:off x="4716016" y="4221088"/>
            <a:ext cx="2241629" cy="22263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chemeClr val="bg2">
                <a:lumMod val="60000"/>
                <a:lumOff val="40000"/>
              </a:schemeClr>
            </a:gs>
            <a:gs pos="100000">
              <a:schemeClr val="bg2">
                <a:lumMod val="20000"/>
                <a:lumOff val="80000"/>
              </a:schemeClr>
            </a:gs>
          </a:gsLst>
          <a:lin ang="195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Neke</a:t>
            </a:r>
            <a:r>
              <a:rPr lang="en-GB" dirty="0" smtClean="0"/>
              <a:t> </a:t>
            </a:r>
            <a:r>
              <a:rPr lang="en-GB" dirty="0" err="1" smtClean="0"/>
              <a:t>od</a:t>
            </a:r>
            <a:r>
              <a:rPr lang="en-GB" dirty="0" smtClean="0"/>
              <a:t> </a:t>
            </a:r>
            <a:r>
              <a:rPr lang="en-GB" dirty="0" err="1" smtClean="0"/>
              <a:t>primjena</a:t>
            </a:r>
            <a:endParaRPr lang="en-GB" dirty="0"/>
          </a:p>
        </p:txBody>
      </p:sp>
      <p:sp>
        <p:nvSpPr>
          <p:cNvPr id="3" name="Content Placeholder 2"/>
          <p:cNvSpPr>
            <a:spLocks noGrp="1"/>
          </p:cNvSpPr>
          <p:nvPr>
            <p:ph idx="1"/>
          </p:nvPr>
        </p:nvSpPr>
        <p:spPr/>
        <p:txBody>
          <a:bodyPr/>
          <a:lstStyle/>
          <a:p>
            <a:r>
              <a:rPr lang="en-GB" dirty="0" smtClean="0"/>
              <a:t>K</a:t>
            </a:r>
            <a:r>
              <a:rPr lang="hr-HR" dirty="0" smtClean="0"/>
              <a:t>ombinatorna optimizacija</a:t>
            </a:r>
            <a:endParaRPr lang="en-GB" dirty="0" smtClean="0"/>
          </a:p>
          <a:p>
            <a:r>
              <a:rPr lang="en-GB" dirty="0" smtClean="0"/>
              <a:t>O</a:t>
            </a:r>
            <a:r>
              <a:rPr lang="hr-HR" dirty="0" smtClean="0"/>
              <a:t>ptimizacije funkcija</a:t>
            </a:r>
            <a:endParaRPr lang="en-GB" dirty="0" smtClean="0"/>
          </a:p>
        </p:txBody>
      </p:sp>
      <p:pic>
        <p:nvPicPr>
          <p:cNvPr id="1026" name="Picture 2" descr="D:\Viran_doc\College\Preddiplomski studij\II.godina\4.semestar\Seminar\Prezentacija\PPT slike\20081011Gilli.jpg"/>
          <p:cNvPicPr>
            <a:picLocks noChangeAspect="1" noChangeArrowheads="1"/>
          </p:cNvPicPr>
          <p:nvPr/>
        </p:nvPicPr>
        <p:blipFill>
          <a:blip r:embed="rId2" cstate="print"/>
          <a:srcRect/>
          <a:stretch>
            <a:fillRect/>
          </a:stretch>
        </p:blipFill>
        <p:spPr bwMode="auto">
          <a:xfrm>
            <a:off x="1331640" y="3645024"/>
            <a:ext cx="3258327" cy="24482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8" name="Picture 4" descr="D:\Viran_doc\College\Preddiplomski studij\II.godina\4.semestar\Seminar\Prezentacija\PPT slike\local-maximum0021.png"/>
          <p:cNvPicPr>
            <a:picLocks noChangeAspect="1" noChangeArrowheads="1"/>
          </p:cNvPicPr>
          <p:nvPr/>
        </p:nvPicPr>
        <p:blipFill>
          <a:blip r:embed="rId3" cstate="print"/>
          <a:srcRect/>
          <a:stretch>
            <a:fillRect/>
          </a:stretch>
        </p:blipFill>
        <p:spPr bwMode="auto">
          <a:xfrm>
            <a:off x="4283968" y="1412776"/>
            <a:ext cx="4419669" cy="2520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2472</TotalTime>
  <Words>1117</Words>
  <Application>Microsoft Office PowerPoint</Application>
  <PresentationFormat>On-screen Show (4:3)</PresentationFormat>
  <Paragraphs>186</Paragraphs>
  <Slides>39</Slides>
  <Notes>4</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39</vt:i4>
      </vt:variant>
    </vt:vector>
  </HeadingPairs>
  <TitlesOfParts>
    <vt:vector size="43" baseType="lpstr">
      <vt:lpstr>Office Theme</vt:lpstr>
      <vt:lpstr>Microsoft Office Word 97-2003 Document</vt:lpstr>
      <vt:lpstr>Equation</vt:lpstr>
      <vt:lpstr>Document</vt:lpstr>
      <vt:lpstr>Inteligencija roja čestica</vt:lpstr>
      <vt:lpstr>Umjetna inteligencija</vt:lpstr>
      <vt:lpstr>Područje istraživanja UI</vt:lpstr>
      <vt:lpstr>Problem automatskog planiranja i zakazivanja</vt:lpstr>
      <vt:lpstr>Evolucijski algoritmi</vt:lpstr>
      <vt:lpstr>Značajke evolucijskih algoritama</vt:lpstr>
      <vt:lpstr>Potreba za novim algoritmima</vt:lpstr>
      <vt:lpstr>Inspiracija iz prirode</vt:lpstr>
      <vt:lpstr>Neke od primjena</vt:lpstr>
      <vt:lpstr>Slide 10</vt:lpstr>
      <vt:lpstr>Slide 11</vt:lpstr>
      <vt:lpstr>Obilježja rojeva čestica</vt:lpstr>
      <vt:lpstr>Prednosti i nedostaci</vt:lpstr>
      <vt:lpstr>Pregled algoritama</vt:lpstr>
      <vt:lpstr>Algoritam kolonije mrava</vt:lpstr>
      <vt:lpstr>Opis</vt:lpstr>
      <vt:lpstr>Implementacija</vt:lpstr>
      <vt:lpstr>Slični algoritmi</vt:lpstr>
      <vt:lpstr>Slide 19</vt:lpstr>
      <vt:lpstr>Algoritam pčela</vt:lpstr>
      <vt:lpstr>Opis</vt:lpstr>
      <vt:lpstr>Implementacija</vt:lpstr>
      <vt:lpstr>Slični algoritmi</vt:lpstr>
      <vt:lpstr>Slide 24</vt:lpstr>
      <vt:lpstr>Algoritam prepoznavanja imunološkog sustava</vt:lpstr>
      <vt:lpstr>Opis</vt:lpstr>
      <vt:lpstr>Implementacija</vt:lpstr>
      <vt:lpstr>Slični algoritmi</vt:lpstr>
      <vt:lpstr>Optimizacija rojem čestica</vt:lpstr>
      <vt:lpstr>Opis</vt:lpstr>
      <vt:lpstr>Implementacija</vt:lpstr>
      <vt:lpstr>Slični algoritmi</vt:lpstr>
      <vt:lpstr>Slide 33</vt:lpstr>
      <vt:lpstr>Primjene u praksi</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Viran</dc:creator>
  <cp:lastModifiedBy>Viran</cp:lastModifiedBy>
  <cp:revision>80</cp:revision>
  <dcterms:created xsi:type="dcterms:W3CDTF">2015-05-17T00:14:05Z</dcterms:created>
  <dcterms:modified xsi:type="dcterms:W3CDTF">2015-05-18T20:04:01Z</dcterms:modified>
</cp:coreProperties>
</file>