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66" r:id="rId16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 stanja</c:v>
          </c:tx>
          <c:invertIfNegative val="0"/>
          <c:cat>
            <c:strLit>
              <c:ptCount val="1"/>
              <c:pt idx="0">
                <c:v>Broj stanja</c:v>
              </c:pt>
            </c:strLit>
          </c:cat>
          <c:val>
            <c:numLit>
              <c:formatCode>General</c:formatCode>
              <c:ptCount val="1"/>
              <c:pt idx="0">
                <c:v>8.1999999999999993</c:v>
              </c:pt>
            </c:numLit>
          </c:val>
        </c:ser>
        <c:ser>
          <c:idx val="1"/>
          <c:order val="1"/>
          <c:tx>
            <c:v>15 stanja</c:v>
          </c:tx>
          <c:invertIfNegative val="0"/>
          <c:cat>
            <c:strLit>
              <c:ptCount val="1"/>
              <c:pt idx="0">
                <c:v>Broj stanja</c:v>
              </c:pt>
            </c:strLit>
          </c:cat>
          <c:val>
            <c:numLit>
              <c:formatCode>General</c:formatCode>
              <c:ptCount val="1"/>
              <c:pt idx="0">
                <c:v>14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073664"/>
        <c:axId val="80638464"/>
      </c:barChart>
      <c:catAx>
        <c:axId val="12907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0638464"/>
        <c:crosses val="autoZero"/>
        <c:auto val="1"/>
        <c:lblAlgn val="ctr"/>
        <c:lblOffset val="100"/>
        <c:noMultiLvlLbl val="0"/>
      </c:catAx>
      <c:valAx>
        <c:axId val="806384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r-HR" b="0" dirty="0"/>
                  <a:t>Prosječan</a:t>
                </a:r>
                <a:r>
                  <a:rPr lang="hr-HR" b="0" baseline="0" dirty="0"/>
                  <a:t> </a:t>
                </a:r>
                <a:r>
                  <a:rPr lang="hr-HR" b="0" baseline="0" dirty="0" smtClean="0"/>
                  <a:t>broj</a:t>
                </a:r>
              </a:p>
              <a:p>
                <a:pPr>
                  <a:defRPr/>
                </a:pPr>
                <a:r>
                  <a:rPr lang="hr-HR" b="0" baseline="0" dirty="0" smtClean="0"/>
                  <a:t>generacija </a:t>
                </a:r>
                <a:r>
                  <a:rPr lang="hr-HR" b="0" baseline="0" dirty="0"/>
                  <a:t>kad </a:t>
                </a:r>
                <a:r>
                  <a:rPr lang="hr-HR" b="0" baseline="0" dirty="0" smtClean="0"/>
                  <a:t>će</a:t>
                </a:r>
              </a:p>
              <a:p>
                <a:pPr>
                  <a:defRPr/>
                </a:pPr>
                <a:r>
                  <a:rPr lang="hr-HR" b="0" baseline="0" smtClean="0"/>
                  <a:t>životinje prvi put</a:t>
                </a:r>
              </a:p>
              <a:p>
                <a:pPr>
                  <a:defRPr/>
                </a:pPr>
                <a:r>
                  <a:rPr lang="hr-HR" b="0" baseline="0" smtClean="0"/>
                  <a:t>pojesti </a:t>
                </a:r>
                <a:r>
                  <a:rPr lang="hr-HR" b="0" baseline="0" dirty="0"/>
                  <a:t>8/9 trave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907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Relativno neintenzivne mutacije</a:t>
            </a:r>
            <a:endParaRPr lang="en-US"/>
          </a:p>
        </c:rich>
      </c:tx>
      <c:layout>
        <c:manualLayout>
          <c:xMode val="edge"/>
          <c:yMode val="edge"/>
          <c:x val="0.33488378898300164"/>
          <c:y val="2.624103259201186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Sheet1!$A$1:$A$20</c:f>
              <c:numCache>
                <c:formatCode>General</c:formatCode>
                <c:ptCount val="20"/>
                <c:pt idx="0" formatCode="0.00">
                  <c:v>5.65</c:v>
                </c:pt>
                <c:pt idx="1">
                  <c:v>8.85</c:v>
                </c:pt>
                <c:pt idx="2">
                  <c:v>9.1</c:v>
                </c:pt>
                <c:pt idx="3">
                  <c:v>10.15</c:v>
                </c:pt>
                <c:pt idx="4">
                  <c:v>11.1</c:v>
                </c:pt>
                <c:pt idx="5">
                  <c:v>11.8</c:v>
                </c:pt>
                <c:pt idx="6">
                  <c:v>14.05</c:v>
                </c:pt>
                <c:pt idx="7">
                  <c:v>12.2</c:v>
                </c:pt>
                <c:pt idx="8">
                  <c:v>12.15</c:v>
                </c:pt>
                <c:pt idx="9">
                  <c:v>15.05</c:v>
                </c:pt>
                <c:pt idx="10">
                  <c:v>14.9</c:v>
                </c:pt>
                <c:pt idx="11">
                  <c:v>14.95</c:v>
                </c:pt>
                <c:pt idx="12">
                  <c:v>15.2</c:v>
                </c:pt>
                <c:pt idx="13">
                  <c:v>16.3</c:v>
                </c:pt>
                <c:pt idx="14">
                  <c:v>17</c:v>
                </c:pt>
                <c:pt idx="15">
                  <c:v>16.100000000000001</c:v>
                </c:pt>
                <c:pt idx="16">
                  <c:v>16.350000000000001</c:v>
                </c:pt>
                <c:pt idx="17">
                  <c:v>17.3</c:v>
                </c:pt>
                <c:pt idx="18">
                  <c:v>17.3</c:v>
                </c:pt>
                <c:pt idx="19">
                  <c:v>16.899999999999999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41504"/>
        <c:axId val="34746304"/>
      </c:lineChart>
      <c:catAx>
        <c:axId val="32341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Generacija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34746304"/>
        <c:crosses val="autoZero"/>
        <c:auto val="1"/>
        <c:lblAlgn val="ctr"/>
        <c:lblOffset val="100"/>
        <c:noMultiLvlLbl val="0"/>
      </c:catAx>
      <c:valAx>
        <c:axId val="347463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r-HR" dirty="0" smtClean="0"/>
                  <a:t>Prosjek</a:t>
                </a:r>
              </a:p>
              <a:p>
                <a:pPr>
                  <a:defRPr/>
                </a:pPr>
                <a:r>
                  <a:rPr lang="hr-HR" baseline="0" dirty="0" smtClean="0"/>
                  <a:t> </a:t>
                </a:r>
                <a:r>
                  <a:rPr lang="hr-HR" baseline="0" dirty="0"/>
                  <a:t>pojedene trave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526693255245532E-2"/>
              <c:y val="0.38432929219463585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2341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/>
              <a:t>Relativno intenzivne mutacije</a:t>
            </a:r>
            <a:endParaRPr lang="en-US" dirty="0"/>
          </a:p>
        </c:rich>
      </c:tx>
      <c:layout>
        <c:manualLayout>
          <c:xMode val="edge"/>
          <c:yMode val="edge"/>
          <c:x val="0.31953991223197431"/>
          <c:y val="2.042006663907380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293822307044713"/>
          <c:y val="0.11172362696260799"/>
          <c:w val="0.74448799850671787"/>
          <c:h val="0.67896273409420516"/>
        </c:manualLayout>
      </c:layout>
      <c:lineChart>
        <c:grouping val="standard"/>
        <c:varyColors val="0"/>
        <c:ser>
          <c:idx val="0"/>
          <c:order val="0"/>
          <c:val>
            <c:numRef>
              <c:f>Sheet1!$C$1:$C$20</c:f>
              <c:numCache>
                <c:formatCode>General</c:formatCode>
                <c:ptCount val="20"/>
                <c:pt idx="0">
                  <c:v>7.9</c:v>
                </c:pt>
                <c:pt idx="1">
                  <c:v>8.1</c:v>
                </c:pt>
                <c:pt idx="2">
                  <c:v>10.75</c:v>
                </c:pt>
                <c:pt idx="3">
                  <c:v>6.95</c:v>
                </c:pt>
                <c:pt idx="4">
                  <c:v>9.4</c:v>
                </c:pt>
                <c:pt idx="5">
                  <c:v>11.55</c:v>
                </c:pt>
                <c:pt idx="6">
                  <c:v>10.5</c:v>
                </c:pt>
                <c:pt idx="7">
                  <c:v>14.35</c:v>
                </c:pt>
                <c:pt idx="8">
                  <c:v>9.75</c:v>
                </c:pt>
                <c:pt idx="9">
                  <c:v>15</c:v>
                </c:pt>
                <c:pt idx="10">
                  <c:v>5.75</c:v>
                </c:pt>
                <c:pt idx="11">
                  <c:v>2.9</c:v>
                </c:pt>
                <c:pt idx="12">
                  <c:v>6.85</c:v>
                </c:pt>
                <c:pt idx="13">
                  <c:v>8.1999999999999993</c:v>
                </c:pt>
                <c:pt idx="14">
                  <c:v>9.35</c:v>
                </c:pt>
                <c:pt idx="15">
                  <c:v>12.4</c:v>
                </c:pt>
                <c:pt idx="16">
                  <c:v>17.45</c:v>
                </c:pt>
                <c:pt idx="17">
                  <c:v>3.15</c:v>
                </c:pt>
                <c:pt idx="18">
                  <c:v>4.7</c:v>
                </c:pt>
                <c:pt idx="19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39968"/>
        <c:axId val="34745152"/>
      </c:lineChart>
      <c:catAx>
        <c:axId val="32339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Generacija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34745152"/>
        <c:crosses val="autoZero"/>
        <c:auto val="1"/>
        <c:lblAlgn val="ctr"/>
        <c:lblOffset val="100"/>
        <c:noMultiLvlLbl val="0"/>
      </c:catAx>
      <c:valAx>
        <c:axId val="34745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r-HR" dirty="0" smtClean="0"/>
                  <a:t>Prosjek</a:t>
                </a:r>
              </a:p>
              <a:p>
                <a:pPr>
                  <a:defRPr/>
                </a:pPr>
                <a:r>
                  <a:rPr lang="hr-HR" dirty="0" smtClean="0"/>
                  <a:t> </a:t>
                </a:r>
                <a:r>
                  <a:rPr lang="hr-HR" dirty="0"/>
                  <a:t>pojedene trave</a:t>
                </a:r>
                <a:endParaRPr lang="en-US" dirty="0"/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32339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Trava generirana s atrakcijom</a:t>
            </a:r>
            <a:endParaRPr lang="en-US"/>
          </a:p>
        </c:rich>
      </c:tx>
      <c:layout>
        <c:manualLayout>
          <c:xMode val="edge"/>
          <c:yMode val="edge"/>
          <c:x val="0.25864596284205349"/>
          <c:y val="6.433644677952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21615435850498"/>
          <c:y val="0.17689185098700569"/>
          <c:w val="0.78591767835683257"/>
          <c:h val="0.64807841992605575"/>
        </c:manualLayout>
      </c:layout>
      <c:lineChart>
        <c:grouping val="standard"/>
        <c:varyColors val="0"/>
        <c:ser>
          <c:idx val="0"/>
          <c:order val="0"/>
          <c:val>
            <c:numRef>
              <c:f>Sheet1!$A$1:$A$20</c:f>
              <c:numCache>
                <c:formatCode>General</c:formatCode>
                <c:ptCount val="20"/>
                <c:pt idx="0">
                  <c:v>5.3</c:v>
                </c:pt>
                <c:pt idx="1">
                  <c:v>10.45</c:v>
                </c:pt>
                <c:pt idx="2">
                  <c:v>10.35</c:v>
                </c:pt>
                <c:pt idx="3">
                  <c:v>14</c:v>
                </c:pt>
                <c:pt idx="4">
                  <c:v>16.600000000000001</c:v>
                </c:pt>
                <c:pt idx="5">
                  <c:v>16.8</c:v>
                </c:pt>
                <c:pt idx="6">
                  <c:v>18.399999999999999</c:v>
                </c:pt>
                <c:pt idx="7">
                  <c:v>18.95</c:v>
                </c:pt>
                <c:pt idx="8">
                  <c:v>20.100000000000001</c:v>
                </c:pt>
                <c:pt idx="9">
                  <c:v>19.55</c:v>
                </c:pt>
                <c:pt idx="10">
                  <c:v>18.5</c:v>
                </c:pt>
                <c:pt idx="11">
                  <c:v>18.05</c:v>
                </c:pt>
                <c:pt idx="12">
                  <c:v>20.65</c:v>
                </c:pt>
                <c:pt idx="13">
                  <c:v>19.95</c:v>
                </c:pt>
                <c:pt idx="14">
                  <c:v>18</c:v>
                </c:pt>
                <c:pt idx="15">
                  <c:v>20.2</c:v>
                </c:pt>
                <c:pt idx="16">
                  <c:v>18.95</c:v>
                </c:pt>
                <c:pt idx="17">
                  <c:v>19.7</c:v>
                </c:pt>
                <c:pt idx="18">
                  <c:v>19.100000000000001</c:v>
                </c:pt>
                <c:pt idx="19">
                  <c:v>19.649999999999999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2592"/>
        <c:axId val="41550400"/>
      </c:lineChart>
      <c:catAx>
        <c:axId val="3454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Generacija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41550400"/>
        <c:crosses val="autoZero"/>
        <c:auto val="1"/>
        <c:lblAlgn val="ctr"/>
        <c:lblOffset val="100"/>
        <c:noMultiLvlLbl val="0"/>
      </c:catAx>
      <c:valAx>
        <c:axId val="415504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r-HR" dirty="0" smtClean="0"/>
                  <a:t>Prosjek</a:t>
                </a:r>
              </a:p>
              <a:p>
                <a:pPr>
                  <a:defRPr/>
                </a:pPr>
                <a:r>
                  <a:rPr lang="hr-HR" dirty="0" smtClean="0"/>
                  <a:t> pojedene</a:t>
                </a:r>
              </a:p>
              <a:p>
                <a:pPr>
                  <a:defRPr/>
                </a:pPr>
                <a:r>
                  <a:rPr lang="hr-HR" dirty="0" smtClean="0"/>
                  <a:t>trave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43571625478368037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crossAx val="3454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Trava generirana uniformno</a:t>
            </a:r>
            <a:endParaRPr lang="en-US" dirty="0"/>
          </a:p>
        </c:rich>
      </c:tx>
      <c:layout>
        <c:manualLayout>
          <c:xMode val="edge"/>
          <c:yMode val="edge"/>
          <c:x val="0.33488378898300164"/>
          <c:y val="2.624103259201186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Sheet1!$A$1:$A$20</c:f>
              <c:numCache>
                <c:formatCode>General</c:formatCode>
                <c:ptCount val="20"/>
                <c:pt idx="0" formatCode="0.00">
                  <c:v>5.65</c:v>
                </c:pt>
                <c:pt idx="1">
                  <c:v>8.85</c:v>
                </c:pt>
                <c:pt idx="2">
                  <c:v>9.1</c:v>
                </c:pt>
                <c:pt idx="3">
                  <c:v>10.15</c:v>
                </c:pt>
                <c:pt idx="4">
                  <c:v>11.1</c:v>
                </c:pt>
                <c:pt idx="5">
                  <c:v>11.8</c:v>
                </c:pt>
                <c:pt idx="6">
                  <c:v>14.05</c:v>
                </c:pt>
                <c:pt idx="7">
                  <c:v>12.2</c:v>
                </c:pt>
                <c:pt idx="8">
                  <c:v>12.15</c:v>
                </c:pt>
                <c:pt idx="9">
                  <c:v>15.05</c:v>
                </c:pt>
                <c:pt idx="10">
                  <c:v>14.9</c:v>
                </c:pt>
                <c:pt idx="11">
                  <c:v>14.95</c:v>
                </c:pt>
                <c:pt idx="12">
                  <c:v>15.2</c:v>
                </c:pt>
                <c:pt idx="13">
                  <c:v>16.3</c:v>
                </c:pt>
                <c:pt idx="14">
                  <c:v>17</c:v>
                </c:pt>
                <c:pt idx="15">
                  <c:v>16.100000000000001</c:v>
                </c:pt>
                <c:pt idx="16">
                  <c:v>16.350000000000001</c:v>
                </c:pt>
                <c:pt idx="17">
                  <c:v>17.3</c:v>
                </c:pt>
                <c:pt idx="18">
                  <c:v>17.3</c:v>
                </c:pt>
                <c:pt idx="19">
                  <c:v>16.899999999999999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3104"/>
        <c:axId val="41552704"/>
      </c:lineChart>
      <c:catAx>
        <c:axId val="3454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Generacija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41552704"/>
        <c:crosses val="autoZero"/>
        <c:auto val="1"/>
        <c:lblAlgn val="ctr"/>
        <c:lblOffset val="100"/>
        <c:noMultiLvlLbl val="0"/>
      </c:catAx>
      <c:valAx>
        <c:axId val="415527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r-HR" dirty="0" smtClean="0"/>
                  <a:t>Prosjek</a:t>
                </a:r>
              </a:p>
              <a:p>
                <a:pPr>
                  <a:defRPr/>
                </a:pPr>
                <a:r>
                  <a:rPr lang="hr-HR" baseline="0" dirty="0" smtClean="0"/>
                  <a:t> </a:t>
                </a:r>
                <a:r>
                  <a:rPr lang="hr-HR" baseline="0" dirty="0"/>
                  <a:t>pojedene trave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526693255245532E-2"/>
              <c:y val="0.38432929219463585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454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64741-75CE-4EB7-BC52-CC85410039D9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C7FB7-C6ED-4275-91F8-7604C54F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C7FB7-C6ED-4275-91F8-7604C54FC3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-2520" y="5050800"/>
            <a:ext cx="3571920" cy="1805040"/>
          </a:xfrm>
          <a:custGeom>
            <a:avLst/>
            <a:gdLst/>
            <a:ahLst/>
            <a:cxnLst/>
            <a:rect l="0" t="0" r="r" b="b"/>
            <a:pathLst>
              <a:path w="3574258" h="1807369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-2520" y="5051160"/>
            <a:ext cx="9144360" cy="1804680"/>
          </a:xfrm>
          <a:custGeom>
            <a:avLst/>
            <a:gdLst/>
            <a:ahLst/>
            <a:cxnLst/>
            <a:rect l="0" t="0" r="r" b="b"/>
            <a:pathLst>
              <a:path w="3352801" h="527585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69760" cy="42080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4360" cy="6856920"/>
          </a:xfrm>
          <a:custGeom>
            <a:avLst/>
            <a:gdLst/>
            <a:ahLst/>
            <a:cxnLst/>
            <a:rect l="0" t="0" r="r" b="b"/>
            <a:pathLst>
              <a:path w="3352801" h="2002902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r-H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hr-H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r-H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r-H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r-H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2520" y="5050800"/>
            <a:ext cx="3571920" cy="1805040"/>
          </a:xfrm>
          <a:custGeom>
            <a:avLst/>
            <a:gdLst/>
            <a:ahLst/>
            <a:cxnLst/>
            <a:rect l="0" t="0" r="r" b="b"/>
            <a:pathLst>
              <a:path w="3574258" h="1807369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2520" y="5051160"/>
            <a:ext cx="9144360" cy="1804680"/>
          </a:xfrm>
          <a:custGeom>
            <a:avLst/>
            <a:gdLst/>
            <a:ahLst/>
            <a:cxnLst/>
            <a:rect l="0" t="0" r="r" b="b"/>
            <a:pathLst>
              <a:path w="3352801" h="527585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r-H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hr-H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r-H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r-H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r-H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r-H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 rot="19140000">
            <a:off x="750111" y="1554575"/>
            <a:ext cx="6181874" cy="12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000" anchor="b"/>
          <a:lstStyle/>
          <a:p>
            <a:pPr>
              <a:lnSpc>
                <a:spcPct val="100000"/>
              </a:lnSpc>
            </a:pPr>
            <a:r>
              <a:rPr lang="hr-HR" sz="3200" strike="noStrike" dirty="0">
                <a:solidFill>
                  <a:srgbClr val="000000"/>
                </a:solidFill>
                <a:latin typeface="Arial"/>
                <a:ea typeface="DejaVu Sans"/>
              </a:rPr>
              <a:t>Demonstracija genetskog programiranja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9" name="CustomShape 2"/>
          <p:cNvSpPr/>
          <p:nvPr/>
        </p:nvSpPr>
        <p:spPr>
          <a:xfrm rot="19140000">
            <a:off x="1210680" y="2471040"/>
            <a:ext cx="6508800" cy="32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1"/>
          <p:cNvSpPr/>
          <p:nvPr/>
        </p:nvSpPr>
        <p:spPr>
          <a:xfrm>
            <a:off x="804232" y="5809168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400" dirty="0">
                <a:solidFill>
                  <a:srgbClr val="000000"/>
                </a:solidFill>
              </a:rPr>
              <a:t>Voditelj: izv. prof. dr. sc. Domagoj Jakobović</a:t>
            </a:r>
            <a:endParaRPr lang="hr-H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UTJECAJ MUTACIJA U PRIMJERU</a:t>
            </a:r>
            <a:endParaRPr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08209"/>
              </p:ext>
            </p:extLst>
          </p:nvPr>
        </p:nvGraphicFramePr>
        <p:xfrm>
          <a:off x="323528" y="1268760"/>
          <a:ext cx="784887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10/14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915840" y="46260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PONAŠANJE AUTOMATA NA MAPAMA S RAZLIČITO GENERIRANOM TRAVOM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01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18605"/>
              </p:ext>
            </p:extLst>
          </p:nvPr>
        </p:nvGraphicFramePr>
        <p:xfrm>
          <a:off x="395536" y="1100520"/>
          <a:ext cx="7632848" cy="370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11/14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915840" y="46260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PONAŠANJE AUTOMATA NA MAPAMA S RAZLIČITO GENERIRANOM TRAVOM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852168"/>
              </p:ext>
            </p:extLst>
          </p:nvPr>
        </p:nvGraphicFramePr>
        <p:xfrm>
          <a:off x="467544" y="1321392"/>
          <a:ext cx="741682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onx64\Desktop\ante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82917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13/14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76000" y="365760"/>
            <a:ext cx="776592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>
                <a:solidFill>
                  <a:srgbClr val="000000"/>
                </a:solidFill>
                <a:latin typeface="Arial"/>
                <a:ea typeface="DejaVu Sans"/>
              </a:rPr>
              <a:t>PROBLEMI GDJE GENETSKO PROGRAMIRANJE DAJE DOBRE REZULTATE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Ako je aproksimirano rješenje prihvatljivo</a:t>
            </a:r>
            <a:endParaRPr dirty="0"/>
          </a:p>
          <a:p>
            <a:pPr>
              <a:lnSpc>
                <a:spcPct val="100000"/>
              </a:lnSpc>
            </a:pPr>
            <a:r>
              <a:rPr lang="hr-HR" sz="1600" b="1" i="1" strike="noStrike" dirty="0">
                <a:solidFill>
                  <a:srgbClr val="000000"/>
                </a:solidFill>
                <a:latin typeface="Cambria"/>
                <a:ea typeface="DejaVu Sans"/>
              </a:rPr>
              <a:t>(„A rabbit doesn’t have to be the fastest animal in the world: it just has to be fast enough to escape that particular fox.”)</a:t>
            </a: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Ako su odnosi između relevantnih varijabli nepoznati ili slabo razumljivi</a:t>
            </a: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Ako su dostupne velike količine podataka za učenje</a:t>
            </a: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Ako ne postoje konvencionalni matematičko-analitički alati za rješavanje problema</a:t>
            </a: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Ako </a:t>
            </a: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mala poboljšanja u performansama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imaju veliku vrijednost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14/14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UVOD</a:t>
            </a:r>
            <a:endParaRPr dirty="0"/>
          </a:p>
        </p:txBody>
      </p:sp>
      <p:sp>
        <p:nvSpPr>
          <p:cNvPr id="81" name="CustomShape 2"/>
          <p:cNvSpPr/>
          <p:nvPr/>
        </p:nvSpPr>
        <p:spPr>
          <a:xfrm>
            <a:off x="822960" y="1100520"/>
            <a:ext cx="3425040" cy="393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Genetsko programiranje je postupak koji oponaša evoluciju.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Primjer GP-a koji sam napravio: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Evolucija automata koji predstavljaju životinje u prikazanom okruženju.</a:t>
            </a:r>
            <a:endParaRPr/>
          </a:p>
        </p:txBody>
      </p:sp>
      <p:pic>
        <p:nvPicPr>
          <p:cNvPr id="82" name="Picture 2"/>
          <p:cNvPicPr/>
          <p:nvPr/>
        </p:nvPicPr>
        <p:blipFill>
          <a:blip r:embed="rId2"/>
          <a:stretch/>
        </p:blipFill>
        <p:spPr>
          <a:xfrm>
            <a:off x="4393800" y="1297440"/>
            <a:ext cx="4390200" cy="374256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OBLIKOVANJE </a:t>
            </a:r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ŽIVOTINJA-AUTOMATA</a:t>
            </a:r>
            <a:endParaRPr dirty="0"/>
          </a:p>
        </p:txBody>
      </p:sp>
      <p:sp>
        <p:nvSpPr>
          <p:cNvPr id="84" name="CustomShape 2"/>
          <p:cNvSpPr/>
          <p:nvPr/>
        </p:nvSpPr>
        <p:spPr>
          <a:xfrm>
            <a:off x="822960" y="1100520"/>
            <a:ext cx="752904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5" name="Picture 84"/>
          <p:cNvPicPr/>
          <p:nvPr/>
        </p:nvPicPr>
        <p:blipFill>
          <a:blip r:embed="rId2"/>
          <a:stretch/>
        </p:blipFill>
        <p:spPr>
          <a:xfrm>
            <a:off x="5436096" y="1624412"/>
            <a:ext cx="3041280" cy="3041280"/>
          </a:xfrm>
          <a:prstGeom prst="rect">
            <a:avLst/>
          </a:prstGeom>
          <a:ln>
            <a:noFill/>
          </a:ln>
        </p:spPr>
      </p:pic>
      <p:sp>
        <p:nvSpPr>
          <p:cNvPr id="86" name="TextShape 3"/>
          <p:cNvSpPr txBox="1"/>
          <p:nvPr/>
        </p:nvSpPr>
        <p:spPr>
          <a:xfrm>
            <a:off x="737424" y="1204920"/>
            <a:ext cx="4015800" cy="38802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Životinje – Mealyjevi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automati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Gen – uređeni par (izlaz i novo stanje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)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Kromosom – uređena m-torka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gena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Percepcija životinje: vidi isped sebe, pamti kad je zadnji put pojela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travu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Fiksna m-torka – sve kombinacije percepcija životinja (ulaza) i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stanja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Fiksna m-torka + kromosom = funkcija prijelaza 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3/14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ITERACIJA </a:t>
            </a:r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U ALGORITMU</a:t>
            </a:r>
            <a:endParaRPr dirty="0"/>
          </a:p>
        </p:txBody>
      </p:sp>
      <p:pic>
        <p:nvPicPr>
          <p:cNvPr id="1026" name="Picture 2" descr="C:\Users\Leonx64\Desktop\Screenshot 2015-06-10 21.51.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84" y="1412776"/>
            <a:ext cx="1800200" cy="501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152084" y="987628"/>
            <a:ext cx="0" cy="500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>
                <a:solidFill>
                  <a:srgbClr val="000000"/>
                </a:solidFill>
                <a:latin typeface="Arial"/>
                <a:ea typeface="DejaVu Sans"/>
              </a:rPr>
              <a:t>SELEKCIJA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Funkcije dobrote:</a:t>
            </a: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pridružuje životinji količinu trave koju je pojela te godine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Odbacivanje lošije polovice životinja (rangirane po iznosu funkcije dobrote)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>
                <a:solidFill>
                  <a:srgbClr val="000000"/>
                </a:solidFill>
                <a:latin typeface="Arial"/>
                <a:ea typeface="DejaVu Sans"/>
              </a:rPr>
              <a:t>KRIŽANJE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Križanje automata koji su preživjeli selekciju: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4" name="Picture 2" descr="C:\Users\Leonx64\Desktop\krizan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73000"/>
            <a:ext cx="4848226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4211960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6/14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>
                <a:solidFill>
                  <a:srgbClr val="000000"/>
                </a:solidFill>
                <a:latin typeface="Arial"/>
                <a:ea typeface="DejaVu Sans"/>
              </a:rPr>
              <a:t>MUTACIJE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Izmjena genetskog materijala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hr-HR" sz="1600" b="1" strike="noStrike">
                <a:solidFill>
                  <a:srgbClr val="000000"/>
                </a:solidFill>
                <a:latin typeface="Cambria"/>
                <a:ea typeface="DejaVu Sans"/>
              </a:rPr>
              <a:t>Postoji određena vjerojatnost pojavljivanja</a:t>
            </a:r>
            <a:endParaRPr/>
          </a:p>
        </p:txBody>
      </p:sp>
      <p:pic>
        <p:nvPicPr>
          <p:cNvPr id="95" name="Picture 94"/>
          <p:cNvPicPr/>
          <p:nvPr/>
        </p:nvPicPr>
        <p:blipFill>
          <a:blip r:embed="rId2"/>
          <a:stretch/>
        </p:blipFill>
        <p:spPr>
          <a:xfrm>
            <a:off x="3744000" y="2397600"/>
            <a:ext cx="4579560" cy="242640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7/14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>
                <a:solidFill>
                  <a:srgbClr val="000000"/>
                </a:solidFill>
                <a:latin typeface="Arial"/>
                <a:ea typeface="DejaVu Sans"/>
              </a:rPr>
              <a:t>UTJECAJ BROJA STANJA NA REZULTATE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Uz veći broj stanja biti će raznovrsnije </a:t>
            </a:r>
            <a:r>
              <a:rPr lang="hr-HR" sz="1600" b="1" strike="noStrike" dirty="0" smtClean="0">
                <a:solidFill>
                  <a:srgbClr val="000000"/>
                </a:solidFill>
                <a:latin typeface="Cambria"/>
                <a:ea typeface="DejaVu Sans"/>
              </a:rPr>
              <a:t>ponašanje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r-HR" sz="1600" b="1" strike="noStrike" dirty="0">
                <a:solidFill>
                  <a:srgbClr val="000000"/>
                </a:solidFill>
                <a:latin typeface="Cambria"/>
                <a:ea typeface="DejaVu Sans"/>
              </a:rPr>
              <a:t>Veći broj stanja povlači veći kromosom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94392"/>
              </p:ext>
            </p:extLst>
          </p:nvPr>
        </p:nvGraphicFramePr>
        <p:xfrm>
          <a:off x="1475656" y="2276872"/>
          <a:ext cx="60007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8/14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22960" y="365760"/>
            <a:ext cx="7518960" cy="5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800" strike="noStrike" dirty="0">
                <a:solidFill>
                  <a:srgbClr val="000000"/>
                </a:solidFill>
                <a:latin typeface="Arial"/>
                <a:ea typeface="DejaVu Sans"/>
              </a:rPr>
              <a:t>UTJECAJ MUTACIJA U PRIMJERU</a:t>
            </a:r>
            <a:endParaRPr dirty="0"/>
          </a:p>
        </p:txBody>
      </p:sp>
      <p:sp>
        <p:nvSpPr>
          <p:cNvPr id="99" name="CustomShape 2"/>
          <p:cNvSpPr/>
          <p:nvPr/>
        </p:nvSpPr>
        <p:spPr>
          <a:xfrm>
            <a:off x="822960" y="1100520"/>
            <a:ext cx="7518960" cy="357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059591"/>
              </p:ext>
            </p:extLst>
          </p:nvPr>
        </p:nvGraphicFramePr>
        <p:xfrm>
          <a:off x="467544" y="1321392"/>
          <a:ext cx="6782931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0392" y="6246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9/14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312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Leonx64</dc:creator>
  <cp:lastModifiedBy>Leonx64</cp:lastModifiedBy>
  <cp:revision>17</cp:revision>
  <dcterms:modified xsi:type="dcterms:W3CDTF">2015-06-13T08:42:42Z</dcterms:modified>
</cp:coreProperties>
</file>