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9" r:id="rId8"/>
    <p:sldId id="268" r:id="rId9"/>
    <p:sldId id="261" r:id="rId10"/>
    <p:sldId id="262" r:id="rId11"/>
    <p:sldId id="263" r:id="rId12"/>
    <p:sldId id="270" r:id="rId13"/>
    <p:sldId id="266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566B-C6D5-4FB4-BDC5-95DE0CB6964E}" type="datetimeFigureOut">
              <a:rPr lang="hr-HR" smtClean="0"/>
              <a:t>5.6.2016.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46EC-AD90-44A8-A6E9-E873763303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394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566B-C6D5-4FB4-BDC5-95DE0CB6964E}" type="datetimeFigureOut">
              <a:rPr lang="hr-HR" smtClean="0"/>
              <a:t>5.6.2016.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46EC-AD90-44A8-A6E9-E873763303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042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566B-C6D5-4FB4-BDC5-95DE0CB6964E}" type="datetimeFigureOut">
              <a:rPr lang="hr-HR" smtClean="0"/>
              <a:t>5.6.2016.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46EC-AD90-44A8-A6E9-E873763303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280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566B-C6D5-4FB4-BDC5-95DE0CB6964E}" type="datetimeFigureOut">
              <a:rPr lang="hr-HR" smtClean="0"/>
              <a:t>5.6.2016.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46EC-AD90-44A8-A6E9-E873763303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576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566B-C6D5-4FB4-BDC5-95DE0CB6964E}" type="datetimeFigureOut">
              <a:rPr lang="hr-HR" smtClean="0"/>
              <a:t>5.6.2016.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46EC-AD90-44A8-A6E9-E873763303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16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566B-C6D5-4FB4-BDC5-95DE0CB6964E}" type="datetimeFigureOut">
              <a:rPr lang="hr-HR" smtClean="0"/>
              <a:t>5.6.2016.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46EC-AD90-44A8-A6E9-E873763303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632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566B-C6D5-4FB4-BDC5-95DE0CB6964E}" type="datetimeFigureOut">
              <a:rPr lang="hr-HR" smtClean="0"/>
              <a:t>5.6.2016.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46EC-AD90-44A8-A6E9-E873763303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108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566B-C6D5-4FB4-BDC5-95DE0CB6964E}" type="datetimeFigureOut">
              <a:rPr lang="hr-HR" smtClean="0"/>
              <a:t>5.6.2016.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46EC-AD90-44A8-A6E9-E873763303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115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566B-C6D5-4FB4-BDC5-95DE0CB6964E}" type="datetimeFigureOut">
              <a:rPr lang="hr-HR" smtClean="0"/>
              <a:t>5.6.2016.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46EC-AD90-44A8-A6E9-E873763303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348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566B-C6D5-4FB4-BDC5-95DE0CB6964E}" type="datetimeFigureOut">
              <a:rPr lang="hr-HR" smtClean="0"/>
              <a:t>5.6.2016.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46EC-AD90-44A8-A6E9-E873763303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986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566B-C6D5-4FB4-BDC5-95DE0CB6964E}" type="datetimeFigureOut">
              <a:rPr lang="hr-HR" smtClean="0"/>
              <a:t>5.6.2016.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46EC-AD90-44A8-A6E9-E873763303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263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F566B-C6D5-4FB4-BDC5-95DE0CB6964E}" type="datetimeFigureOut">
              <a:rPr lang="hr-HR" smtClean="0"/>
              <a:t>5.6.2016.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A46EC-AD90-44A8-A6E9-E873763303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174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igamedev.com/open/interview/evolution-in-cityconquest/" TargetMode="External"/><Relationship Id="rId2" Type="http://schemas.openxmlformats.org/officeDocument/2006/relationships/hyperlink" Target="https://github.com/mono/MonoGam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832" y="1746373"/>
            <a:ext cx="7446544" cy="1790700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Treniranje</a:t>
            </a:r>
            <a:r>
              <a:rPr lang="en-US" sz="2800" b="1" dirty="0"/>
              <a:t> </a:t>
            </a:r>
            <a:r>
              <a:rPr lang="en-US" sz="2800" b="1" dirty="0" err="1"/>
              <a:t>neuronske</a:t>
            </a:r>
            <a:r>
              <a:rPr lang="en-US" sz="2800" b="1" dirty="0"/>
              <a:t> </a:t>
            </a:r>
            <a:r>
              <a:rPr lang="en-US" sz="2800" b="1" dirty="0" err="1"/>
              <a:t>mre</a:t>
            </a:r>
            <a:r>
              <a:rPr lang="hr-HR" sz="2800" b="1" dirty="0"/>
              <a:t>že genetskim algoritmom: </a:t>
            </a:r>
            <a:br>
              <a:rPr lang="hr-HR" sz="2800" b="1" dirty="0"/>
            </a:br>
            <a:r>
              <a:rPr lang="hr-HR" sz="2800" b="1" dirty="0"/>
              <a:t>lansiranje rakete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423" y="136370"/>
            <a:ext cx="3376374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350" dirty="0"/>
              <a:t>SVEUČILIŠTE U ZAGREBU</a:t>
            </a:r>
            <a:endParaRPr lang="hr-HR" sz="1350" b="1" dirty="0"/>
          </a:p>
          <a:p>
            <a:r>
              <a:rPr lang="hr-HR" sz="1350" b="1" dirty="0"/>
              <a:t>FAKULTET ELEKTROTEHNIKE I RAČUNARSTVA</a:t>
            </a:r>
          </a:p>
          <a:p>
            <a:endParaRPr lang="hr-HR" sz="1350" dirty="0"/>
          </a:p>
        </p:txBody>
      </p:sp>
      <p:sp>
        <p:nvSpPr>
          <p:cNvPr id="5" name="TextBox 4"/>
          <p:cNvSpPr txBox="1"/>
          <p:nvPr/>
        </p:nvSpPr>
        <p:spPr>
          <a:xfrm>
            <a:off x="3038877" y="3614359"/>
            <a:ext cx="31224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i="1" dirty="0"/>
              <a:t>David Emanuel Lukšić</a:t>
            </a:r>
          </a:p>
          <a:p>
            <a:pPr algn="ctr"/>
            <a:r>
              <a:rPr lang="hr-HR" sz="2000" dirty="0"/>
              <a:t>Voditelj:</a:t>
            </a:r>
            <a:r>
              <a:rPr lang="hr-HR" sz="2000" i="1" dirty="0"/>
              <a:t> Domagoj Jakobović</a:t>
            </a:r>
          </a:p>
          <a:p>
            <a:endParaRPr lang="hr-HR" sz="2000" dirty="0"/>
          </a:p>
        </p:txBody>
      </p:sp>
      <p:sp>
        <p:nvSpPr>
          <p:cNvPr id="6" name="Rectangle 5"/>
          <p:cNvSpPr/>
          <p:nvPr/>
        </p:nvSpPr>
        <p:spPr>
          <a:xfrm>
            <a:off x="3373426" y="5727492"/>
            <a:ext cx="2453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/>
              <a:t>Zagreb, </a:t>
            </a:r>
            <a:r>
              <a:rPr lang="en-US" sz="2000" dirty="0" err="1"/>
              <a:t>svibanj</a:t>
            </a:r>
            <a:r>
              <a:rPr lang="hr-HR" sz="2000" dirty="0"/>
              <a:t>, 2016.</a:t>
            </a:r>
          </a:p>
        </p:txBody>
      </p:sp>
    </p:spTree>
    <p:extLst>
      <p:ext uri="{BB962C8B-B14F-4D97-AF65-F5344CB8AC3E}">
        <p14:creationId xmlns:p14="http://schemas.microsoft.com/office/powerpoint/2010/main" val="3628842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Mutacije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3108937"/>
                  </p:ext>
                </p:extLst>
              </p:nvPr>
            </p:nvGraphicFramePr>
            <p:xfrm>
              <a:off x="367552" y="2125266"/>
              <a:ext cx="7200645" cy="396240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128270">
                      <a:extLst>
                        <a:ext uri="{9D8B030D-6E8A-4147-A177-3AD203B41FA5}">
                          <a16:colId xmlns:a16="http://schemas.microsoft.com/office/drawing/2014/main" val="3373747391"/>
                        </a:ext>
                      </a:extLst>
                    </a:gridCol>
                    <a:gridCol w="3565170">
                      <a:extLst>
                        <a:ext uri="{9D8B030D-6E8A-4147-A177-3AD203B41FA5}">
                          <a16:colId xmlns:a16="http://schemas.microsoft.com/office/drawing/2014/main" val="1685580884"/>
                        </a:ext>
                      </a:extLst>
                    </a:gridCol>
                    <a:gridCol w="3507205">
                      <a:extLst>
                        <a:ext uri="{9D8B030D-6E8A-4147-A177-3AD203B41FA5}">
                          <a16:colId xmlns:a16="http://schemas.microsoft.com/office/drawing/2014/main" val="2938708939"/>
                        </a:ext>
                      </a:extLst>
                    </a:gridCol>
                  </a:tblGrid>
                  <a:tr h="377190">
                    <a:tc>
                      <a:txBody>
                        <a:bodyPr/>
                        <a:lstStyle/>
                        <a:p>
                          <a:pPr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hr-HR" sz="21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sz="210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hr-HR" sz="2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hr-HR" sz="2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hr-HR" sz="21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sz="21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hr-HR" sz="2100">
                                    <a:effectLst/>
                                    <a:latin typeface="Cambria Math" panose="02040503050406030204" pitchFamily="18" charset="0"/>
                                  </a:rPr>
                                  <m:t>·</m:t>
                                </m:r>
                                <m:sSup>
                                  <m:sSupPr>
                                    <m:ctrlPr>
                                      <a:rPr lang="hr-HR" sz="2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hr-HR" sz="2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hr-HR" sz="21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hr-HR" sz="2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hr-HR" sz="21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sz="21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hr-HR" sz="2100">
                                    <a:effectLst/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d>
                                  <m:dPr>
                                    <m:ctrlPr>
                                      <a:rPr lang="hr-HR" sz="2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hr-HR" sz="2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−1,1</m:t>
                                    </m:r>
                                  </m:e>
                                </m:d>
                                <m:r>
                                  <a:rPr lang="hr-HR" sz="2100">
                                    <a:effectLst/>
                                    <a:latin typeface="Cambria Math" panose="02040503050406030204" pitchFamily="18" charset="0"/>
                                  </a:rPr>
                                  <m:t>,  </m:t>
                                </m:r>
                                <m:r>
                                  <a:rPr lang="hr-HR" sz="2100">
                                    <a:effectLst/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hr-HR" sz="2100">
                                    <a:effectLst/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d>
                                  <m:dPr>
                                    <m:begChr m:val="["/>
                                    <m:ctrlPr>
                                      <a:rPr lang="hr-HR" sz="2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hr-HR" sz="2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0,+∞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hr-HR" sz="21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extLst>
                      <a:ext uri="{0D108BD9-81ED-4DB2-BD59-A6C34878D82A}">
                        <a16:rowId xmlns:a16="http://schemas.microsoft.com/office/drawing/2014/main" val="35634461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3108937"/>
                  </p:ext>
                </p:extLst>
              </p:nvPr>
            </p:nvGraphicFramePr>
            <p:xfrm>
              <a:off x="367552" y="2125266"/>
              <a:ext cx="7200645" cy="396240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128270">
                      <a:extLst>
                        <a:ext uri="{9D8B030D-6E8A-4147-A177-3AD203B41FA5}">
                          <a16:colId xmlns:a16="http://schemas.microsoft.com/office/drawing/2014/main" val="3373747391"/>
                        </a:ext>
                      </a:extLst>
                    </a:gridCol>
                    <a:gridCol w="3565170">
                      <a:extLst>
                        <a:ext uri="{9D8B030D-6E8A-4147-A177-3AD203B41FA5}">
                          <a16:colId xmlns:a16="http://schemas.microsoft.com/office/drawing/2014/main" val="1685580884"/>
                        </a:ext>
                      </a:extLst>
                    </a:gridCol>
                    <a:gridCol w="3507205">
                      <a:extLst>
                        <a:ext uri="{9D8B030D-6E8A-4147-A177-3AD203B41FA5}">
                          <a16:colId xmlns:a16="http://schemas.microsoft.com/office/drawing/2014/main" val="2938708939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hr-HR" sz="21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51435" marR="51435" marT="0" marB="0" anchor="ctr">
                        <a:blipFill>
                          <a:blip r:embed="rId2"/>
                          <a:stretch>
                            <a:fillRect l="-3590" r="-9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51435" marR="51435" marT="0" marB="0" anchor="ctr">
                        <a:blipFill>
                          <a:blip r:embed="rId2"/>
                          <a:stretch>
                            <a:fillRect l="-1052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63446176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2" y="2825542"/>
            <a:ext cx="6224087" cy="25615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2705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702" y="359899"/>
            <a:ext cx="4830097" cy="994172"/>
          </a:xfrm>
        </p:spPr>
        <p:txBody>
          <a:bodyPr>
            <a:normAutofit/>
          </a:bodyPr>
          <a:lstStyle/>
          <a:p>
            <a:r>
              <a:rPr lang="en-US" dirty="0" err="1"/>
              <a:t>Algoritam</a:t>
            </a:r>
            <a:r>
              <a:rPr lang="en-US" dirty="0"/>
              <a:t> </a:t>
            </a:r>
            <a:r>
              <a:rPr lang="en-US" dirty="0" err="1"/>
              <a:t>simulacije</a:t>
            </a:r>
            <a:endParaRPr lang="hr-HR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 err="1"/>
              <a:t>Proslijedi</a:t>
            </a:r>
            <a:r>
              <a:rPr lang="en-US" dirty="0"/>
              <a:t> </a:t>
            </a:r>
            <a:r>
              <a:rPr lang="en-US" dirty="0" err="1"/>
              <a:t>parametre</a:t>
            </a:r>
            <a:r>
              <a:rPr lang="en-US" dirty="0"/>
              <a:t> </a:t>
            </a:r>
            <a:r>
              <a:rPr lang="en-US" dirty="0" err="1"/>
              <a:t>neuronskoj</a:t>
            </a:r>
            <a:r>
              <a:rPr lang="en-US" dirty="0"/>
              <a:t> </a:t>
            </a:r>
            <a:r>
              <a:rPr lang="en-US" dirty="0" err="1"/>
              <a:t>mre</a:t>
            </a:r>
            <a:r>
              <a:rPr lang="hr-HR" dirty="0"/>
              <a:t>ž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 err="1"/>
              <a:t>Upravljaj</a:t>
            </a:r>
            <a:r>
              <a:rPr lang="en-US" dirty="0"/>
              <a:t> </a:t>
            </a:r>
            <a:r>
              <a:rPr lang="en-US" dirty="0" err="1"/>
              <a:t>raketom</a:t>
            </a:r>
            <a:endParaRPr lang="en-US" dirty="0"/>
          </a:p>
          <a:p>
            <a:r>
              <a:rPr lang="en-US" dirty="0" err="1"/>
              <a:t>Simuliraj</a:t>
            </a:r>
            <a:r>
              <a:rPr lang="en-US" dirty="0"/>
              <a:t> </a:t>
            </a:r>
            <a:r>
              <a:rPr lang="en-US" dirty="0" err="1"/>
              <a:t>fiziku</a:t>
            </a:r>
            <a:r>
              <a:rPr lang="en-US" dirty="0"/>
              <a:t> </a:t>
            </a:r>
            <a:r>
              <a:rPr lang="en-US" dirty="0" err="1"/>
              <a:t>rakete</a:t>
            </a:r>
            <a:endParaRPr lang="en-US" dirty="0"/>
          </a:p>
          <a:p>
            <a:pPr lvl="1"/>
            <a:r>
              <a:rPr lang="en-US" dirty="0" err="1"/>
              <a:t>Simuliraj</a:t>
            </a:r>
            <a:r>
              <a:rPr lang="en-US" dirty="0"/>
              <a:t> </a:t>
            </a:r>
            <a:r>
              <a:rPr lang="en-US" dirty="0" err="1"/>
              <a:t>kruto</a:t>
            </a:r>
            <a:r>
              <a:rPr lang="en-US" dirty="0"/>
              <a:t> </a:t>
            </a:r>
            <a:r>
              <a:rPr lang="en-US" dirty="0" err="1"/>
              <a:t>tijelo</a:t>
            </a:r>
            <a:r>
              <a:rPr lang="en-US" dirty="0"/>
              <a:t> </a:t>
            </a:r>
            <a:r>
              <a:rPr lang="en-US" dirty="0" err="1"/>
              <a:t>rakete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hr-HR" dirty="0"/>
              <a:t>č</a:t>
            </a:r>
            <a:r>
              <a:rPr lang="en-US" dirty="0"/>
              <a:t>nog </a:t>
            </a:r>
            <a:r>
              <a:rPr lang="en-US" dirty="0" err="1"/>
              <a:t>otpora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otpora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zakrilcu</a:t>
            </a:r>
            <a:endParaRPr lang="en-US" dirty="0"/>
          </a:p>
          <a:p>
            <a:r>
              <a:rPr lang="en-US" dirty="0" err="1"/>
              <a:t>Ponavljaj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raketa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brzinu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je pro</a:t>
            </a:r>
            <a:r>
              <a:rPr lang="hr-HR" dirty="0"/>
              <a:t>š</a:t>
            </a:r>
            <a:r>
              <a:rPr lang="en-US" dirty="0"/>
              <a:t>lo </a:t>
            </a:r>
            <a:r>
              <a:rPr lang="hr-HR" dirty="0"/>
              <a:t>više</a:t>
            </a:r>
            <a:r>
              <a:rPr lang="en-US" dirty="0"/>
              <a:t> od 100 </a:t>
            </a:r>
            <a:r>
              <a:rPr lang="en-US" dirty="0" err="1"/>
              <a:t>slika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4723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Rezultati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35" y="4096028"/>
            <a:ext cx="7063530" cy="2407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35" y="1687128"/>
            <a:ext cx="7063530" cy="2368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90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9975" y="745115"/>
            <a:ext cx="3020605" cy="994172"/>
          </a:xfrm>
        </p:spPr>
        <p:txBody>
          <a:bodyPr>
            <a:normAutofit/>
          </a:bodyPr>
          <a:lstStyle/>
          <a:p>
            <a:r>
              <a:rPr lang="en-US" dirty="0"/>
              <a:t>LIVE DEMO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509" y="2086896"/>
            <a:ext cx="5731535" cy="365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787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Zaklju</a:t>
            </a:r>
            <a:r>
              <a:rPr lang="hr-HR" dirty="0"/>
              <a:t>č</a:t>
            </a:r>
            <a:r>
              <a:rPr lang="en-US" dirty="0" err="1"/>
              <a:t>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postignut</a:t>
            </a:r>
            <a:r>
              <a:rPr lang="en-US" dirty="0"/>
              <a:t>: </a:t>
            </a:r>
            <a:r>
              <a:rPr lang="en-US" dirty="0" err="1"/>
              <a:t>ra</a:t>
            </a:r>
            <a:r>
              <a:rPr lang="hr-HR" dirty="0"/>
              <a:t>č</a:t>
            </a:r>
            <a:r>
              <a:rPr lang="en-US" dirty="0" err="1"/>
              <a:t>unalo</a:t>
            </a:r>
            <a:r>
              <a:rPr lang="en-US" dirty="0"/>
              <a:t> je </a:t>
            </a:r>
            <a:r>
              <a:rPr lang="en-US" dirty="0" err="1"/>
              <a:t>nau</a:t>
            </a:r>
            <a:r>
              <a:rPr lang="hr-HR" dirty="0"/>
              <a:t>č</a:t>
            </a:r>
            <a:r>
              <a:rPr lang="en-US" dirty="0" err="1"/>
              <a:t>ilo</a:t>
            </a:r>
            <a:r>
              <a:rPr lang="en-US" dirty="0"/>
              <a:t> </a:t>
            </a:r>
            <a:r>
              <a:rPr lang="en-US" dirty="0" err="1"/>
              <a:t>igrati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od </a:t>
            </a:r>
            <a:r>
              <a:rPr lang="hr-HR" dirty="0"/>
              <a:t>č</a:t>
            </a:r>
            <a:r>
              <a:rPr lang="en-US" dirty="0" err="1"/>
              <a:t>ovjeka</a:t>
            </a:r>
            <a:endParaRPr lang="en-US" dirty="0"/>
          </a:p>
          <a:p>
            <a:r>
              <a:rPr lang="en-US" dirty="0" err="1"/>
              <a:t>Korisnost</a:t>
            </a:r>
            <a:r>
              <a:rPr lang="en-US" dirty="0"/>
              <a:t>, </a:t>
            </a:r>
            <a:r>
              <a:rPr lang="en-US" dirty="0" err="1"/>
              <a:t>primjer</a:t>
            </a:r>
            <a:r>
              <a:rPr lang="en-US" dirty="0"/>
              <a:t>: </a:t>
            </a:r>
            <a:r>
              <a:rPr lang="en-US" dirty="0" err="1"/>
              <a:t>balansiranje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hr-HR" dirty="0"/>
              <a:t>č</a:t>
            </a:r>
            <a:r>
              <a:rPr lang="en-US" dirty="0" err="1"/>
              <a:t>unalnih</a:t>
            </a:r>
            <a:r>
              <a:rPr lang="en-US" dirty="0"/>
              <a:t> </a:t>
            </a:r>
            <a:r>
              <a:rPr lang="en-US" dirty="0" err="1"/>
              <a:t>igara</a:t>
            </a:r>
            <a:endParaRPr lang="en-US" dirty="0"/>
          </a:p>
          <a:p>
            <a:r>
              <a:rPr lang="en-US" dirty="0" err="1"/>
              <a:t>Mogu</a:t>
            </a:r>
            <a:r>
              <a:rPr lang="hr-HR" dirty="0" err="1"/>
              <a:t>ća</a:t>
            </a:r>
            <a:r>
              <a:rPr lang="hr-HR" dirty="0"/>
              <a:t> </a:t>
            </a:r>
            <a:r>
              <a:rPr lang="en-US" dirty="0" err="1"/>
              <a:t>pobolj</a:t>
            </a:r>
            <a:r>
              <a:rPr lang="hr-HR" dirty="0"/>
              <a:t>š</a:t>
            </a:r>
            <a:r>
              <a:rPr lang="en-US" dirty="0" err="1"/>
              <a:t>anja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verzije</a:t>
            </a:r>
            <a:r>
              <a:rPr lang="en-US" dirty="0"/>
              <a:t> GA</a:t>
            </a:r>
          </a:p>
          <a:p>
            <a:pPr lvl="1"/>
            <a:r>
              <a:rPr lang="en-US" dirty="0" err="1"/>
              <a:t>Masovno</a:t>
            </a:r>
            <a:r>
              <a:rPr lang="en-US" dirty="0"/>
              <a:t> </a:t>
            </a:r>
            <a:r>
              <a:rPr lang="en-US" dirty="0" err="1"/>
              <a:t>paralelno</a:t>
            </a:r>
            <a:r>
              <a:rPr lang="en-US" dirty="0"/>
              <a:t> </a:t>
            </a:r>
            <a:r>
              <a:rPr lang="en-US" dirty="0" err="1"/>
              <a:t>izvoditi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GPU</a:t>
            </a:r>
          </a:p>
          <a:p>
            <a:pPr lvl="1"/>
            <a:r>
              <a:rPr lang="en-US" dirty="0" err="1"/>
              <a:t>Uvesti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hr-HR" dirty="0"/>
              <a:t>š</a:t>
            </a:r>
            <a:r>
              <a:rPr lang="en-US" dirty="0" err="1"/>
              <a:t>njenje</a:t>
            </a:r>
            <a:r>
              <a:rPr lang="en-US" dirty="0"/>
              <a:t> (</a:t>
            </a:r>
            <a:r>
              <a:rPr lang="en-US" dirty="0" err="1"/>
              <a:t>oko-ruka</a:t>
            </a:r>
            <a:r>
              <a:rPr lang="en-US" dirty="0"/>
              <a:t> </a:t>
            </a:r>
            <a:r>
              <a:rPr lang="en-US" dirty="0" err="1"/>
              <a:t>koordinacija</a:t>
            </a:r>
            <a:r>
              <a:rPr lang="en-US" dirty="0"/>
              <a:t>, 100-150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1555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	[1] </a:t>
            </a:r>
            <a:r>
              <a:rPr lang="hr-HR" sz="2400" dirty="0"/>
              <a:t>Marko </a:t>
            </a:r>
            <a:r>
              <a:rPr lang="hr-HR" sz="2400" dirty="0" err="1"/>
              <a:t>Ćupic</a:t>
            </a:r>
            <a:r>
              <a:rPr lang="hr-HR" sz="2400" dirty="0"/>
              <a:t>, Bojana </a:t>
            </a:r>
            <a:r>
              <a:rPr lang="hr-HR" sz="2400" dirty="0" err="1"/>
              <a:t>Dalbelo</a:t>
            </a:r>
            <a:r>
              <a:rPr lang="hr-HR" sz="2400" dirty="0"/>
              <a:t> Bašić, Marin Golub, Neizrazito, evolucijsko i neuroračunarstvo., 12 Kolovoza 2013.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[2] </a:t>
            </a:r>
            <a:r>
              <a:rPr lang="hr-HR" sz="2400" dirty="0" err="1"/>
              <a:t>Avni</a:t>
            </a:r>
            <a:r>
              <a:rPr lang="hr-HR" sz="2400" dirty="0"/>
              <a:t> </a:t>
            </a:r>
            <a:r>
              <a:rPr lang="hr-HR" sz="2400" dirty="0" err="1"/>
              <a:t>Rexhepi</a:t>
            </a:r>
            <a:r>
              <a:rPr lang="hr-HR" sz="2400" dirty="0"/>
              <a:t>, Adnan </a:t>
            </a:r>
            <a:r>
              <a:rPr lang="hr-HR" sz="2400" dirty="0" err="1"/>
              <a:t>Maxhuni</a:t>
            </a:r>
            <a:r>
              <a:rPr lang="hr-HR" sz="2400" dirty="0"/>
              <a:t>, </a:t>
            </a:r>
            <a:r>
              <a:rPr lang="hr-HR" sz="2400" dirty="0" err="1"/>
              <a:t>Agni</a:t>
            </a:r>
            <a:r>
              <a:rPr lang="hr-HR" sz="2400" dirty="0"/>
              <a:t> Dika, </a:t>
            </a:r>
            <a:r>
              <a:rPr lang="hr-HR" sz="2400" dirty="0" err="1"/>
              <a:t>Analysis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impact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parameters</a:t>
            </a:r>
            <a:r>
              <a:rPr lang="hr-HR" sz="2400" dirty="0"/>
              <a:t> </a:t>
            </a:r>
            <a:r>
              <a:rPr lang="hr-HR" sz="2400" dirty="0" err="1"/>
              <a:t>values</a:t>
            </a:r>
            <a:r>
              <a:rPr lang="hr-HR" sz="2400" dirty="0"/>
              <a:t> on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Genetic</a:t>
            </a:r>
            <a:r>
              <a:rPr lang="hr-HR" sz="2400" dirty="0"/>
              <a:t> </a:t>
            </a:r>
            <a:r>
              <a:rPr lang="hr-HR" sz="2400" dirty="0" err="1"/>
              <a:t>Algorithm</a:t>
            </a:r>
            <a:r>
              <a:rPr lang="hr-HR" sz="2400" dirty="0"/>
              <a:t> for TSP, Znanstveni rad, University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Pristina</a:t>
            </a:r>
            <a:r>
              <a:rPr lang="hr-HR" sz="2400" dirty="0"/>
              <a:t>, Kosovo, Siječanj 2013.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[3] </a:t>
            </a:r>
            <a:r>
              <a:rPr lang="hr-HR" sz="2400" dirty="0" err="1"/>
              <a:t>Monogame</a:t>
            </a:r>
            <a:r>
              <a:rPr lang="hr-HR" sz="2400" dirty="0"/>
              <a:t>, 2013., </a:t>
            </a:r>
            <a:r>
              <a:rPr lang="hr-HR" sz="2400" u="sng" dirty="0">
                <a:hlinkClick r:id="rId2"/>
              </a:rPr>
              <a:t>https://github.com/mono/MonoGame</a:t>
            </a:r>
            <a:endParaRPr lang="hr-HR" sz="2400" dirty="0"/>
          </a:p>
          <a:p>
            <a:pPr marL="0" indent="0">
              <a:buNone/>
            </a:pPr>
            <a:r>
              <a:rPr lang="en-US" sz="2400" dirty="0"/>
              <a:t>	[4] </a:t>
            </a:r>
            <a:r>
              <a:rPr lang="hr-HR" sz="2400" dirty="0" err="1"/>
              <a:t>Alex</a:t>
            </a:r>
            <a:r>
              <a:rPr lang="hr-HR" sz="2400" dirty="0"/>
              <a:t> J. </a:t>
            </a:r>
            <a:r>
              <a:rPr lang="hr-HR" sz="2400" dirty="0" err="1"/>
              <a:t>Champandard</a:t>
            </a:r>
            <a:r>
              <a:rPr lang="hr-HR" sz="2400" dirty="0"/>
              <a:t>, </a:t>
            </a:r>
            <a:r>
              <a:rPr lang="hr-HR" sz="2400" dirty="0" err="1"/>
              <a:t>Making</a:t>
            </a:r>
            <a:r>
              <a:rPr lang="hr-HR" sz="2400" dirty="0"/>
              <a:t> </a:t>
            </a:r>
            <a:r>
              <a:rPr lang="hr-HR" sz="2400" dirty="0" err="1"/>
              <a:t>Designers</a:t>
            </a:r>
            <a:r>
              <a:rPr lang="hr-HR" sz="2400" dirty="0"/>
              <a:t> </a:t>
            </a:r>
            <a:r>
              <a:rPr lang="hr-HR" sz="2400" dirty="0" err="1"/>
              <a:t>Obsolete</a:t>
            </a:r>
            <a:r>
              <a:rPr lang="hr-HR" sz="2400" dirty="0"/>
              <a:t>? </a:t>
            </a:r>
            <a:r>
              <a:rPr lang="hr-HR" sz="2400" dirty="0" err="1"/>
              <a:t>Evolution</a:t>
            </a:r>
            <a:r>
              <a:rPr lang="hr-HR" sz="2400" dirty="0"/>
              <a:t> </a:t>
            </a:r>
            <a:r>
              <a:rPr lang="hr-HR" sz="2400" dirty="0" err="1"/>
              <a:t>in</a:t>
            </a:r>
            <a:r>
              <a:rPr lang="hr-HR" sz="2400" dirty="0"/>
              <a:t> Game Design, </a:t>
            </a:r>
            <a:r>
              <a:rPr lang="hr-HR" sz="2400" dirty="0" err="1"/>
              <a:t>February</a:t>
            </a:r>
            <a:r>
              <a:rPr lang="hr-HR" sz="2400" dirty="0"/>
              <a:t> 2012., </a:t>
            </a:r>
            <a:r>
              <a:rPr lang="hr-HR" sz="2400" u="sng" dirty="0">
                <a:hlinkClick r:id="rId3"/>
              </a:rPr>
              <a:t>http://aigamedev.com/open/interview/evolution-in-cityconquest/</a:t>
            </a:r>
            <a:endParaRPr lang="hr-HR" sz="2400" dirty="0"/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13189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Sadr</a:t>
            </a:r>
            <a:r>
              <a:rPr lang="hr-HR" dirty="0"/>
              <a:t>ž</a:t>
            </a:r>
            <a:r>
              <a:rPr lang="en-US" dirty="0" err="1"/>
              <a:t>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6937273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Uvod</a:t>
            </a:r>
            <a:r>
              <a:rPr lang="en-US" dirty="0"/>
              <a:t> 					(1 min)</a:t>
            </a:r>
          </a:p>
          <a:p>
            <a:r>
              <a:rPr lang="en-US" dirty="0" err="1"/>
              <a:t>Fizikalni</a:t>
            </a:r>
            <a:r>
              <a:rPr lang="en-US" dirty="0"/>
              <a:t> model </a:t>
            </a:r>
            <a:r>
              <a:rPr lang="en-US" dirty="0" err="1"/>
              <a:t>rakete</a:t>
            </a:r>
            <a:r>
              <a:rPr lang="en-US" dirty="0"/>
              <a:t> 			(1 min)</a:t>
            </a:r>
          </a:p>
          <a:p>
            <a:r>
              <a:rPr lang="en-US" dirty="0" err="1"/>
              <a:t>Dizajn</a:t>
            </a:r>
            <a:r>
              <a:rPr lang="en-US" dirty="0"/>
              <a:t> </a:t>
            </a:r>
            <a:r>
              <a:rPr lang="en-US" dirty="0" err="1"/>
              <a:t>neuronske</a:t>
            </a:r>
            <a:r>
              <a:rPr lang="en-US" dirty="0"/>
              <a:t> </a:t>
            </a:r>
            <a:r>
              <a:rPr lang="en-US" dirty="0" err="1"/>
              <a:t>mre</a:t>
            </a:r>
            <a:r>
              <a:rPr lang="hr-HR" dirty="0"/>
              <a:t>ž</a:t>
            </a:r>
            <a:r>
              <a:rPr lang="en-US" dirty="0"/>
              <a:t>e 		            (4 min)</a:t>
            </a:r>
          </a:p>
          <a:p>
            <a:r>
              <a:rPr lang="en-US" dirty="0" err="1"/>
              <a:t>Genetski</a:t>
            </a:r>
            <a:r>
              <a:rPr lang="en-US" dirty="0"/>
              <a:t> </a:t>
            </a:r>
            <a:r>
              <a:rPr lang="en-US" dirty="0" err="1"/>
              <a:t>algoritam</a:t>
            </a:r>
            <a:r>
              <a:rPr lang="en-US" dirty="0"/>
              <a:t> 			(1 min)</a:t>
            </a:r>
          </a:p>
          <a:p>
            <a:r>
              <a:rPr lang="en-US" dirty="0" err="1"/>
              <a:t>Algoritam</a:t>
            </a:r>
            <a:r>
              <a:rPr lang="en-US" dirty="0"/>
              <a:t> </a:t>
            </a:r>
            <a:r>
              <a:rPr lang="en-US" dirty="0" err="1"/>
              <a:t>simulacije</a:t>
            </a:r>
            <a:r>
              <a:rPr lang="en-US" dirty="0"/>
              <a:t>                                  (1 min)</a:t>
            </a:r>
          </a:p>
          <a:p>
            <a:r>
              <a:rPr lang="en-US" dirty="0"/>
              <a:t>Live demo 					(10 min)</a:t>
            </a:r>
          </a:p>
          <a:p>
            <a:r>
              <a:rPr lang="en-US" dirty="0" err="1"/>
              <a:t>Zaklju</a:t>
            </a:r>
            <a:r>
              <a:rPr lang="hr-HR" dirty="0"/>
              <a:t>čak</a:t>
            </a:r>
            <a:r>
              <a:rPr lang="en-US" dirty="0"/>
              <a:t> 					(2 min)</a:t>
            </a:r>
          </a:p>
          <a:p>
            <a:r>
              <a:rPr lang="en-US" dirty="0" err="1"/>
              <a:t>Literatura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Total (20 min)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959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Uvod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226469"/>
            <a:ext cx="4611103" cy="3263504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Lansiranje</a:t>
            </a:r>
            <a:r>
              <a:rPr lang="en-US" dirty="0"/>
              <a:t> </a:t>
            </a:r>
            <a:r>
              <a:rPr lang="en-US" dirty="0" err="1"/>
              <a:t>rakete</a:t>
            </a:r>
            <a:endParaRPr lang="en-US" dirty="0"/>
          </a:p>
          <a:p>
            <a:r>
              <a:rPr lang="en-US" dirty="0" err="1"/>
              <a:t>Skretanje</a:t>
            </a:r>
            <a:r>
              <a:rPr lang="en-US" dirty="0"/>
              <a:t>, </a:t>
            </a:r>
            <a:r>
              <a:rPr lang="en-US" dirty="0" err="1"/>
              <a:t>pu</a:t>
            </a:r>
            <a:r>
              <a:rPr lang="hr-HR" dirty="0"/>
              <a:t>š</a:t>
            </a:r>
            <a:r>
              <a:rPr lang="en-US" dirty="0" err="1"/>
              <a:t>tanje</a:t>
            </a:r>
            <a:r>
              <a:rPr lang="en-US" dirty="0"/>
              <a:t> </a:t>
            </a:r>
            <a:r>
              <a:rPr lang="en-US" dirty="0" err="1"/>
              <a:t>goriva</a:t>
            </a:r>
            <a:endParaRPr lang="en-US" dirty="0"/>
          </a:p>
          <a:p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maksimalnu</a:t>
            </a:r>
            <a:r>
              <a:rPr lang="en-US" dirty="0"/>
              <a:t> </a:t>
            </a:r>
            <a:r>
              <a:rPr lang="en-US" dirty="0" err="1"/>
              <a:t>udaljenost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ograni</a:t>
            </a:r>
            <a:r>
              <a:rPr lang="hr-HR" dirty="0"/>
              <a:t>č</a:t>
            </a:r>
            <a:r>
              <a:rPr lang="en-US" dirty="0" err="1"/>
              <a:t>eno</a:t>
            </a:r>
            <a:r>
              <a:rPr lang="en-US" dirty="0"/>
              <a:t> </a:t>
            </a:r>
            <a:r>
              <a:rPr lang="en-US" dirty="0" err="1"/>
              <a:t>gorivo</a:t>
            </a:r>
            <a:endParaRPr lang="en-US" dirty="0"/>
          </a:p>
          <a:p>
            <a:r>
              <a:rPr lang="en-US" dirty="0"/>
              <a:t>C#, </a:t>
            </a:r>
            <a:r>
              <a:rPr lang="en-US" dirty="0" err="1"/>
              <a:t>MonoGame</a:t>
            </a:r>
            <a:r>
              <a:rPr lang="en-US" dirty="0"/>
              <a:t>, </a:t>
            </a:r>
            <a:r>
              <a:rPr lang="en-US" dirty="0" err="1"/>
              <a:t>Matlab</a:t>
            </a:r>
            <a:endParaRPr lang="en-US" dirty="0"/>
          </a:p>
          <a:p>
            <a:r>
              <a:rPr lang="en-US" dirty="0" err="1"/>
              <a:t>Cilj</a:t>
            </a:r>
            <a:r>
              <a:rPr lang="en-US" dirty="0"/>
              <a:t>: Ra</a:t>
            </a:r>
            <a:r>
              <a:rPr lang="hr-HR" dirty="0"/>
              <a:t>č</a:t>
            </a:r>
            <a:r>
              <a:rPr lang="en-US" dirty="0" err="1"/>
              <a:t>unalo</a:t>
            </a:r>
            <a:r>
              <a:rPr lang="en-US" dirty="0"/>
              <a:t> </a:t>
            </a:r>
            <a:r>
              <a:rPr lang="hr-HR" dirty="0"/>
              <a:t>će biti bolje od čovjeka</a:t>
            </a:r>
            <a:r>
              <a:rPr lang="en-US" dirty="0"/>
              <a:t>.</a:t>
            </a:r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535" y="1690689"/>
            <a:ext cx="3656285" cy="233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20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Fizikalni</a:t>
            </a:r>
            <a:r>
              <a:rPr lang="en-US" dirty="0"/>
              <a:t> model </a:t>
            </a:r>
            <a:r>
              <a:rPr lang="en-US" dirty="0" err="1"/>
              <a:t>rakete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50659855"/>
                  </p:ext>
                </p:extLst>
              </p:nvPr>
            </p:nvGraphicFramePr>
            <p:xfrm>
              <a:off x="454193" y="2125266"/>
              <a:ext cx="6139113" cy="2032064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482892">
                      <a:extLst>
                        <a:ext uri="{9D8B030D-6E8A-4147-A177-3AD203B41FA5}">
                          <a16:colId xmlns:a16="http://schemas.microsoft.com/office/drawing/2014/main" val="2023767771"/>
                        </a:ext>
                      </a:extLst>
                    </a:gridCol>
                    <a:gridCol w="4656221">
                      <a:extLst>
                        <a:ext uri="{9D8B030D-6E8A-4147-A177-3AD203B41FA5}">
                          <a16:colId xmlns:a16="http://schemas.microsoft.com/office/drawing/2014/main" val="2566368446"/>
                        </a:ext>
                      </a:extLst>
                    </a:gridCol>
                  </a:tblGrid>
                  <a:tr h="377190">
                    <a:tc>
                      <a:txBody>
                        <a:bodyPr/>
                        <a:lstStyle/>
                        <a:p>
                          <a:pPr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2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hr-HR" sz="2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𝑒𝑥𝑖𝑡</m:t>
                                    </m:r>
                                  </m:sub>
                                </m:sSub>
                                <m:r>
                                  <a:rPr lang="hr-HR" sz="2100">
                                    <a:effectLst/>
                                    <a:latin typeface="Cambria Math" panose="02040503050406030204" pitchFamily="18" charset="0"/>
                                  </a:rPr>
                                  <m:t>,  </m:t>
                                </m:r>
                                <m:r>
                                  <a:rPr lang="hr-HR" sz="21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hr-HR" sz="21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marL="342900" lvl="0" indent="-342900"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Font typeface="Arial" panose="020B0604020202020204" pitchFamily="34" charset="0"/>
                            <a:buChar char="-"/>
                          </a:pPr>
                          <a:r>
                            <a:rPr lang="hr-HR" sz="2100" dirty="0">
                              <a:effectLst/>
                            </a:rPr>
                            <a:t>terminalna brzina, snaga motora</a:t>
                          </a:r>
                          <a:endParaRPr lang="hr-HR" sz="21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extLst>
                      <a:ext uri="{0D108BD9-81ED-4DB2-BD59-A6C34878D82A}">
                        <a16:rowId xmlns:a16="http://schemas.microsoft.com/office/drawing/2014/main" val="2347175650"/>
                      </a:ext>
                    </a:extLst>
                  </a:tr>
                  <a:tr h="377190">
                    <a:tc>
                      <a:txBody>
                        <a:bodyPr/>
                        <a:lstStyle/>
                        <a:p>
                          <a:pPr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2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hr-HR" sz="2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r-HR" sz="21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marL="342900" lvl="0" indent="-342900"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Font typeface="Arial" panose="020B0604020202020204" pitchFamily="34" charset="0"/>
                            <a:buChar char="-"/>
                          </a:pPr>
                          <a:r>
                            <a:rPr lang="hr-HR" sz="2100">
                              <a:effectLst/>
                            </a:rPr>
                            <a:t>maksimalan kut zakrilca</a:t>
                          </a:r>
                          <a:endParaRPr lang="hr-HR" sz="21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extLst>
                      <a:ext uri="{0D108BD9-81ED-4DB2-BD59-A6C34878D82A}">
                        <a16:rowId xmlns:a16="http://schemas.microsoft.com/office/drawing/2014/main" val="1542673929"/>
                      </a:ext>
                    </a:extLst>
                  </a:tr>
                  <a:tr h="377190">
                    <a:tc>
                      <a:txBody>
                        <a:bodyPr/>
                        <a:lstStyle/>
                        <a:p>
                          <a:pPr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sz="2100">
                                    <a:effectLst/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hr-HR" sz="21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marL="342900" lvl="0" indent="-342900"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Font typeface="Arial" panose="020B0604020202020204" pitchFamily="34" charset="0"/>
                            <a:buChar char="-"/>
                          </a:pPr>
                          <a:r>
                            <a:rPr lang="hr-HR" sz="2100" dirty="0">
                              <a:effectLst/>
                            </a:rPr>
                            <a:t>količina goriva</a:t>
                          </a:r>
                          <a:endParaRPr lang="hr-HR" sz="21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extLst>
                      <a:ext uri="{0D108BD9-81ED-4DB2-BD59-A6C34878D82A}">
                        <a16:rowId xmlns:a16="http://schemas.microsoft.com/office/drawing/2014/main" val="817364169"/>
                      </a:ext>
                    </a:extLst>
                  </a:tr>
                  <a:tr h="402812">
                    <a:tc>
                      <a:txBody>
                        <a:bodyPr/>
                        <a:lstStyle/>
                        <a:p>
                          <a:pPr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2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𝛺</m:t>
                                    </m:r>
                                  </m:e>
                                  <m:sub>
                                    <m:r>
                                      <a:rPr lang="hr-HR" sz="2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𝑓𝑙𝑎𝑝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r-HR" sz="21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marL="342900" lvl="0" indent="-342900"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Font typeface="Arial" panose="020B0604020202020204" pitchFamily="34" charset="0"/>
                            <a:buChar char="-"/>
                          </a:pPr>
                          <a:r>
                            <a:rPr lang="hr-HR" sz="2100" dirty="0" err="1">
                              <a:effectLst/>
                            </a:rPr>
                            <a:t>koef</a:t>
                          </a:r>
                          <a:r>
                            <a:rPr lang="hr-HR" sz="2100" dirty="0">
                              <a:effectLst/>
                            </a:rPr>
                            <a:t>. otpora zakrilca</a:t>
                          </a:r>
                          <a:endParaRPr lang="hr-HR" sz="21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extLst>
                      <a:ext uri="{0D108BD9-81ED-4DB2-BD59-A6C34878D82A}">
                        <a16:rowId xmlns:a16="http://schemas.microsoft.com/office/drawing/2014/main" val="109026095"/>
                      </a:ext>
                    </a:extLst>
                  </a:tr>
                  <a:tr h="402431">
                    <a:tc>
                      <a:txBody>
                        <a:bodyPr/>
                        <a:lstStyle/>
                        <a:p>
                          <a:pPr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2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𝛺</m:t>
                                    </m:r>
                                  </m:e>
                                  <m:sub>
                                    <m:r>
                                      <a:rPr lang="hr-HR" sz="2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𝑏𝑜𝑑𝑦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r-HR" sz="21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marL="342900" lvl="0" indent="-342900"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Font typeface="Arial" panose="020B0604020202020204" pitchFamily="34" charset="0"/>
                            <a:buChar char="-"/>
                          </a:pPr>
                          <a:r>
                            <a:rPr lang="hr-HR" sz="2100" dirty="0" err="1">
                              <a:effectLst/>
                            </a:rPr>
                            <a:t>koef</a:t>
                          </a:r>
                          <a:r>
                            <a:rPr lang="hr-HR" sz="2100" dirty="0">
                              <a:effectLst/>
                            </a:rPr>
                            <a:t>. otpora tijela rakete</a:t>
                          </a:r>
                          <a:endParaRPr lang="hr-HR" sz="21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extLst>
                      <a:ext uri="{0D108BD9-81ED-4DB2-BD59-A6C34878D82A}">
                        <a16:rowId xmlns:a16="http://schemas.microsoft.com/office/drawing/2014/main" val="39073269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50659855"/>
                  </p:ext>
                </p:extLst>
              </p:nvPr>
            </p:nvGraphicFramePr>
            <p:xfrm>
              <a:off x="454193" y="2125266"/>
              <a:ext cx="6139113" cy="2032064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482892">
                      <a:extLst>
                        <a:ext uri="{9D8B030D-6E8A-4147-A177-3AD203B41FA5}">
                          <a16:colId xmlns:a16="http://schemas.microsoft.com/office/drawing/2014/main" val="2023767771"/>
                        </a:ext>
                      </a:extLst>
                    </a:gridCol>
                    <a:gridCol w="4656221">
                      <a:extLst>
                        <a:ext uri="{9D8B030D-6E8A-4147-A177-3AD203B41FA5}">
                          <a16:colId xmlns:a16="http://schemas.microsoft.com/office/drawing/2014/main" val="2566368446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51435" marR="51435" marT="0" marB="0" anchor="ctr">
                        <a:blipFill>
                          <a:blip r:embed="rId2"/>
                          <a:stretch>
                            <a:fillRect t="-10769" r="-314815" b="-44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Font typeface="Arial" panose="020B0604020202020204" pitchFamily="34" charset="0"/>
                            <a:buChar char="-"/>
                          </a:pPr>
                          <a:r>
                            <a:rPr lang="hr-HR" sz="2100" dirty="0">
                              <a:effectLst/>
                            </a:rPr>
                            <a:t>terminalna brzina, snaga motora</a:t>
                          </a:r>
                          <a:endParaRPr lang="hr-HR" sz="21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extLst>
                      <a:ext uri="{0D108BD9-81ED-4DB2-BD59-A6C34878D82A}">
                        <a16:rowId xmlns:a16="http://schemas.microsoft.com/office/drawing/2014/main" val="234717565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51435" marR="51435" marT="0" marB="0" anchor="ctr">
                        <a:blipFill>
                          <a:blip r:embed="rId2"/>
                          <a:stretch>
                            <a:fillRect t="-110769" r="-314815" b="-34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Font typeface="Arial" panose="020B0604020202020204" pitchFamily="34" charset="0"/>
                            <a:buChar char="-"/>
                          </a:pPr>
                          <a:r>
                            <a:rPr lang="hr-HR" sz="2100">
                              <a:effectLst/>
                            </a:rPr>
                            <a:t>maksimalan kut zakrilca</a:t>
                          </a:r>
                          <a:endParaRPr lang="hr-HR" sz="21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extLst>
                      <a:ext uri="{0D108BD9-81ED-4DB2-BD59-A6C34878D82A}">
                        <a16:rowId xmlns:a16="http://schemas.microsoft.com/office/drawing/2014/main" val="154267392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51435" marR="51435" marT="0" marB="0" anchor="ctr">
                        <a:blipFill>
                          <a:blip r:embed="rId2"/>
                          <a:stretch>
                            <a:fillRect t="-210769" r="-314815" b="-24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Font typeface="Arial" panose="020B0604020202020204" pitchFamily="34" charset="0"/>
                            <a:buChar char="-"/>
                          </a:pPr>
                          <a:r>
                            <a:rPr lang="hr-HR" sz="2100" dirty="0">
                              <a:effectLst/>
                            </a:rPr>
                            <a:t>količina goriva</a:t>
                          </a:r>
                          <a:endParaRPr lang="hr-HR" sz="21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extLst>
                      <a:ext uri="{0D108BD9-81ED-4DB2-BD59-A6C34878D82A}">
                        <a16:rowId xmlns:a16="http://schemas.microsoft.com/office/drawing/2014/main" val="817364169"/>
                      </a:ext>
                    </a:extLst>
                  </a:tr>
                  <a:tr h="421894"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51435" marR="51435" marT="0" marB="0" anchor="ctr">
                        <a:blipFill>
                          <a:blip r:embed="rId2"/>
                          <a:stretch>
                            <a:fillRect t="-288571" r="-314815" b="-12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Font typeface="Arial" panose="020B0604020202020204" pitchFamily="34" charset="0"/>
                            <a:buChar char="-"/>
                          </a:pPr>
                          <a:r>
                            <a:rPr lang="hr-HR" sz="2100" dirty="0" err="1">
                              <a:effectLst/>
                            </a:rPr>
                            <a:t>koef</a:t>
                          </a:r>
                          <a:r>
                            <a:rPr lang="hr-HR" sz="2100" dirty="0">
                              <a:effectLst/>
                            </a:rPr>
                            <a:t>. otpora zakrilca</a:t>
                          </a:r>
                          <a:endParaRPr lang="hr-HR" sz="21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extLst>
                      <a:ext uri="{0D108BD9-81ED-4DB2-BD59-A6C34878D82A}">
                        <a16:rowId xmlns:a16="http://schemas.microsoft.com/office/drawing/2014/main" val="109026095"/>
                      </a:ext>
                    </a:extLst>
                  </a:tr>
                  <a:tr h="421450"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51435" marR="51435" marT="0" marB="0" anchor="ctr">
                        <a:blipFill>
                          <a:blip r:embed="rId2"/>
                          <a:stretch>
                            <a:fillRect t="-394203" r="-314815" b="-275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Font typeface="Arial" panose="020B0604020202020204" pitchFamily="34" charset="0"/>
                            <a:buChar char="-"/>
                          </a:pPr>
                          <a:r>
                            <a:rPr lang="hr-HR" sz="2100" dirty="0" err="1">
                              <a:effectLst/>
                            </a:rPr>
                            <a:t>koef</a:t>
                          </a:r>
                          <a:r>
                            <a:rPr lang="hr-HR" sz="2100" dirty="0">
                              <a:effectLst/>
                            </a:rPr>
                            <a:t>. otpora tijela rakete</a:t>
                          </a:r>
                          <a:endParaRPr lang="hr-HR" sz="21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extLst>
                      <a:ext uri="{0D108BD9-81ED-4DB2-BD59-A6C34878D82A}">
                        <a16:rowId xmlns:a16="http://schemas.microsoft.com/office/drawing/2014/main" val="390732698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052" y="4157330"/>
            <a:ext cx="4759862" cy="202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660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Model upravljanja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Automatizirati upravljanje</a:t>
            </a:r>
          </a:p>
          <a:p>
            <a:r>
              <a:rPr lang="hr-HR" dirty="0"/>
              <a:t>Funkcija</a:t>
            </a:r>
          </a:p>
          <a:p>
            <a:r>
              <a:rPr lang="hr-HR" dirty="0"/>
              <a:t>Crna kutija s ulazima i izlazima</a:t>
            </a:r>
          </a:p>
          <a:p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888" y="3565321"/>
            <a:ext cx="4878223" cy="234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71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Dizajn</a:t>
            </a:r>
            <a:r>
              <a:rPr lang="en-US" dirty="0"/>
              <a:t> </a:t>
            </a:r>
            <a:r>
              <a:rPr lang="en-US" dirty="0" err="1"/>
              <a:t>neuronske</a:t>
            </a:r>
            <a:r>
              <a:rPr lang="en-US" dirty="0"/>
              <a:t> </a:t>
            </a:r>
            <a:r>
              <a:rPr lang="en-US" dirty="0" err="1"/>
              <a:t>mre</a:t>
            </a:r>
            <a:r>
              <a:rPr lang="hr-HR" dirty="0"/>
              <a:t>ž</a:t>
            </a:r>
            <a:r>
              <a:rPr lang="en-US" dirty="0"/>
              <a:t>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 – 5 – 2 </a:t>
            </a:r>
          </a:p>
          <a:p>
            <a:r>
              <a:rPr lang="en-US" dirty="0" err="1"/>
              <a:t>Sigmoidalna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aktivacije</a:t>
            </a:r>
            <a:endParaRPr lang="en-US" dirty="0"/>
          </a:p>
          <a:p>
            <a:r>
              <a:rPr lang="en-US" dirty="0" err="1"/>
              <a:t>Ulazi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Pozicija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x </a:t>
            </a:r>
            <a:r>
              <a:rPr lang="en-US" dirty="0" err="1"/>
              <a:t>osi</a:t>
            </a:r>
            <a:endParaRPr lang="en-US" dirty="0"/>
          </a:p>
          <a:p>
            <a:pPr lvl="1"/>
            <a:r>
              <a:rPr lang="en-US" dirty="0" err="1"/>
              <a:t>Visina</a:t>
            </a:r>
            <a:endParaRPr lang="en-US" dirty="0"/>
          </a:p>
          <a:p>
            <a:pPr lvl="1"/>
            <a:r>
              <a:rPr lang="en-US" dirty="0" err="1"/>
              <a:t>Nagib</a:t>
            </a:r>
            <a:r>
              <a:rPr lang="en-US" dirty="0"/>
              <a:t> </a:t>
            </a:r>
            <a:r>
              <a:rPr lang="en-US" dirty="0" err="1"/>
              <a:t>rakete</a:t>
            </a:r>
            <a:endParaRPr lang="en-US" dirty="0"/>
          </a:p>
          <a:p>
            <a:pPr lvl="1"/>
            <a:r>
              <a:rPr lang="en-US" dirty="0" err="1"/>
              <a:t>Preostalo</a:t>
            </a:r>
            <a:r>
              <a:rPr lang="en-US" dirty="0"/>
              <a:t> </a:t>
            </a:r>
            <a:r>
              <a:rPr lang="en-US" dirty="0" err="1"/>
              <a:t>gorivo</a:t>
            </a:r>
            <a:endParaRPr lang="en-US" dirty="0"/>
          </a:p>
          <a:p>
            <a:pPr lvl="1"/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propadanja</a:t>
            </a:r>
            <a:endParaRPr lang="en-US" dirty="0"/>
          </a:p>
          <a:p>
            <a:pPr lvl="1"/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rotacije</a:t>
            </a:r>
            <a:endParaRPr lang="en-US" dirty="0"/>
          </a:p>
          <a:p>
            <a:pPr lvl="1"/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vjetra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610553" y="2075392"/>
                <a:ext cx="2508123" cy="908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800" i="1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hr-H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r-HR" sz="28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8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280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hr-H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800"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</m:e>
                            <m:sup>
                              <m:r>
                                <a:rPr lang="hr-HR" sz="28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r-HR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r-HR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553" y="2075392"/>
                <a:ext cx="2508123" cy="9089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669" y="3333557"/>
            <a:ext cx="2511105" cy="31926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34218" y="3846436"/>
            <a:ext cx="266778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Izlazi</a:t>
            </a:r>
            <a:r>
              <a:rPr lang="en-US" sz="2100" dirty="0"/>
              <a:t>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400" dirty="0"/>
              <a:t>Pu</a:t>
            </a:r>
            <a:r>
              <a:rPr lang="hr-HR" sz="2400" dirty="0" err="1"/>
              <a:t>štaj</a:t>
            </a:r>
            <a:r>
              <a:rPr lang="hr-HR" sz="2400" dirty="0"/>
              <a:t> gorivo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hr-HR" sz="2400" dirty="0"/>
              <a:t>Pozicija zakrilca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875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Dekodiranje</a:t>
            </a:r>
            <a:r>
              <a:rPr lang="en-US" dirty="0"/>
              <a:t> </a:t>
            </a:r>
            <a:r>
              <a:rPr lang="en-US" dirty="0" err="1"/>
              <a:t>izlaza</a:t>
            </a:r>
            <a:endParaRPr lang="hr-H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690689"/>
                <a:ext cx="7886700" cy="167148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Pu</a:t>
                </a:r>
                <a:r>
                  <a:rPr lang="hr-HR" dirty="0" err="1"/>
                  <a:t>štaj</a:t>
                </a:r>
                <a:r>
                  <a:rPr lang="hr-HR" dirty="0"/>
                  <a:t> gorivo ako je Neuron</a:t>
                </a:r>
                <a:r>
                  <a:rPr lang="en-US" dirty="0"/>
                  <a:t>[</a:t>
                </a:r>
                <a:r>
                  <a:rPr lang="hr-HR" dirty="0"/>
                  <a:t>1</a:t>
                </a:r>
                <a:r>
                  <a:rPr lang="en-US" dirty="0"/>
                  <a:t>]</a:t>
                </a:r>
                <a:r>
                  <a:rPr lang="hr-HR" dirty="0"/>
                  <a:t> &gt; 0.5</a:t>
                </a:r>
                <a:endParaRPr lang="en-US" dirty="0"/>
              </a:p>
              <a:p>
                <a:r>
                  <a:rPr lang="en-US" dirty="0" err="1"/>
                  <a:t>Postavi</a:t>
                </a:r>
                <a:r>
                  <a:rPr lang="en-US" dirty="0"/>
                  <a:t> </a:t>
                </a:r>
                <a:r>
                  <a:rPr lang="en-US" dirty="0" err="1"/>
                  <a:t>kut</a:t>
                </a:r>
                <a:r>
                  <a:rPr lang="en-US" dirty="0"/>
                  <a:t> </a:t>
                </a:r>
                <a:r>
                  <a:rPr lang="en-US" dirty="0" err="1"/>
                  <a:t>zakrilca</a:t>
                </a:r>
                <a:r>
                  <a:rPr lang="en-US" dirty="0"/>
                  <a:t> </a:t>
                </a:r>
                <a:r>
                  <a:rPr lang="en-US" dirty="0" err="1"/>
                  <a:t>prema</a:t>
                </a:r>
                <a:r>
                  <a:rPr lang="en-US" dirty="0"/>
                  <a:t> Neuron[2]: </a:t>
                </a:r>
              </a:p>
              <a:p>
                <a:pPr lvl="1"/>
                <a:r>
                  <a:rPr lang="en-US" dirty="0"/>
                  <a:t>0 </a:t>
                </a:r>
                <a:r>
                  <a:rPr lang="en-US" dirty="0">
                    <a:sym typeface="Wingdings" panose="05000000000000000000" pitchFamily="2" charset="2"/>
                  </a:rPr>
                  <a:t> 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hr-HR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1 </a:t>
                </a:r>
                <a:r>
                  <a:rPr lang="en-US" dirty="0">
                    <a:sym typeface="Wingdings" panose="05000000000000000000" pitchFamily="2" charset="2"/>
                  </a:rPr>
                  <a:t>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hr-HR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hr-HR" dirty="0"/>
              </a:p>
            </p:txBody>
          </p:sp>
        </mc:Choice>
        <mc:Fallback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690689"/>
                <a:ext cx="7886700" cy="1671488"/>
              </a:xfrm>
              <a:blipFill>
                <a:blip r:embed="rId2"/>
                <a:stretch>
                  <a:fillRect l="-1391" t="-8000" b="-509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48" y="3483046"/>
            <a:ext cx="8607104" cy="313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81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Motivacija</a:t>
            </a:r>
            <a:r>
              <a:rPr lang="en-US" dirty="0"/>
              <a:t> 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Cilj</a:t>
            </a:r>
            <a:r>
              <a:rPr lang="en-US" dirty="0"/>
              <a:t>: </a:t>
            </a:r>
            <a:r>
              <a:rPr lang="en-US" dirty="0" err="1"/>
              <a:t>postaviti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hr-HR" dirty="0"/>
              <a:t>ž</a:t>
            </a:r>
            <a:r>
              <a:rPr lang="en-US" dirty="0" err="1"/>
              <a:t>ine</a:t>
            </a:r>
            <a:r>
              <a:rPr lang="en-US" dirty="0"/>
              <a:t> </a:t>
            </a:r>
            <a:r>
              <a:rPr lang="en-US" dirty="0" err="1"/>
              <a:t>neuronske</a:t>
            </a:r>
            <a:r>
              <a:rPr lang="en-US" dirty="0"/>
              <a:t> </a:t>
            </a:r>
            <a:r>
              <a:rPr lang="en-US" dirty="0" err="1"/>
              <a:t>mre</a:t>
            </a:r>
            <a:r>
              <a:rPr lang="hr-HR" dirty="0"/>
              <a:t>ž</a:t>
            </a:r>
            <a:r>
              <a:rPr lang="en-US" dirty="0"/>
              <a:t>e </a:t>
            </a:r>
          </a:p>
          <a:p>
            <a:r>
              <a:rPr lang="en-US" dirty="0" err="1"/>
              <a:t>Automatizirati</a:t>
            </a:r>
            <a:r>
              <a:rPr lang="en-US" dirty="0"/>
              <a:t> </a:t>
            </a:r>
            <a:r>
              <a:rPr lang="en-US" dirty="0" err="1"/>
              <a:t>testiranje</a:t>
            </a:r>
            <a:r>
              <a:rPr lang="en-US" dirty="0"/>
              <a:t> </a:t>
            </a:r>
            <a:r>
              <a:rPr lang="en-US" dirty="0" err="1"/>
              <a:t>razli</a:t>
            </a:r>
            <a:r>
              <a:rPr lang="hr-HR" dirty="0" err="1"/>
              <a:t>čitih</a:t>
            </a:r>
            <a:r>
              <a:rPr lang="hr-HR" dirty="0"/>
              <a:t> težina</a:t>
            </a:r>
          </a:p>
          <a:p>
            <a:r>
              <a:rPr lang="hr-HR" dirty="0"/>
              <a:t>Pametno mijenjati težine</a:t>
            </a:r>
            <a:r>
              <a:rPr lang="en-US" dirty="0"/>
              <a:t> (</a:t>
            </a:r>
            <a:r>
              <a:rPr lang="en-US" dirty="0" err="1"/>
              <a:t>mutacije</a:t>
            </a:r>
            <a:r>
              <a:rPr lang="en-US" dirty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9645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Genetski</a:t>
            </a:r>
            <a:r>
              <a:rPr lang="en-US" dirty="0"/>
              <a:t> </a:t>
            </a:r>
            <a:r>
              <a:rPr lang="en-US" dirty="0" err="1"/>
              <a:t>algoritam</a:t>
            </a:r>
            <a:endParaRPr lang="hr-H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</p:spPr>
            <p:txBody>
              <a:bodyPr/>
              <a:lstStyle/>
              <a:p>
                <a:r>
                  <a:rPr lang="en-US" dirty="0"/>
                  <a:t>Generiraj </a:t>
                </a:r>
                <a:r>
                  <a:rPr lang="en-US" dirty="0" err="1"/>
                  <a:t>po</a:t>
                </a:r>
                <a:r>
                  <a:rPr lang="hr-HR" dirty="0"/>
                  <a:t>četnu populaciju veličine X, simuliraj</a:t>
                </a:r>
                <a:endParaRPr lang="en-US" dirty="0"/>
              </a:p>
              <a:p>
                <a:pPr marL="0" indent="0">
                  <a:buNone/>
                </a:pPr>
                <a:endParaRPr lang="hr-HR" dirty="0"/>
              </a:p>
              <a:p>
                <a:r>
                  <a:rPr lang="hr-HR" dirty="0"/>
                  <a:t>Slučajno odaberi Y jedinki</a:t>
                </a:r>
              </a:p>
              <a:p>
                <a:r>
                  <a:rPr lang="hr-HR" dirty="0"/>
                  <a:t>Uzmi najbolju od Y</a:t>
                </a:r>
                <a:r>
                  <a:rPr lang="en-US" dirty="0"/>
                  <a:t>, od </a:t>
                </a:r>
                <a:r>
                  <a:rPr lang="en-US" dirty="0" err="1"/>
                  <a:t>nje</a:t>
                </a:r>
                <a:r>
                  <a:rPr lang="en-US" dirty="0"/>
                  <a:t> </a:t>
                </a:r>
                <a:r>
                  <a:rPr lang="en-US" dirty="0" err="1"/>
                  <a:t>kreiraj</a:t>
                </a:r>
                <a:r>
                  <a:rPr lang="en-US" dirty="0"/>
                  <a:t> Z </a:t>
                </a:r>
                <a:r>
                  <a:rPr lang="en-US" dirty="0" err="1"/>
                  <a:t>potomaka</a:t>
                </a:r>
                <a:endParaRPr lang="en-US" dirty="0"/>
              </a:p>
              <a:p>
                <a:pPr lvl="1"/>
                <a:r>
                  <a:rPr lang="en-US" dirty="0"/>
                  <a:t>W[</a:t>
                </a:r>
                <a:r>
                  <a:rPr lang="en-US" dirty="0" err="1"/>
                  <a:t>i</a:t>
                </a:r>
                <a:r>
                  <a:rPr lang="en-US" dirty="0"/>
                  <a:t>] = </a:t>
                </a:r>
                <a:r>
                  <a:rPr lang="en-US" dirty="0" err="1"/>
                  <a:t>W_roditelj</a:t>
                </a:r>
                <a:r>
                  <a:rPr lang="en-US" dirty="0"/>
                  <a:t>[</a:t>
                </a:r>
                <a:r>
                  <a:rPr lang="en-US" dirty="0" err="1"/>
                  <a:t>i</a:t>
                </a:r>
                <a:r>
                  <a:rPr lang="en-US" dirty="0"/>
                  <a:t>] + </a:t>
                </a:r>
                <a:r>
                  <a:rPr lang="en-US" dirty="0" err="1"/>
                  <a:t>mutacija</a:t>
                </a:r>
                <a:r>
                  <a:rPr lang="en-US" dirty="0"/>
                  <a:t>(x),  </a:t>
                </a:r>
                <a14:m>
                  <m:oMath xmlns:m="http://schemas.openxmlformats.org/officeDocument/2006/math">
                    <m:r>
                      <a:rPr lang="hr-HR">
                        <a:latin typeface="Cambria Math" panose="02040503050406030204" pitchFamily="18" charset="0"/>
                      </a:rPr>
                      <m:t>𝑥</m:t>
                    </m:r>
                    <m:r>
                      <a:rPr lang="hr-HR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>
                            <a:latin typeface="Cambria Math" panose="02040503050406030204" pitchFamily="18" charset="0"/>
                          </a:rPr>
                          <m:t>−1,1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 err="1"/>
                  <a:t>Simuliraj</a:t>
                </a:r>
                <a:r>
                  <a:rPr lang="en-US" dirty="0"/>
                  <a:t> Z </a:t>
                </a:r>
                <a:r>
                  <a:rPr lang="en-US" dirty="0" err="1"/>
                  <a:t>potomaka</a:t>
                </a:r>
                <a:endParaRPr lang="en-US" dirty="0"/>
              </a:p>
              <a:p>
                <a:r>
                  <a:rPr lang="en-US" dirty="0" err="1"/>
                  <a:t>Zamijeni</a:t>
                </a:r>
                <a:r>
                  <a:rPr lang="en-US" dirty="0"/>
                  <a:t> </a:t>
                </a:r>
                <a:r>
                  <a:rPr lang="en-US" dirty="0" err="1"/>
                  <a:t>najlo</a:t>
                </a:r>
                <a:r>
                  <a:rPr lang="hr-HR" dirty="0" err="1"/>
                  <a:t>šijih</a:t>
                </a:r>
                <a:r>
                  <a:rPr lang="hr-HR" dirty="0"/>
                  <a:t> Z potomaka iz X s novima</a:t>
                </a:r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hr-HR" dirty="0"/>
              </a:p>
            </p:txBody>
          </p:sp>
        </mc:Choice>
        <mc:Fallback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343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</TotalTime>
  <Words>320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Treniranje neuronske mreže genetskim algoritmom:  lansiranje rakete</vt:lpstr>
      <vt:lpstr>Sadržaj</vt:lpstr>
      <vt:lpstr>Uvod</vt:lpstr>
      <vt:lpstr>Fizikalni model rakete</vt:lpstr>
      <vt:lpstr>Model upravljanja</vt:lpstr>
      <vt:lpstr>Dizajn neuronske mreže</vt:lpstr>
      <vt:lpstr>Dekodiranje izlaza</vt:lpstr>
      <vt:lpstr>Motivacija GA</vt:lpstr>
      <vt:lpstr>Genetski algoritam</vt:lpstr>
      <vt:lpstr>Mutacije</vt:lpstr>
      <vt:lpstr>Algoritam simulacije</vt:lpstr>
      <vt:lpstr>Rezultati</vt:lpstr>
      <vt:lpstr>LIVE DEMO</vt:lpstr>
      <vt:lpstr>Zaključak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Treniranje neuronske mreže genetskim algoritmom:  lansiranje rakete</dc:title>
  <dc:creator>David Lukšić</dc:creator>
  <cp:lastModifiedBy>David Lukšić</cp:lastModifiedBy>
  <cp:revision>30</cp:revision>
  <dcterms:created xsi:type="dcterms:W3CDTF">2016-05-23T12:12:28Z</dcterms:created>
  <dcterms:modified xsi:type="dcterms:W3CDTF">2016-06-05T09:51:19Z</dcterms:modified>
</cp:coreProperties>
</file>