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4" r:id="rId10"/>
    <p:sldId id="262" r:id="rId11"/>
    <p:sldId id="265" r:id="rId12"/>
    <p:sldId id="266" r:id="rId13"/>
    <p:sldId id="267" r:id="rId14"/>
    <p:sldId id="270" r:id="rId15"/>
    <p:sldId id="263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706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5E14A-B3F1-4E5B-AF3D-12B6144DE28B}" type="datetimeFigureOut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D2BE7-05EE-4EAF-B24F-40D4B8E4E0E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CA4BD-81CE-4224-A320-C51EC1A375E2}" type="datetimeFigureOut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7FE4D-2F8D-4FBD-9CB8-9786D515118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75AD531-51D2-445A-8B22-17C8162B95FC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F0C1-65EC-4174-938B-4C9CEED18979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9D0A1-F8EC-44BF-B4B5-FADA275ED4DC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530D-C3A0-4A9E-8BEC-3033E1E917A4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22308EF-1468-4CFE-8B5D-A8BF0A38B155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E212-6135-4A38-81C9-B05627BA3477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B6A-0824-4978-A0DE-F22A394E51AB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A0B1-3ABC-4595-98FC-64C86AC8CFDB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6A04-74A6-43F6-8794-6250A86B30BF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8935-EADF-4612-93DD-F8E0E50CD34F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A955-FEE8-48DA-BACA-D6B9FCFC0A1A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4DFBA0-B1D0-485F-A956-16A0EC17393F}" type="datetime1">
              <a:rPr lang="sr-Latn-CS" smtClean="0"/>
              <a:pPr/>
              <a:t>7.7.2008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4C8772-DEA8-42B6-BE22-40CF0FE5372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http://upload.wikimedia.org/math/1/d/d/1dd6bf3e6c748aa808bea98cb72cbfbc.png" TargetMode="External"/><Relationship Id="rId13" Type="http://schemas.openxmlformats.org/officeDocument/2006/relationships/image" Target="../media/image11.png"/><Relationship Id="rId18" Type="http://schemas.openxmlformats.org/officeDocument/2006/relationships/image" Target="http://upload.wikimedia.org/math/2/2/8/2281d921f7c5871dcb25863cfea52a78.png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http://upload.wikimedia.org/math/2/3/1/231bdec7b35be9bca3c8dbde6a6ee265.png" TargetMode="External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6" Type="http://schemas.openxmlformats.org/officeDocument/2006/relationships/image" Target="http://upload.wikimedia.org/math/f/4/f/f4fdaaba2256b79221853e1251248001.png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http://upload.wikimedia.org/math/f/2/d/f2d7894a62b512d4167bba69f3a4da33.png" TargetMode="Externa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image" Target="http://upload.wikimedia.org/math/3/0/a/30a69482bebdc4632fd158f107abc13d.png" TargetMode="External"/><Relationship Id="rId19" Type="http://schemas.openxmlformats.org/officeDocument/2006/relationships/oleObject" Target="../embeddings/oleObject1.bin"/><Relationship Id="rId4" Type="http://schemas.openxmlformats.org/officeDocument/2006/relationships/image" Target="../media/image6.png"/><Relationship Id="rId9" Type="http://schemas.openxmlformats.org/officeDocument/2006/relationships/image" Target="../media/image9.png"/><Relationship Id="rId14" Type="http://schemas.openxmlformats.org/officeDocument/2006/relationships/image" Target="http://upload.wikimedia.org/math/d/9/b/d9b5f15286d2322a05365e52cb843714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Postupci ostvarivanja globalnog osvjetljenja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hr-HR" dirty="0" smtClean="0"/>
              <a:t>Robert </a:t>
            </a:r>
            <a:r>
              <a:rPr lang="hr-HR" dirty="0" err="1" smtClean="0"/>
              <a:t>Sajko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Mentor: prof.dr.sc. Željka Mihajlović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9/14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23916"/>
          </a:xfrm>
        </p:spPr>
        <p:txBody>
          <a:bodyPr>
            <a:normAutofit/>
          </a:bodyPr>
          <a:lstStyle/>
          <a:p>
            <a:r>
              <a:rPr lang="hr-HR" dirty="0" smtClean="0"/>
              <a:t>Projekcija funkcije u bazne funkcije:</a:t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500300" y="1857364"/>
          <a:ext cx="1643074" cy="396099"/>
        </p:xfrm>
        <a:graphic>
          <a:graphicData uri="http://schemas.openxmlformats.org/presentationml/2006/ole">
            <p:oleObj spid="_x0000_s18433" name="Equation" r:id="rId3" imgW="1066337" imgH="253890" progId="Equation.DSMT4">
              <p:embed/>
            </p:oleObj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4572002" y="1857364"/>
          <a:ext cx="1785948" cy="571504"/>
        </p:xfrm>
        <a:graphic>
          <a:graphicData uri="http://schemas.openxmlformats.org/presentationml/2006/ole">
            <p:oleObj spid="_x0000_s18435" name="Equation" r:id="rId4" imgW="1193800" imgH="381000" progId="Equation.DSMT4">
              <p:embed/>
            </p:oleObj>
          </a:graphicData>
        </a:graphic>
      </p:graphicFrame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2734508"/>
            <a:ext cx="3571900" cy="176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2710586"/>
            <a:ext cx="3500462" cy="1861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488" y="5014928"/>
            <a:ext cx="26384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10/14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23916"/>
          </a:xfrm>
        </p:spPr>
        <p:txBody>
          <a:bodyPr>
            <a:normAutofit/>
          </a:bodyPr>
          <a:lstStyle/>
          <a:p>
            <a:r>
              <a:rPr lang="hr-HR" dirty="0" smtClean="0"/>
              <a:t>Pogodne bazne funkcije – sferni harmonici:</a:t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50180" name="Picture 4" descr="sferni_harmoni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79" y="2143116"/>
            <a:ext cx="231457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 descr="sferni_harmonici_gra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928934"/>
            <a:ext cx="3619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11/14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24444"/>
          </a:xfrm>
        </p:spPr>
        <p:txBody>
          <a:bodyPr>
            <a:normAutofit/>
          </a:bodyPr>
          <a:lstStyle/>
          <a:p>
            <a:r>
              <a:rPr lang="hr-HR" dirty="0" smtClean="0"/>
              <a:t>Svojstva sfernih harmonika:</a:t>
            </a:r>
          </a:p>
          <a:p>
            <a:pPr lvl="1"/>
            <a:r>
              <a:rPr lang="hr-HR" dirty="0" err="1" smtClean="0"/>
              <a:t>Ortonormalnost</a:t>
            </a:r>
            <a:endParaRPr lang="hr-HR" dirty="0" smtClean="0"/>
          </a:p>
          <a:p>
            <a:pPr lvl="2"/>
            <a:r>
              <a:rPr lang="hr-HR" dirty="0" smtClean="0"/>
              <a:t>Integral umnoška bilo kojeg para sfernih harmonika je ili 0 ili 1</a:t>
            </a:r>
            <a:br>
              <a:rPr lang="hr-HR" dirty="0" smtClean="0"/>
            </a:br>
            <a:r>
              <a:rPr lang="hr-HR" dirty="0" smtClean="0"/>
              <a:t>(različiti – 0, istovjetni – 1)</a:t>
            </a:r>
          </a:p>
          <a:p>
            <a:pPr lvl="2"/>
            <a:r>
              <a:rPr lang="hr-HR" dirty="0" smtClean="0"/>
              <a:t>Svođenje integracije funkcija na skalarni produkt koeficijenata projekcija:</a:t>
            </a:r>
          </a:p>
          <a:p>
            <a:pPr lvl="2">
              <a:buNone/>
            </a:pP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Rotacijska </a:t>
            </a:r>
            <a:r>
              <a:rPr lang="hr-HR" dirty="0" err="1" smtClean="0"/>
              <a:t>invarijantnost</a:t>
            </a:r>
            <a:endParaRPr lang="hr-HR" dirty="0" smtClean="0"/>
          </a:p>
          <a:p>
            <a:pPr lvl="2"/>
            <a:r>
              <a:rPr lang="hr-HR" dirty="0" smtClean="0"/>
              <a:t>Projekcija rotirane funkcije je istovjetno rotaciji projicirane funkcije</a:t>
            </a:r>
          </a:p>
          <a:p>
            <a:pPr lvl="2"/>
            <a:r>
              <a:rPr lang="hr-HR" dirty="0" smtClean="0"/>
              <a:t>Dinamička svjetla!</a:t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1477842" y="3500438"/>
          <a:ext cx="2879844" cy="642942"/>
        </p:xfrm>
        <a:graphic>
          <a:graphicData uri="http://schemas.openxmlformats.org/presentationml/2006/ole">
            <p:oleObj spid="_x0000_s51201" name="Equation" r:id="rId3" imgW="20447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12/14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24444"/>
          </a:xfrm>
        </p:spPr>
        <p:txBody>
          <a:bodyPr>
            <a:normAutofit/>
          </a:bodyPr>
          <a:lstStyle/>
          <a:p>
            <a:r>
              <a:rPr lang="hr-HR" dirty="0" smtClean="0"/>
              <a:t>Problem:</a:t>
            </a:r>
          </a:p>
          <a:p>
            <a:pPr lvl="1"/>
            <a:r>
              <a:rPr lang="hr-HR" dirty="0" smtClean="0"/>
              <a:t>Funkcija osvjetljenja je implicitno zadana geometrijskim odnosima objekata na sceni</a:t>
            </a:r>
          </a:p>
          <a:p>
            <a:pPr lvl="1"/>
            <a:r>
              <a:rPr lang="hr-HR" dirty="0" smtClean="0"/>
              <a:t>Simbolički oblik je neodrediv – kako izračunati projekciju?</a:t>
            </a:r>
          </a:p>
          <a:p>
            <a:r>
              <a:rPr lang="hr-HR" dirty="0" smtClean="0"/>
              <a:t>Rješenje:</a:t>
            </a:r>
          </a:p>
          <a:p>
            <a:pPr lvl="1"/>
            <a:r>
              <a:rPr lang="hr-HR" dirty="0" smtClean="0"/>
              <a:t>Numerička integracija!</a:t>
            </a:r>
          </a:p>
          <a:p>
            <a:pPr lvl="1"/>
            <a:r>
              <a:rPr lang="hr-HR" dirty="0" smtClean="0"/>
              <a:t>Monte </a:t>
            </a:r>
            <a:r>
              <a:rPr lang="hr-HR" dirty="0" err="1" smtClean="0"/>
              <a:t>Carlo</a:t>
            </a:r>
            <a:r>
              <a:rPr lang="hr-HR" dirty="0" smtClean="0"/>
              <a:t> metoda – izvod iz teorije vjerojatnosti (povezivanje očekivanja i zakona velikih brojeva)</a:t>
            </a:r>
          </a:p>
          <a:p>
            <a:pPr lvl="1"/>
            <a:r>
              <a:rPr lang="hr-HR" dirty="0" smtClean="0"/>
              <a:t>Eksplicitan oblik funkcije nepotreban, dovoljno poznavati (veći) broj uniformnih uzoraka:</a:t>
            </a:r>
          </a:p>
          <a:p>
            <a:pPr lvl="1">
              <a:buNone/>
            </a:pP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2857488" y="5357826"/>
          <a:ext cx="3857652" cy="826640"/>
        </p:xfrm>
        <a:graphic>
          <a:graphicData uri="http://schemas.openxmlformats.org/presentationml/2006/ole">
            <p:oleObj spid="_x0000_s52227" name="Equation" r:id="rId3" imgW="21336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Pregled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13/14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852478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Pregled značajki algoritama globalnog osvjetljenja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2000240"/>
          <a:ext cx="5972175" cy="2926080"/>
        </p:xfrm>
        <a:graphic>
          <a:graphicData uri="http://schemas.openxmlformats.org/drawingml/2006/table">
            <a:tbl>
              <a:tblPr/>
              <a:tblGrid>
                <a:gridCol w="1546225"/>
                <a:gridCol w="885190"/>
                <a:gridCol w="1005205"/>
                <a:gridCol w="765175"/>
                <a:gridCol w="885190"/>
                <a:gridCol w="885190"/>
              </a:tblGrid>
              <a:tr h="0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hr-HR" sz="1200" dirty="0">
                        <a:latin typeface="Gill Sans MT" pitchFamily="34" charset="-18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Praćenje zrake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Preslikavanje fotona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Isijavanje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Zaklanjanje ambijenta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PRT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Difuzna refleksija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Zrcalna refleksija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Difuzna interrefleksija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Zrcalna interrefleksija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Oštre sjene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Meke sjene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Samozasjenjivanje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Kaustika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Ispodpovršinsko raspršivanje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Dinamička geometrija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Dinamička svjetla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Kompleksnost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Visoka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Vrlo visoka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Visoka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Srednja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Gill Sans MT" pitchFamily="34" charset="-18"/>
                          <a:ea typeface="Times New Roman"/>
                          <a:cs typeface="Times New Roman"/>
                        </a:rPr>
                        <a:t>Niska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Demonstracija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14/14</a:t>
            </a:r>
            <a:endParaRPr lang="hr-HR" dirty="0"/>
          </a:p>
        </p:txBody>
      </p:sp>
      <p:pic>
        <p:nvPicPr>
          <p:cNvPr id="17410" name="Picture 2" descr="screensh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2"/>
            <a:ext cx="57531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1/14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Fizikalni model svjetla</a:t>
            </a:r>
            <a:r>
              <a:rPr lang="hr-HR" sz="1000" dirty="0" smtClean="0"/>
              <a:t/>
            </a:r>
            <a:br>
              <a:rPr lang="hr-HR" sz="1000" dirty="0" smtClean="0"/>
            </a:br>
            <a:endParaRPr lang="hr-HR" dirty="0" smtClean="0"/>
          </a:p>
          <a:p>
            <a:r>
              <a:rPr lang="hr-HR" dirty="0" smtClean="0"/>
              <a:t>Jednadžba iscrtavanja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Lokalni modeli osvjetljenja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Globalni modeli osvjetljenja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PRT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Pregled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Demonstracija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Fizikalni model svjetla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2/14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Pojave:</a:t>
            </a:r>
          </a:p>
          <a:p>
            <a:pPr lvl="1"/>
            <a:r>
              <a:rPr lang="hr-HR" dirty="0" smtClean="0"/>
              <a:t>Refleksija i refrakcija</a:t>
            </a:r>
          </a:p>
          <a:p>
            <a:pPr lvl="1"/>
            <a:r>
              <a:rPr lang="hr-HR" dirty="0" smtClean="0"/>
              <a:t>Interferencija i difrakcija</a:t>
            </a:r>
          </a:p>
          <a:p>
            <a:pPr lvl="1"/>
            <a:r>
              <a:rPr lang="hr-HR" dirty="0" smtClean="0"/>
              <a:t>Polarizacija</a:t>
            </a:r>
          </a:p>
          <a:p>
            <a:pPr lvl="1"/>
            <a:r>
              <a:rPr lang="hr-HR" dirty="0" smtClean="0"/>
              <a:t>Apsorpcija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Učinci:</a:t>
            </a:r>
          </a:p>
          <a:p>
            <a:pPr lvl="1"/>
            <a:r>
              <a:rPr lang="hr-HR" dirty="0" smtClean="0"/>
              <a:t>Pretapanje boja</a:t>
            </a:r>
          </a:p>
          <a:p>
            <a:pPr lvl="1"/>
            <a:r>
              <a:rPr lang="hr-HR" dirty="0" err="1" smtClean="0"/>
              <a:t>Kaustika</a:t>
            </a:r>
            <a:endParaRPr lang="hr-HR" dirty="0" smtClean="0"/>
          </a:p>
          <a:p>
            <a:pPr lvl="1"/>
            <a:r>
              <a:rPr lang="hr-HR" dirty="0" err="1" smtClean="0"/>
              <a:t>Ispodpovršinsko</a:t>
            </a:r>
            <a:r>
              <a:rPr lang="hr-HR" dirty="0" smtClean="0"/>
              <a:t> raspršivanje</a:t>
            </a:r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Fizikalni model svjetla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3/14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792"/>
          </a:xfrm>
        </p:spPr>
        <p:txBody>
          <a:bodyPr>
            <a:normAutofit/>
          </a:bodyPr>
          <a:lstStyle/>
          <a:p>
            <a:r>
              <a:rPr lang="hr-HR" dirty="0" err="1" smtClean="0"/>
              <a:t>Kaustika</a:t>
            </a:r>
            <a:endParaRPr lang="hr-HR" dirty="0" smtClean="0"/>
          </a:p>
        </p:txBody>
      </p:sp>
      <p:pic>
        <p:nvPicPr>
          <p:cNvPr id="55298" name="Picture 2" descr="Light_through_g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57626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Fizikalni model svjetla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4/14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792"/>
          </a:xfrm>
        </p:spPr>
        <p:txBody>
          <a:bodyPr>
            <a:normAutofit/>
          </a:bodyPr>
          <a:lstStyle/>
          <a:p>
            <a:r>
              <a:rPr lang="hr-HR" dirty="0" err="1" smtClean="0"/>
              <a:t>Ispodpovršinsko</a:t>
            </a:r>
            <a:r>
              <a:rPr lang="hr-HR" dirty="0" smtClean="0"/>
              <a:t> raspršivanje</a:t>
            </a: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5963" y="2286013"/>
            <a:ext cx="51720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Jednadžba iscrtavanja</a:t>
            </a:r>
            <a:endParaRPr lang="hr-HR" dirty="0"/>
          </a:p>
        </p:txBody>
      </p:sp>
      <p:sp>
        <p:nvSpPr>
          <p:cNvPr id="50" name="Footer Placeholder 4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5/14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Sažet matematički opis propagacije svjetla</a:t>
            </a:r>
            <a:br>
              <a:rPr lang="hr-HR" dirty="0" smtClean="0"/>
            </a:b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pic>
        <p:nvPicPr>
          <p:cNvPr id="1027" name="Picture 3" descr="L_o(x, \vec w) = L_e(x, \vec w) + \int_\Omega f_r(x, \vec w', \vec w) L_i(x, \vec w') (\vec w' \cdot \vec n) d\vec w'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71678"/>
            <a:ext cx="646343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928794" y="3065922"/>
          <a:ext cx="5643602" cy="2031492"/>
        </p:xfrm>
        <a:graphic>
          <a:graphicData uri="http://schemas.openxmlformats.org/drawingml/2006/table">
            <a:tbl>
              <a:tblPr/>
              <a:tblGrid>
                <a:gridCol w="564360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100" dirty="0">
                          <a:latin typeface="+mn-lt"/>
                          <a:ea typeface="Times New Roman"/>
                        </a:rPr>
                        <a:t>izlazna svjetlost na poziciji </a:t>
                      </a:r>
                      <a:r>
                        <a:rPr lang="hr-HR" sz="1100" i="1" dirty="0"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hr-HR" sz="1100" dirty="0">
                          <a:latin typeface="+mn-lt"/>
                          <a:ea typeface="Times New Roman"/>
                        </a:rPr>
                        <a:t>, u smjeru </a:t>
                      </a:r>
                      <a:r>
                        <a:rPr lang="hr-HR" sz="1100" dirty="0" smtClean="0">
                          <a:latin typeface="+mn-lt"/>
                          <a:ea typeface="Times New Roman"/>
                        </a:rPr>
                        <a:t>      ,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hr-H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100" dirty="0">
                          <a:latin typeface="+mn-lt"/>
                          <a:ea typeface="Times New Roman"/>
                        </a:rPr>
                        <a:t>svjetlost emitirana sa pozicije </a:t>
                      </a:r>
                      <a:r>
                        <a:rPr lang="hr-HR" sz="1100" i="1" dirty="0"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hr-HR" sz="1100" dirty="0">
                          <a:latin typeface="+mn-lt"/>
                          <a:ea typeface="Times New Roman"/>
                        </a:rPr>
                        <a:t>, u smjeru </a:t>
                      </a:r>
                      <a:r>
                        <a:rPr lang="hr-HR" sz="1100" dirty="0" smtClean="0">
                          <a:latin typeface="+mn-lt"/>
                          <a:ea typeface="Times New Roman"/>
                        </a:rPr>
                        <a:t>     ,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hr-H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100" dirty="0">
                          <a:latin typeface="+mn-lt"/>
                          <a:ea typeface="Times New Roman"/>
                        </a:rPr>
                        <a:t>integral upadnih zraka svjetlosti preko polukugle</a:t>
                      </a:r>
                      <a:r>
                        <a:rPr lang="hr-HR" sz="1100" dirty="0" smtClean="0">
                          <a:latin typeface="+mn-lt"/>
                          <a:ea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hr-H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100" dirty="0">
                          <a:latin typeface="+mn-lt"/>
                          <a:ea typeface="Times New Roman"/>
                        </a:rPr>
                        <a:t>mjera svjetlosti reflektirane na poziciji </a:t>
                      </a:r>
                      <a:r>
                        <a:rPr lang="hr-HR" sz="1100" i="1" dirty="0"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hr-HR" sz="1100" dirty="0">
                          <a:latin typeface="+mn-lt"/>
                          <a:ea typeface="Times New Roman"/>
                        </a:rPr>
                        <a:t>, iz upadnog prema izlaznom smjeru (BRDF</a:t>
                      </a:r>
                      <a:r>
                        <a:rPr lang="hr-HR" sz="1100" dirty="0" smtClean="0">
                          <a:latin typeface="+mn-lt"/>
                          <a:ea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hr-H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100" dirty="0">
                          <a:latin typeface="+mn-lt"/>
                          <a:ea typeface="Times New Roman"/>
                        </a:rPr>
                        <a:t>upadna svjetlost na poziciji </a:t>
                      </a:r>
                      <a:r>
                        <a:rPr lang="hr-HR" sz="1100" i="1" dirty="0"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hr-HR" sz="1100" dirty="0">
                          <a:latin typeface="+mn-lt"/>
                          <a:ea typeface="Times New Roman"/>
                        </a:rPr>
                        <a:t>, u </a:t>
                      </a:r>
                      <a:r>
                        <a:rPr lang="hr-HR" sz="1100" dirty="0" smtClean="0">
                          <a:latin typeface="+mn-lt"/>
                          <a:ea typeface="Times New Roman"/>
                        </a:rPr>
                        <a:t>smjeru       ,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hr-H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hr-HR" sz="1100" dirty="0" err="1">
                          <a:latin typeface="+mn-lt"/>
                          <a:ea typeface="Times New Roman"/>
                        </a:rPr>
                        <a:t>atenuacija</a:t>
                      </a:r>
                      <a:r>
                        <a:rPr lang="hr-HR" sz="1100" dirty="0">
                          <a:latin typeface="+mn-lt"/>
                          <a:ea typeface="Times New Roman"/>
                        </a:rPr>
                        <a:t> upadnog svjetla zbog kuta upada, gdje je </a:t>
                      </a:r>
                      <a:r>
                        <a:rPr lang="hr-HR" sz="1100" dirty="0" smtClean="0">
                          <a:latin typeface="+mn-lt"/>
                          <a:ea typeface="Times New Roman"/>
                        </a:rPr>
                        <a:t>       normala </a:t>
                      </a:r>
                      <a:r>
                        <a:rPr lang="hr-HR" sz="1100" dirty="0">
                          <a:latin typeface="+mn-lt"/>
                          <a:ea typeface="Times New Roman"/>
                        </a:rPr>
                        <a:t>na površinu.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8" name="Picture 67" descr="L_o(x, \vec w)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065922"/>
            <a:ext cx="647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68" descr="L_e(x, \vec w)"/>
          <p:cNvPicPr/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928662" y="3429000"/>
            <a:ext cx="647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69" descr="\int_\Omega ... d\vec w'"/>
          <p:cNvPicPr/>
          <p:nvPr/>
        </p:nvPicPr>
        <p:blipFill>
          <a:blip r:embed="rId7" r:link="rId8"/>
          <a:srcRect/>
          <a:stretch>
            <a:fillRect/>
          </a:stretch>
        </p:blipFill>
        <p:spPr bwMode="auto">
          <a:xfrm>
            <a:off x="857224" y="3714752"/>
            <a:ext cx="6381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70" descr="f_r(x, \vec w', \vec w)"/>
          <p:cNvPicPr/>
          <p:nvPr/>
        </p:nvPicPr>
        <p:blipFill>
          <a:blip r:embed="rId9" r:link="rId10"/>
          <a:srcRect/>
          <a:stretch>
            <a:fillRect/>
          </a:stretch>
        </p:blipFill>
        <p:spPr bwMode="auto">
          <a:xfrm>
            <a:off x="909618" y="4214818"/>
            <a:ext cx="8763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71" descr="L_i(x, \vec w')"/>
          <p:cNvPicPr/>
          <p:nvPr/>
        </p:nvPicPr>
        <p:blipFill>
          <a:blip r:embed="rId11" r:link="rId12"/>
          <a:srcRect/>
          <a:stretch>
            <a:fillRect/>
          </a:stretch>
        </p:blipFill>
        <p:spPr bwMode="auto">
          <a:xfrm>
            <a:off x="904854" y="4572008"/>
            <a:ext cx="666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72" descr="(\vec w' \cdot \vec n)"/>
          <p:cNvPicPr/>
          <p:nvPr/>
        </p:nvPicPr>
        <p:blipFill>
          <a:blip r:embed="rId13" r:link="rId14"/>
          <a:srcRect/>
          <a:stretch>
            <a:fillRect/>
          </a:stretch>
        </p:blipFill>
        <p:spPr bwMode="auto">
          <a:xfrm>
            <a:off x="928662" y="4929198"/>
            <a:ext cx="5524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73" descr="\vec w"/>
          <p:cNvPicPr/>
          <p:nvPr/>
        </p:nvPicPr>
        <p:blipFill>
          <a:blip r:embed="rId15" r:link="rId16"/>
          <a:srcRect/>
          <a:stretch>
            <a:fillRect/>
          </a:stretch>
        </p:blipFill>
        <p:spPr bwMode="auto">
          <a:xfrm>
            <a:off x="4214810" y="3071810"/>
            <a:ext cx="17145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74" descr="\vec w"/>
          <p:cNvPicPr/>
          <p:nvPr/>
        </p:nvPicPr>
        <p:blipFill>
          <a:blip r:embed="rId15" r:link="rId16"/>
          <a:srcRect/>
          <a:stretch>
            <a:fillRect/>
          </a:stretch>
        </p:blipFill>
        <p:spPr bwMode="auto">
          <a:xfrm>
            <a:off x="4357686" y="3429000"/>
            <a:ext cx="17145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75" descr="\vec w'"/>
          <p:cNvPicPr/>
          <p:nvPr/>
        </p:nvPicPr>
        <p:blipFill>
          <a:blip r:embed="rId17" r:link="rId18"/>
          <a:srcRect/>
          <a:stretch>
            <a:fillRect/>
          </a:stretch>
        </p:blipFill>
        <p:spPr bwMode="auto">
          <a:xfrm>
            <a:off x="4214810" y="4572008"/>
            <a:ext cx="171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077" name="Object 53"/>
          <p:cNvGraphicFramePr>
            <a:graphicFrameLocks noChangeAspect="1"/>
          </p:cNvGraphicFramePr>
          <p:nvPr/>
        </p:nvGraphicFramePr>
        <p:xfrm>
          <a:off x="4929190" y="4991112"/>
          <a:ext cx="123825" cy="152400"/>
        </p:xfrm>
        <a:graphic>
          <a:graphicData uri="http://schemas.openxmlformats.org/presentationml/2006/ole">
            <p:oleObj spid="_x0000_s1077" name="Bitmap Image" r:id="rId19" imgW="123842" imgH="152260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Lokalni modeli osvjetljenja</a:t>
            </a:r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6/14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Aproksimacija integralnog člana:</a:t>
            </a:r>
          </a:p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Različiti načini definicije BRDF:</a:t>
            </a:r>
          </a:p>
          <a:p>
            <a:pPr lvl="1"/>
            <a:r>
              <a:rPr lang="hr-HR" dirty="0" err="1" smtClean="0"/>
              <a:t>Phong</a:t>
            </a:r>
            <a:endParaRPr lang="hr-HR" dirty="0" smtClean="0"/>
          </a:p>
          <a:p>
            <a:pPr lvl="1"/>
            <a:r>
              <a:rPr lang="hr-HR" dirty="0" err="1" smtClean="0"/>
              <a:t>Blinn</a:t>
            </a:r>
            <a:r>
              <a:rPr lang="hr-HR" dirty="0" smtClean="0"/>
              <a:t>-</a:t>
            </a:r>
            <a:r>
              <a:rPr lang="hr-HR" dirty="0" err="1" smtClean="0"/>
              <a:t>Phong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928662" y="2143116"/>
          <a:ext cx="5000660" cy="1016847"/>
        </p:xfrm>
        <a:graphic>
          <a:graphicData uri="http://schemas.openxmlformats.org/presentationml/2006/ole">
            <p:oleObj spid="_x0000_s20481" name="Bitmap Image" r:id="rId3" imgW="3419952" imgH="695238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Globalni modeli osvjetljenja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7/14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Tradicionalne metode:</a:t>
            </a:r>
          </a:p>
          <a:p>
            <a:pPr lvl="1"/>
            <a:r>
              <a:rPr lang="hr-HR" dirty="0" smtClean="0"/>
              <a:t>Praćenje zrake</a:t>
            </a:r>
          </a:p>
          <a:p>
            <a:pPr lvl="1"/>
            <a:r>
              <a:rPr lang="hr-HR" dirty="0" smtClean="0"/>
              <a:t>Monte </a:t>
            </a:r>
            <a:r>
              <a:rPr lang="hr-HR" dirty="0" err="1" smtClean="0"/>
              <a:t>Carlo</a:t>
            </a:r>
            <a:r>
              <a:rPr lang="hr-HR" dirty="0" smtClean="0"/>
              <a:t> postupci</a:t>
            </a:r>
          </a:p>
          <a:p>
            <a:pPr lvl="1"/>
            <a:r>
              <a:rPr lang="hr-HR" dirty="0" smtClean="0"/>
              <a:t>Isijavanje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Moderni algoritmi:</a:t>
            </a:r>
          </a:p>
          <a:p>
            <a:pPr lvl="1"/>
            <a:r>
              <a:rPr lang="hr-HR" dirty="0" smtClean="0"/>
              <a:t>Dinamičko zaklanjanje ambijenta (DAO)</a:t>
            </a:r>
          </a:p>
          <a:p>
            <a:pPr lvl="1"/>
            <a:r>
              <a:rPr lang="hr-HR" dirty="0" err="1" smtClean="0"/>
              <a:t>Predizračunati</a:t>
            </a:r>
            <a:r>
              <a:rPr lang="hr-HR" dirty="0" smtClean="0"/>
              <a:t> prijenos zračenja (PRT)</a:t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8/14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Predfaza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Evaluacija funkcije osvjetljenja (praćenjem zrake)</a:t>
            </a:r>
          </a:p>
          <a:p>
            <a:pPr lvl="1"/>
            <a:r>
              <a:rPr lang="hr-HR" dirty="0" smtClean="0"/>
              <a:t>Projekcija u sferne harmonike</a:t>
            </a:r>
          </a:p>
          <a:p>
            <a:pPr lvl="1"/>
            <a:r>
              <a:rPr lang="hr-HR" dirty="0" smtClean="0"/>
              <a:t>(Monte </a:t>
            </a:r>
            <a:r>
              <a:rPr lang="hr-HR" dirty="0" err="1" smtClean="0"/>
              <a:t>Carlo</a:t>
            </a:r>
            <a:r>
              <a:rPr lang="hr-HR" dirty="0" smtClean="0"/>
              <a:t> integracija)</a:t>
            </a:r>
            <a:br>
              <a:rPr lang="hr-HR" dirty="0" smtClean="0"/>
            </a:br>
            <a:endParaRPr lang="hr-HR" dirty="0" smtClean="0"/>
          </a:p>
          <a:p>
            <a:r>
              <a:rPr lang="hr-HR" dirty="0" smtClean="0"/>
              <a:t>Iscrtavanje:</a:t>
            </a:r>
          </a:p>
          <a:p>
            <a:pPr lvl="1"/>
            <a:r>
              <a:rPr lang="hr-HR" dirty="0" smtClean="0"/>
              <a:t>Rješenje jednadžbe iscrtavanja – produkt sfernih harmonika</a:t>
            </a:r>
          </a:p>
          <a:p>
            <a:pPr lvl="1"/>
            <a:r>
              <a:rPr lang="hr-HR" dirty="0" smtClean="0"/>
              <a:t>Integracija svedena na skalarno množenje!</a:t>
            </a:r>
            <a:br>
              <a:rPr lang="hr-HR" dirty="0" smtClean="0"/>
            </a:br>
            <a:endParaRPr lang="hr-HR" dirty="0" smtClean="0"/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150</TotalTime>
  <Words>346</Words>
  <Application>Microsoft Office PowerPoint</Application>
  <PresentationFormat>On-screen Show (4:3)</PresentationFormat>
  <Paragraphs>175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Origin</vt:lpstr>
      <vt:lpstr>Bitmap Image</vt:lpstr>
      <vt:lpstr>Equation</vt:lpstr>
      <vt:lpstr>Postupci ostvarivanja globalnog osvjetljenja</vt:lpstr>
      <vt:lpstr>Sadržaj</vt:lpstr>
      <vt:lpstr>Fizikalni model svjetla</vt:lpstr>
      <vt:lpstr>Fizikalni model svjetla</vt:lpstr>
      <vt:lpstr>Fizikalni model svjetla</vt:lpstr>
      <vt:lpstr>Jednadžba iscrtavanja</vt:lpstr>
      <vt:lpstr>Lokalni modeli osvjetljenja</vt:lpstr>
      <vt:lpstr>Globalni modeli osvjetljenja</vt:lpstr>
      <vt:lpstr>PRT</vt:lpstr>
      <vt:lpstr>PRT</vt:lpstr>
      <vt:lpstr>PRT</vt:lpstr>
      <vt:lpstr>PRT</vt:lpstr>
      <vt:lpstr>PRT</vt:lpstr>
      <vt:lpstr>Pregled</vt:lpstr>
      <vt:lpstr>Demonstracija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Postupci ostvarivanja globalnog osvjetljenja</dc:title>
  <dc:creator>robert</dc:creator>
  <cp:lastModifiedBy>robert</cp:lastModifiedBy>
  <cp:revision>96</cp:revision>
  <dcterms:created xsi:type="dcterms:W3CDTF">2008-06-17T13:53:12Z</dcterms:created>
  <dcterms:modified xsi:type="dcterms:W3CDTF">2008-07-07T08:47:03Z</dcterms:modified>
</cp:coreProperties>
</file>