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1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C04B-5E12-44F6-9926-22F7F4E3E6F4}" type="datetimeFigureOut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6F75-2C35-4B0C-8A09-EF7D7595C72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6F75-2C35-4B0C-8A09-EF7D7595C723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Monsters vs. aliens – 46 milijuna sati računanja, render farma od 9000 servera, 120 TB</a:t>
            </a:r>
            <a:r>
              <a:rPr lang="hr-HR" baseline="0" dirty="0" smtClean="0"/>
              <a:t> podataka</a:t>
            </a:r>
          </a:p>
          <a:p>
            <a:r>
              <a:rPr lang="hr-HR" baseline="0" dirty="0" smtClean="0"/>
              <a:t>Crysis – dx10, 1 GB tekstura, 85000 programa za sjenčanje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6F75-2C35-4B0C-8A09-EF7D7595C723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1F8-A5A8-46EB-B6DD-38B363FE8684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51C9-2C43-4409-896F-B8ED339B32A2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BE00-1A12-49EE-B8B0-B4C94B3D44A9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D1D-BF3D-444F-8095-554C8DDE95AE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247-F281-469E-A24A-DE07FD2287B3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4685-6D20-4B3A-A13C-7F80C3451B1D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7930-6143-44C8-8266-5686C70434AB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845-2098-4399-A4B4-6E5C50EC3529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0BD3-E475-4700-97D2-B8E6AFADB92B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682-FBE3-4D35-840F-5EFCC7CA0AAC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0697-A1F8-48DB-9762-682784ADB13F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1CB1-3096-466D-BC88-33BF78707082}" type="datetime1">
              <a:rPr lang="sr-Latn-CS" smtClean="0"/>
              <a:pPr/>
              <a:t>13.7.2010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Programi za sjenčanje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EEE8-6B1B-4655-9F7E-26236B625EC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Programi za sjenčanje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SVEUČILIŠTE U ZAGREBU</a:t>
            </a:r>
          </a:p>
          <a:p>
            <a:r>
              <a:rPr lang="hr-HR" sz="1200" dirty="0" smtClean="0"/>
              <a:t>FAKULTET ELEKTROTEHNIKE I RAČUNARSTVA</a:t>
            </a:r>
            <a:endParaRPr lang="hr-HR" sz="1200" dirty="0"/>
          </a:p>
        </p:txBody>
      </p:sp>
      <p:pic>
        <p:nvPicPr>
          <p:cNvPr id="6" name="Picture 5" descr="logo_uniz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581011" cy="581011"/>
          </a:xfrm>
          <a:prstGeom prst="rect">
            <a:avLst/>
          </a:prstGeom>
        </p:spPr>
      </p:pic>
      <p:pic>
        <p:nvPicPr>
          <p:cNvPr id="5" name="Picture 4" descr="logo_f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42918"/>
            <a:ext cx="368609" cy="547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70" y="21431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Završni rad br. 1200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321468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Bruno Mikuš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5429264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/>
              <a:t>Računarstvo</a:t>
            </a:r>
          </a:p>
          <a:p>
            <a:pPr algn="r"/>
            <a:r>
              <a:rPr lang="hr-HR" sz="1400" dirty="0" smtClean="0"/>
              <a:t>Računarska znanost</a:t>
            </a:r>
          </a:p>
          <a:p>
            <a:pPr algn="r"/>
            <a:r>
              <a:rPr lang="hr-HR" sz="1400" dirty="0" smtClean="0"/>
              <a:t>Mentor: prof. dr. sc. Željka Mihajlović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635795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Zagreb, 13. srpnja 2010.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Rezultati i usporeba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10</a:t>
            </a:fld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8" name="Picture 7" descr="rad_screen_2_no_stat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6"/>
            <a:ext cx="6500858" cy="4723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1071546"/>
            <a:ext cx="335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Primijenjen program za sjenčanje: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Rezultati i usporeba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11</a:t>
            </a:fld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071546"/>
            <a:ext cx="503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Isti broj sličica u sekundi bez programa za sjenčanje:</a:t>
            </a:r>
            <a:endParaRPr lang="hr-HR" dirty="0"/>
          </a:p>
        </p:txBody>
      </p:sp>
      <p:pic>
        <p:nvPicPr>
          <p:cNvPr id="6" name="Picture 5" descr="tigrovi_screen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736"/>
            <a:ext cx="652933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Rezultati i usporeba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12</a:t>
            </a:fld>
            <a:endParaRPr lang="hr-HR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397000"/>
          <a:ext cx="6096000" cy="2243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88926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Sjenčanje</a:t>
                      </a:r>
                      <a:endParaRPr lang="hr-HR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Bez sjenčanja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</a:rPr>
                        <a:t>FPS</a:t>
                      </a:r>
                      <a:endParaRPr lang="hr-H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24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</a:rPr>
                        <a:t>Broj vrhova</a:t>
                      </a:r>
                      <a:endParaRPr lang="hr-H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93,000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60,000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</a:rPr>
                        <a:t>Broj poligona</a:t>
                      </a:r>
                      <a:endParaRPr lang="hr-H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130,000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120,000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</a:rPr>
                        <a:t>Animacija</a:t>
                      </a:r>
                      <a:endParaRPr lang="hr-H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Tekstura i pozicija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Pozicija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</a:rPr>
                        <a:t>Osvjetljenje</a:t>
                      </a:r>
                      <a:endParaRPr lang="hr-H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4143380"/>
            <a:ext cx="6221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Broj vrhova je bitniji – sjenčanje obrađuje 50% više vrhova</a:t>
            </a:r>
            <a:endParaRPr lang="hr-H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643446"/>
            <a:ext cx="8051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Nije uvijek taj omjer - s povećanjem broja vrhova, raste i korisnost sjenčanja</a:t>
            </a:r>
            <a:endParaRPr lang="hr-H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143512"/>
            <a:ext cx="8671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Mogući i složeniji efekti od osvjetljenja i jednostavne animacije u svega par koraka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Zaključak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13</a:t>
            </a:fld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214422"/>
            <a:ext cx="564802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 Razlika u kvaliteti rezultata sa i bez sjenčanja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 Količina potrebnog koda i znanja za obje realizacije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 Prednosti sjenčanja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hr-HR" sz="2000" dirty="0" smtClean="0"/>
              <a:t>  Odvajanje dizajna od programa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hr-HR" sz="2000" dirty="0" smtClean="0"/>
              <a:t>  Lijepi efekti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hr-HR" sz="2000" dirty="0" smtClean="0"/>
              <a:t>  Brzi rad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hr-HR" sz="2000" dirty="0" smtClean="0"/>
              <a:t>  Odvajanje posla za CPU i za GPU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 Nedostatci sjenčanja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hr-HR" sz="2000" dirty="0" smtClean="0"/>
              <a:t>  Lijepi efekti – komplicirano sjenčanje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hr-HR" sz="2000" dirty="0" smtClean="0"/>
              <a:t>  Međukoraci</a:t>
            </a:r>
          </a:p>
          <a:p>
            <a:pPr lvl="1">
              <a:buSzPct val="70000"/>
              <a:buFont typeface="Courier New" pitchFamily="49" charset="0"/>
              <a:buChar char="o"/>
            </a:pPr>
            <a:r>
              <a:rPr lang="hr-HR" sz="2000" dirty="0" smtClean="0"/>
              <a:t>  Iznimno specijaliziran posao</a:t>
            </a:r>
          </a:p>
          <a:p>
            <a:endParaRPr lang="hr-H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5500702"/>
            <a:ext cx="2063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→ Demonstracija!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Sjenčanje </a:t>
            </a:r>
            <a:r>
              <a:rPr lang="hr-HR" sz="1800" dirty="0" smtClean="0"/>
              <a:t>(par uvodnih primjera)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5500694" y="16430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Prije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Sada</a:t>
            </a:r>
            <a:endParaRPr lang="hr-HR" dirty="0"/>
          </a:p>
        </p:txBody>
      </p:sp>
      <p:pic>
        <p:nvPicPr>
          <p:cNvPr id="12" name="Picture 11" descr="Morrowin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857496"/>
            <a:ext cx="4857784" cy="3643338"/>
          </a:xfrm>
          <a:prstGeom prst="rect">
            <a:avLst/>
          </a:prstGeom>
        </p:spPr>
      </p:pic>
      <p:pic>
        <p:nvPicPr>
          <p:cNvPr id="7" name="Picture 6" descr="toyst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7298"/>
            <a:ext cx="3857652" cy="2607800"/>
          </a:xfrm>
          <a:prstGeom prst="rect">
            <a:avLst/>
          </a:prstGeom>
        </p:spPr>
      </p:pic>
      <p:pic>
        <p:nvPicPr>
          <p:cNvPr id="11" name="Picture 10" descr="2009_monsters_vs_aliens_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14422"/>
            <a:ext cx="3571900" cy="5265700"/>
          </a:xfrm>
          <a:prstGeom prst="rect">
            <a:avLst/>
          </a:prstGeom>
        </p:spPr>
      </p:pic>
      <p:pic>
        <p:nvPicPr>
          <p:cNvPr id="13" name="Picture 12" descr="crysis-screenshot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2428868"/>
            <a:ext cx="5238755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Sadržaj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3</a:t>
            </a:fld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1571612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Grafički cjevovod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Sjenčanje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Jezici za sjenčanje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Razvoj programa za sjenčanje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Primjena programa za sjenčanje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Zaključak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Grafički cjevovod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4</a:t>
            </a:fld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928802"/>
            <a:ext cx="757245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Poslovi u cjevovodu: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transformacija objekata (točaka i normala) u prostor pogleda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računanje koordinata tekstura, stvaranje novih točaka u prostoru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projekcija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odsijecanje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postavljanje trokuta i rasterizacija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uklanjanje nevidljivih trokuta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teksturiranje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računanje boja, osvjetljenja i efekata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35782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Slični poslovi?</a:t>
            </a:r>
            <a:endParaRPr lang="hr-H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1214422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Redosljed poslova uvijek isti, a izlaz jednog slijeda poslova ulaz je drugog slijeda poslova – slojevita struktura!</a:t>
            </a:r>
            <a:endParaRPr lang="hr-HR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348" y="2285992"/>
            <a:ext cx="7072362" cy="1298026"/>
            <a:chOff x="714348" y="2285992"/>
            <a:chExt cx="7072362" cy="1298026"/>
          </a:xfrm>
        </p:grpSpPr>
        <p:sp>
          <p:nvSpPr>
            <p:cNvPr id="10" name="Rectangle 9"/>
            <p:cNvSpPr/>
            <p:nvPr/>
          </p:nvSpPr>
          <p:spPr>
            <a:xfrm>
              <a:off x="714348" y="2285992"/>
              <a:ext cx="7072362" cy="9286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57818" y="3214686"/>
              <a:ext cx="2419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operacije nad vrhovima</a:t>
              </a:r>
              <a:endParaRPr lang="hr-H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5786" y="4143380"/>
            <a:ext cx="5786478" cy="1012274"/>
            <a:chOff x="714348" y="3929066"/>
            <a:chExt cx="5786478" cy="1012274"/>
          </a:xfrm>
        </p:grpSpPr>
        <p:sp>
          <p:nvSpPr>
            <p:cNvPr id="11" name="Rectangle 10"/>
            <p:cNvSpPr/>
            <p:nvPr/>
          </p:nvSpPr>
          <p:spPr>
            <a:xfrm>
              <a:off x="714348" y="3929066"/>
              <a:ext cx="4286280" cy="6429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8992" y="4572008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operacije nad fragmentima</a:t>
              </a:r>
              <a:endParaRPr lang="hr-H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Grafički cjevovod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5</a:t>
            </a:fld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" name="Picture 5" descr="pip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42984"/>
            <a:ext cx="7067395" cy="475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Sjenčanje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6</a:t>
            </a:fld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4929198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Broj fragmenata na sceni &gt; broj vrhova na sceni</a:t>
            </a:r>
          </a:p>
          <a:p>
            <a:pPr algn="ctr"/>
            <a:r>
              <a:rPr lang="hr-HR" sz="2000" dirty="0" smtClean="0"/>
              <a:t>Broj jedinica za sjenčanje fragmenata &gt; broj jedinica za sjenčanje vrhova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142984"/>
            <a:ext cx="79296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  Programiranje grafičkog cjevovoda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  Nezavisnost </a:t>
            </a:r>
            <a:r>
              <a:rPr lang="hr-HR" sz="2000" dirty="0" smtClean="0"/>
              <a:t>operacija nad pojedinim vrhovima i fragmentima </a:t>
            </a:r>
          </a:p>
          <a:p>
            <a:r>
              <a:rPr lang="hr-HR" sz="2000" dirty="0" smtClean="0"/>
              <a:t>	→ odvajanje poslova u zasebne, nezavisne jedinice</a:t>
            </a:r>
          </a:p>
          <a:p>
            <a:r>
              <a:rPr lang="hr-HR" sz="2000" dirty="0" smtClean="0"/>
              <a:t>		 → u konačnici isti setovi instrukcija</a:t>
            </a:r>
          </a:p>
          <a:p>
            <a:r>
              <a:rPr lang="hr-HR" sz="2000" dirty="0" smtClean="0"/>
              <a:t>			 → ujedinjene jedinice za sjenčanje!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  Sjenčanje vrhova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  Sjenčanje geometrije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  Sjenčanje fragmenata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hr-HR" dirty="0" smtClean="0"/>
              <a:t>Jezici za sjenčanje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7</a:t>
            </a:fld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35729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Iscrtavanje posrednim režimom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Render Man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2357430"/>
            <a:ext cx="6643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Iscrtavanje u stvarnom vremenu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ARB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GLSL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Cg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HLSL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Razvoj programa za sjenčanje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8</a:t>
            </a:fld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" name="Picture 5" descr="render_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671997" cy="2857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214422"/>
            <a:ext cx="231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Alat RenderMonkey: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857760"/>
            <a:ext cx="217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Jezik </a:t>
            </a:r>
            <a:r>
              <a:rPr lang="hr-HR" sz="2000" dirty="0" smtClean="0">
                <a:solidFill>
                  <a:srgbClr val="FF0000"/>
                </a:solidFill>
              </a:rPr>
              <a:t>HLSL</a:t>
            </a:r>
            <a:r>
              <a:rPr lang="hr-HR" sz="2000" dirty="0" smtClean="0"/>
              <a:t> - DirectX</a:t>
            </a:r>
            <a:endParaRPr lang="hr-H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1214422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Željena funkcionalnost: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animirana tekstura ili boja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pravilna projekcija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osvjetljenje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190" y="2786058"/>
            <a:ext cx="1099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Rezultat:</a:t>
            </a:r>
            <a:endParaRPr lang="hr-HR" sz="2000" dirty="0"/>
          </a:p>
        </p:txBody>
      </p:sp>
      <p:pic>
        <p:nvPicPr>
          <p:cNvPr id="11" name="Picture 10" descr="render_monkey_res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286124"/>
            <a:ext cx="3222745" cy="2538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Primjena programa za sjenčanje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EE8-6B1B-4655-9F7E-26236B625EC1}" type="slidenum">
              <a:rPr lang="hr-HR" smtClean="0">
                <a:solidFill>
                  <a:schemeClr val="tx1"/>
                </a:solidFill>
              </a:rPr>
              <a:pPr/>
              <a:t>9</a:t>
            </a:fld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8586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Korišteno okruženje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Visual Studio 2010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Jezik C++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API DirectX 9.0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786058"/>
            <a:ext cx="7286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Prednosti: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Gotove programske strukture za učitavanje programa za sjenčanje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Funkcije za postavljanje varijabli i pokretanje sjenčanja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Jednostavna kontrola podataka i izmjena scene</a:t>
            </a:r>
          </a:p>
          <a:p>
            <a:endParaRPr lang="hr-HR" sz="2000" dirty="0" smtClean="0"/>
          </a:p>
          <a:p>
            <a:r>
              <a:rPr lang="hr-HR" sz="2000" dirty="0" smtClean="0"/>
              <a:t>Nedostatci: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Nedostatak prave dokumentacije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Teže debugiranje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  Potrebno puno predznanja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471</Words>
  <Application>Microsoft Office PowerPoint</Application>
  <PresentationFormat>On-screen Show (4:3)</PresentationFormat>
  <Paragraphs>131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Programi za sjenčanje</vt:lpstr>
      <vt:lpstr>Sjenčanje (par uvodnih primjera)</vt:lpstr>
      <vt:lpstr>Sadržaj</vt:lpstr>
      <vt:lpstr>Grafički cjevovod</vt:lpstr>
      <vt:lpstr>Grafički cjevovod</vt:lpstr>
      <vt:lpstr>Sjenčanje</vt:lpstr>
      <vt:lpstr>Jezici za sjenčanje</vt:lpstr>
      <vt:lpstr>Razvoj programa za sjenčanje</vt:lpstr>
      <vt:lpstr>Primjena programa za sjenčanje</vt:lpstr>
      <vt:lpstr>Rezultati i usporeba</vt:lpstr>
      <vt:lpstr>Rezultati i usporeba</vt:lpstr>
      <vt:lpstr>Rezultati i usporeba</vt:lpstr>
      <vt:lpstr>Zaključak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</dc:creator>
  <cp:lastModifiedBy>Bruno</cp:lastModifiedBy>
  <cp:revision>36</cp:revision>
  <dcterms:created xsi:type="dcterms:W3CDTF">2010-07-12T08:17:44Z</dcterms:created>
  <dcterms:modified xsi:type="dcterms:W3CDTF">2010-07-13T07:23:56Z</dcterms:modified>
</cp:coreProperties>
</file>