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93771-A0A3-44C8-BC85-826E0F5CE394}" type="datetimeFigureOut">
              <a:rPr lang="hr-HR" smtClean="0"/>
              <a:pPr/>
              <a:t>4.7.2011.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8FEE2-1017-402F-986E-9ADC35E52B2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8FEE2-1017-402F-986E-9ADC35E52B2C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8FEE2-1017-402F-986E-9ADC35E52B2C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8FEE2-1017-402F-986E-9ADC35E52B2C}" type="slidenum">
              <a:rPr lang="hr-HR" smtClean="0"/>
              <a:pPr/>
              <a:t>19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33B0-B9DF-4EB5-A9E3-F9DB63051AA6}" type="datetime1">
              <a:rPr lang="hr-HR" smtClean="0"/>
              <a:pPr/>
              <a:t>4.7.2011.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0027-700E-4C61-8EA6-E2AA1C842A8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901F-3E4E-4498-A624-66E8743F768A}" type="datetime1">
              <a:rPr lang="hr-HR" smtClean="0"/>
              <a:pPr/>
              <a:t>4.7.2011.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0027-700E-4C61-8EA6-E2AA1C842A8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9A55-05D2-4434-B7CB-A2603784DC04}" type="datetime1">
              <a:rPr lang="hr-HR" smtClean="0"/>
              <a:pPr/>
              <a:t>4.7.2011.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0027-700E-4C61-8EA6-E2AA1C842A8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F8FD-2F1B-4C23-8A8E-C66A14EEDCEE}" type="datetime1">
              <a:rPr lang="hr-HR" smtClean="0"/>
              <a:pPr/>
              <a:t>4.7.2011.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0027-700E-4C61-8EA6-E2AA1C842A8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0AB2-37BF-48DB-96FC-C8B10CF9A253}" type="datetime1">
              <a:rPr lang="hr-HR" smtClean="0"/>
              <a:pPr/>
              <a:t>4.7.2011.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0027-700E-4C61-8EA6-E2AA1C842A8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A1C03-808E-4C6D-8144-C20DFF836E93}" type="datetime1">
              <a:rPr lang="hr-HR" smtClean="0"/>
              <a:pPr/>
              <a:t>4.7.2011.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0027-700E-4C61-8EA6-E2AA1C842A8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0CC3-BAC1-43D3-AD55-10AC192CDED4}" type="datetime1">
              <a:rPr lang="hr-HR" smtClean="0"/>
              <a:pPr/>
              <a:t>4.7.2011.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0027-700E-4C61-8EA6-E2AA1C842A8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C110-BB76-4168-9F4F-A5EA2FF7D42E}" type="datetime1">
              <a:rPr lang="hr-HR" smtClean="0"/>
              <a:pPr/>
              <a:t>4.7.2011.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0027-700E-4C61-8EA6-E2AA1C842A8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3EEA-72B4-4815-8ECB-D87BA0459603}" type="datetime1">
              <a:rPr lang="hr-HR" smtClean="0"/>
              <a:pPr/>
              <a:t>4.7.2011.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0027-700E-4C61-8EA6-E2AA1C842A8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041C-B847-458E-B618-644B9733FCC9}" type="datetime1">
              <a:rPr lang="hr-HR" smtClean="0"/>
              <a:pPr/>
              <a:t>4.7.2011.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0027-700E-4C61-8EA6-E2AA1C842A8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07C2-BA1F-4C5A-B56F-3C215FF5D307}" type="datetime1">
              <a:rPr lang="hr-HR" smtClean="0"/>
              <a:pPr/>
              <a:t>4.7.2011.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0027-700E-4C61-8EA6-E2AA1C842A8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29EF9-2E61-4C22-9284-7B58E9DA56F3}" type="datetime1">
              <a:rPr lang="hr-HR" smtClean="0"/>
              <a:pPr/>
              <a:t>4.7.2011.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70027-700E-4C61-8EA6-E2AA1C842A8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5.png"/><Relationship Id="rId4" Type="http://schemas.openxmlformats.org/officeDocument/2006/relationships/image" Target="../media/image6.png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147002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hr-HR" dirty="0" smtClean="0"/>
              <a:t>Postupci animacije ljudskih likova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92896"/>
            <a:ext cx="9144000" cy="93610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r-H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Petar </a:t>
            </a:r>
            <a:r>
              <a:rPr lang="hr-HR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Mrazović</a:t>
            </a:r>
            <a:endParaRPr lang="hr-HR" sz="2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Mentor: </a:t>
            </a:r>
            <a:r>
              <a:rPr lang="hr-HR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</a:t>
            </a:r>
            <a:r>
              <a:rPr lang="hr-H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hr-HR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</a:t>
            </a:r>
            <a:r>
              <a:rPr lang="hr-H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hr-HR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</a:t>
            </a:r>
            <a:r>
              <a:rPr lang="hr-H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Željka Mihajlović</a:t>
            </a:r>
            <a:endParaRPr lang="hr-HR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13" descr="11954319581373900289bugmenot_Movie_tape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4016" y="3385542"/>
            <a:ext cx="9396536" cy="1195586"/>
          </a:xfrm>
          <a:prstGeom prst="rect">
            <a:avLst/>
          </a:prstGeom>
        </p:spPr>
      </p:pic>
      <p:pic>
        <p:nvPicPr>
          <p:cNvPr id="7" name="Picture 6" descr="stand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4544" y="2636912"/>
            <a:ext cx="4608512" cy="4608512"/>
          </a:xfrm>
          <a:prstGeom prst="rect">
            <a:avLst/>
          </a:prstGeom>
          <a:effectLst>
            <a:outerShdw blurRad="76200" dist="660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 descr="0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434" y="3085211"/>
            <a:ext cx="1249238" cy="2045535"/>
          </a:xfrm>
          <a:prstGeom prst="rect">
            <a:avLst/>
          </a:prstGeom>
          <a:effectLst>
            <a:outerShdw blurRad="76200" dist="1778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 descr="00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3013204"/>
            <a:ext cx="1296988" cy="2215996"/>
          </a:xfrm>
          <a:prstGeom prst="rect">
            <a:avLst/>
          </a:prstGeom>
          <a:effectLst>
            <a:outerShdw blurRad="76200" dist="1778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 descr="00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1920" y="3013204"/>
            <a:ext cx="1228096" cy="2078315"/>
          </a:xfrm>
          <a:prstGeom prst="rect">
            <a:avLst/>
          </a:prstGeom>
          <a:effectLst>
            <a:outerShdw blurRad="76200" dist="1778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10" descr="00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80111" y="3013204"/>
            <a:ext cx="1193229" cy="2122837"/>
          </a:xfrm>
          <a:prstGeom prst="rect">
            <a:avLst/>
          </a:prstGeom>
          <a:effectLst>
            <a:outerShdw blurRad="76200" dist="1778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 descr="00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08304" y="3085212"/>
            <a:ext cx="1368152" cy="2052228"/>
          </a:xfrm>
          <a:prstGeom prst="rect">
            <a:avLst/>
          </a:prstGeom>
          <a:effectLst>
            <a:outerShdw blurRad="76200" dist="1778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 flipV="1">
            <a:off x="2627784" y="2204864"/>
            <a:ext cx="936104" cy="7200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115616" y="2924944"/>
            <a:ext cx="1512168" cy="11521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  <a:solidFill>
            <a:schemeClr val="accent3">
              <a:lumMod val="60000"/>
              <a:lumOff val="40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hr-HR" dirty="0" err="1" smtClean="0"/>
              <a:t>Inverzna</a:t>
            </a:r>
            <a:r>
              <a:rPr lang="hr-HR" dirty="0" smtClean="0"/>
              <a:t> </a:t>
            </a:r>
            <a:r>
              <a:rPr lang="hr-HR" dirty="0" err="1" smtClean="0"/>
              <a:t>kinematika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648072"/>
          </a:xfrm>
        </p:spPr>
        <p:txBody>
          <a:bodyPr>
            <a:normAutofit/>
          </a:bodyPr>
          <a:lstStyle/>
          <a:p>
            <a:r>
              <a:rPr lang="hr-HR" dirty="0" smtClean="0"/>
              <a:t>Primjer: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268761"/>
            <a:ext cx="9144000" cy="215444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endParaRPr lang="hr-HR" sz="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0027-700E-4C61-8EA6-E2AA1C842A86}" type="slidenum">
              <a:rPr lang="hr-HR" smtClean="0"/>
              <a:pPr/>
              <a:t>10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827584" y="2852936"/>
            <a:ext cx="288032" cy="2016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07504" y="3861048"/>
            <a:ext cx="20162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27784" y="2924944"/>
            <a:ext cx="864096" cy="72008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47664" y="31316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L</a:t>
            </a:r>
            <a:r>
              <a:rPr lang="hr-HR" b="1" baseline="-25000" dirty="0" smtClean="0">
                <a:solidFill>
                  <a:srgbClr val="FF0000"/>
                </a:solidFill>
              </a:rPr>
              <a:t>1</a:t>
            </a:r>
            <a:endParaRPr lang="hr-HR" b="1" baseline="-25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1840" y="29969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70C0"/>
                </a:solidFill>
              </a:rPr>
              <a:t>L</a:t>
            </a:r>
            <a:r>
              <a:rPr lang="hr-HR" b="1" baseline="-25000" dirty="0" smtClean="0">
                <a:solidFill>
                  <a:srgbClr val="0070C0"/>
                </a:solidFill>
              </a:rPr>
              <a:t>2</a:t>
            </a:r>
            <a:endParaRPr lang="hr-HR" b="1" baseline="-25000" dirty="0">
              <a:solidFill>
                <a:srgbClr val="0070C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115616" y="3645024"/>
            <a:ext cx="2376264" cy="43204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15616" y="4077072"/>
            <a:ext cx="237626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3275856" y="3861048"/>
            <a:ext cx="43204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63888" y="34290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V(</a:t>
            </a:r>
            <a:r>
              <a:rPr lang="hr-HR" b="1" dirty="0" err="1" smtClean="0"/>
              <a:t>X</a:t>
            </a:r>
            <a:r>
              <a:rPr lang="hr-HR" b="1" baseline="-25000" dirty="0" err="1" smtClean="0"/>
              <a:t>e</a:t>
            </a:r>
            <a:r>
              <a:rPr lang="hr-HR" b="1" dirty="0" smtClean="0"/>
              <a:t>, </a:t>
            </a:r>
            <a:r>
              <a:rPr lang="hr-HR" b="1" dirty="0" err="1" smtClean="0"/>
              <a:t>Y</a:t>
            </a:r>
            <a:r>
              <a:rPr lang="hr-HR" b="1" baseline="-25000" dirty="0" err="1" smtClean="0"/>
              <a:t>e</a:t>
            </a:r>
            <a:r>
              <a:rPr lang="hr-HR" b="1" dirty="0" smtClean="0"/>
              <a:t>)</a:t>
            </a:r>
            <a:endParaRPr lang="hr-HR" b="1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323528" y="39330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O(0, 0)</a:t>
            </a:r>
            <a:endParaRPr lang="hr-HR" b="1" baseline="-250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42" name="TextBox 41"/>
          <p:cNvSpPr txBox="1"/>
          <p:nvPr/>
        </p:nvSpPr>
        <p:spPr>
          <a:xfrm>
            <a:off x="2123728" y="37890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</a:t>
            </a:r>
            <a:endParaRPr lang="hr-HR" dirty="0"/>
          </a:p>
        </p:txBody>
      </p:sp>
      <p:sp>
        <p:nvSpPr>
          <p:cNvPr id="43" name="TextBox 42"/>
          <p:cNvSpPr txBox="1"/>
          <p:nvPr/>
        </p:nvSpPr>
        <p:spPr>
          <a:xfrm>
            <a:off x="2411760" y="33569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</a:t>
            </a:r>
            <a:r>
              <a:rPr lang="hr-HR" baseline="-25000" dirty="0" smtClean="0"/>
              <a:t>1</a:t>
            </a:r>
            <a:endParaRPr lang="hr-HR" dirty="0"/>
          </a:p>
        </p:txBody>
      </p:sp>
      <p:sp>
        <p:nvSpPr>
          <p:cNvPr id="44" name="TextBox 43"/>
          <p:cNvSpPr txBox="1"/>
          <p:nvPr/>
        </p:nvSpPr>
        <p:spPr>
          <a:xfrm>
            <a:off x="2699792" y="27809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</a:t>
            </a:r>
            <a:r>
              <a:rPr lang="hr-HR" baseline="-25000" dirty="0" smtClean="0"/>
              <a:t>2</a:t>
            </a:r>
            <a:endParaRPr lang="hr-HR" dirty="0"/>
          </a:p>
        </p:txBody>
      </p:sp>
      <p:sp>
        <p:nvSpPr>
          <p:cNvPr id="45" name="Arc 44"/>
          <p:cNvSpPr/>
          <p:nvPr/>
        </p:nvSpPr>
        <p:spPr>
          <a:xfrm rot="2898906">
            <a:off x="2170980" y="3803233"/>
            <a:ext cx="360040" cy="288032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Arc 45"/>
          <p:cNvSpPr/>
          <p:nvPr/>
        </p:nvSpPr>
        <p:spPr>
          <a:xfrm rot="1484601">
            <a:off x="1488827" y="3046239"/>
            <a:ext cx="1355879" cy="1462275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50" name="Straight Arrow Connector 49"/>
          <p:cNvCxnSpPr/>
          <p:nvPr/>
        </p:nvCxnSpPr>
        <p:spPr>
          <a:xfrm rot="16200000" flipH="1">
            <a:off x="2879812" y="3897052"/>
            <a:ext cx="72008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4293096"/>
            <a:ext cx="864096" cy="530585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2060848"/>
            <a:ext cx="3019425" cy="3524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2852936"/>
            <a:ext cx="2019300" cy="695325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4077072"/>
            <a:ext cx="3819525" cy="790575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5373216"/>
            <a:ext cx="4267200" cy="714375"/>
          </a:xfrm>
          <a:prstGeom prst="rect">
            <a:avLst/>
          </a:prstGeom>
          <a:noFill/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8" grpId="0"/>
      <p:bldP spid="19" grpId="0"/>
      <p:bldP spid="35" grpId="0"/>
      <p:bldP spid="36" grpId="0"/>
      <p:bldP spid="42" grpId="0"/>
      <p:bldP spid="43" grpId="0"/>
      <p:bldP spid="44" grpId="0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  <a:solidFill>
            <a:schemeClr val="accent3">
              <a:lumMod val="60000"/>
              <a:lumOff val="40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hr-HR" dirty="0" err="1" smtClean="0"/>
              <a:t>Inverzna</a:t>
            </a:r>
            <a:r>
              <a:rPr lang="hr-HR" dirty="0" smtClean="0"/>
              <a:t> </a:t>
            </a:r>
            <a:r>
              <a:rPr lang="hr-HR" dirty="0" err="1" smtClean="0"/>
              <a:t>kinematika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1"/>
            <a:ext cx="3898776" cy="720079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kutovi rotacije zglobova </a:t>
            </a:r>
            <a:r>
              <a:rPr lang="hr-HR" dirty="0" err="1" smtClean="0"/>
              <a:t>kinematičkog</a:t>
            </a:r>
            <a:r>
              <a:rPr lang="hr-HR" dirty="0" smtClean="0"/>
              <a:t> lanca: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268761"/>
            <a:ext cx="9144000" cy="215444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endParaRPr lang="hr-HR" sz="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0027-700E-4C61-8EA6-E2AA1C842A86}" type="slidenum">
              <a:rPr lang="hr-HR" smtClean="0"/>
              <a:pPr/>
              <a:t>11</a:t>
            </a:fld>
            <a:endParaRPr lang="hr-HR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1916832"/>
            <a:ext cx="1009650" cy="904875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hr-H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3068961"/>
            <a:ext cx="3898776" cy="72007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pozicija krajnje točke lanca: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996952"/>
            <a:ext cx="990600" cy="847725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hr-H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4077072"/>
            <a:ext cx="3898776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500" dirty="0" smtClean="0"/>
              <a:t>u</a:t>
            </a:r>
            <a:r>
              <a:rPr kumimoji="0" lang="hr-HR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naprijedna</a:t>
            </a:r>
            <a:r>
              <a:rPr kumimoji="0" lang="hr-H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kinematika</a:t>
            </a:r>
            <a:r>
              <a:rPr kumimoji="0" lang="hr-H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4221088"/>
            <a:ext cx="1057275" cy="342900"/>
          </a:xfrm>
          <a:prstGeom prst="rect">
            <a:avLst/>
          </a:prstGeom>
          <a:noFill/>
        </p:spPr>
      </p:pic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3859510"/>
            <a:ext cx="2000250" cy="1009650"/>
          </a:xfrm>
          <a:prstGeom prst="rect">
            <a:avLst/>
          </a:prstGeom>
          <a:noFill/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467544" y="4869161"/>
            <a:ext cx="3898776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500" noProof="0" dirty="0" err="1" smtClean="0"/>
              <a:t>inverzna</a:t>
            </a:r>
            <a:r>
              <a:rPr kumimoji="0" lang="hr-H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kinematika</a:t>
            </a:r>
            <a:r>
              <a:rPr kumimoji="0" lang="hr-H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4941168"/>
            <a:ext cx="1371600" cy="352425"/>
          </a:xfrm>
          <a:prstGeom prst="rect">
            <a:avLst/>
          </a:prstGeom>
          <a:noFill/>
        </p:spPr>
      </p:pic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589240"/>
            <a:ext cx="1409700" cy="352425"/>
          </a:xfrm>
          <a:prstGeom prst="rect">
            <a:avLst/>
          </a:prstGeom>
          <a:noFill/>
        </p:spPr>
      </p:pic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220072" y="5589240"/>
            <a:ext cx="288032" cy="36004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8" name="Straight Arrow Connector 27"/>
          <p:cNvCxnSpPr>
            <a:stCxn id="26" idx="0"/>
          </p:cNvCxnSpPr>
          <p:nvPr/>
        </p:nvCxnSpPr>
        <p:spPr>
          <a:xfrm rot="5400000" flipH="1" flipV="1">
            <a:off x="4355977" y="3861049"/>
            <a:ext cx="2736302" cy="720080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6643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1556792"/>
            <a:ext cx="2905125" cy="202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  <p:bldP spid="13" grpId="0" build="p"/>
      <p:bldP spid="18" grpId="0" build="p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  <a:solidFill>
            <a:schemeClr val="accent3">
              <a:lumMod val="60000"/>
              <a:lumOff val="40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hr-HR" dirty="0" smtClean="0"/>
              <a:t>Implementacija programskog rješenja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352928" cy="1656184"/>
          </a:xfrm>
        </p:spPr>
        <p:txBody>
          <a:bodyPr>
            <a:normAutofit fontScale="62500" lnSpcReduction="20000"/>
          </a:bodyPr>
          <a:lstStyle/>
          <a:p>
            <a:r>
              <a:rPr lang="hr-HR" dirty="0" err="1" smtClean="0"/>
              <a:t>Autodesk</a:t>
            </a:r>
            <a:r>
              <a:rPr lang="hr-HR" dirty="0" smtClean="0"/>
              <a:t> 3D Studio </a:t>
            </a:r>
            <a:r>
              <a:rPr lang="hr-HR" dirty="0" err="1" smtClean="0"/>
              <a:t>Max</a:t>
            </a:r>
            <a:r>
              <a:rPr lang="hr-HR" dirty="0" smtClean="0"/>
              <a:t> Student </a:t>
            </a:r>
            <a:r>
              <a:rPr lang="hr-HR" dirty="0" err="1" smtClean="0"/>
              <a:t>Version</a:t>
            </a:r>
            <a:endParaRPr lang="hr-HR" dirty="0" smtClean="0"/>
          </a:p>
          <a:p>
            <a:r>
              <a:rPr lang="hr-HR" dirty="0" err="1" smtClean="0"/>
              <a:t>Pandasoft</a:t>
            </a:r>
            <a:r>
              <a:rPr lang="hr-HR" dirty="0" smtClean="0"/>
              <a:t> </a:t>
            </a:r>
            <a:r>
              <a:rPr lang="hr-HR" dirty="0" err="1" smtClean="0"/>
              <a:t>DirectX</a:t>
            </a:r>
            <a:r>
              <a:rPr lang="hr-HR" dirty="0" smtClean="0"/>
              <a:t> </a:t>
            </a:r>
            <a:r>
              <a:rPr lang="hr-HR" dirty="0" err="1" smtClean="0"/>
              <a:t>Exporter</a:t>
            </a:r>
            <a:endParaRPr lang="hr-HR" dirty="0" smtClean="0"/>
          </a:p>
          <a:p>
            <a:r>
              <a:rPr lang="hr-HR" dirty="0" smtClean="0"/>
              <a:t>Microsoft XNA Framework</a:t>
            </a:r>
          </a:p>
          <a:p>
            <a:r>
              <a:rPr lang="hr-HR" dirty="0" smtClean="0"/>
              <a:t>Microsoft </a:t>
            </a:r>
            <a:r>
              <a:rPr lang="hr-HR" dirty="0" err="1" smtClean="0"/>
              <a:t>Visual</a:t>
            </a:r>
            <a:r>
              <a:rPr lang="hr-HR" dirty="0" smtClean="0"/>
              <a:t> Studio 2010</a:t>
            </a:r>
          </a:p>
          <a:p>
            <a:r>
              <a:rPr lang="hr-HR" dirty="0" err="1" smtClean="0"/>
              <a:t>Adobe</a:t>
            </a:r>
            <a:r>
              <a:rPr lang="hr-HR" dirty="0" smtClean="0"/>
              <a:t> </a:t>
            </a:r>
            <a:r>
              <a:rPr lang="hr-HR" dirty="0" err="1" smtClean="0"/>
              <a:t>Photoshop</a:t>
            </a:r>
            <a:r>
              <a:rPr lang="hr-HR" dirty="0" smtClean="0"/>
              <a:t> CS4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268761"/>
            <a:ext cx="9144000" cy="215444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endParaRPr lang="hr-HR" sz="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0027-700E-4C61-8EA6-E2AA1C842A86}" type="slidenum">
              <a:rPr lang="hr-HR" smtClean="0"/>
              <a:pPr/>
              <a:t>12</a:t>
            </a:fld>
            <a:endParaRPr lang="hr-HR"/>
          </a:p>
        </p:txBody>
      </p:sp>
      <p:pic>
        <p:nvPicPr>
          <p:cNvPr id="8" name="Picture 7" descr="1256770220_3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636912"/>
            <a:ext cx="2689870" cy="3381122"/>
          </a:xfrm>
          <a:prstGeom prst="rect">
            <a:avLst/>
          </a:prstGeom>
        </p:spPr>
      </p:pic>
      <p:pic>
        <p:nvPicPr>
          <p:cNvPr id="9" name="Picture 8" descr="Pandasoft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645024"/>
            <a:ext cx="4439816" cy="1109954"/>
          </a:xfrm>
          <a:prstGeom prst="rect">
            <a:avLst/>
          </a:prstGeom>
        </p:spPr>
      </p:pic>
      <p:pic>
        <p:nvPicPr>
          <p:cNvPr id="10" name="Picture 9" descr="xn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3429000"/>
            <a:ext cx="2867425" cy="1514687"/>
          </a:xfrm>
          <a:prstGeom prst="rect">
            <a:avLst/>
          </a:prstGeom>
        </p:spPr>
      </p:pic>
      <p:pic>
        <p:nvPicPr>
          <p:cNvPr id="11" name="Picture 10" descr="studi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3284984"/>
            <a:ext cx="2972215" cy="1752845"/>
          </a:xfrm>
          <a:prstGeom prst="rect">
            <a:avLst/>
          </a:prstGeom>
        </p:spPr>
      </p:pic>
      <p:pic>
        <p:nvPicPr>
          <p:cNvPr id="12" name="Picture 11" descr="img-resources-psd-logo-photoshop-cs4-style-iphone-quidam-2003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3140968"/>
            <a:ext cx="2064635" cy="2064635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67544" y="3861048"/>
            <a:ext cx="8352928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000" dirty="0" smtClean="0"/>
              <a:t>Implementacija:</a:t>
            </a:r>
          </a:p>
          <a:p>
            <a:pPr marL="1428750" lvl="2" indent="-514350">
              <a:spcBef>
                <a:spcPct val="20000"/>
              </a:spcBef>
              <a:buAutoNum type="arabicParenR"/>
            </a:pPr>
            <a:r>
              <a:rPr kumimoji="0" lang="hr-H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Priprema 3D modela</a:t>
            </a:r>
          </a:p>
          <a:p>
            <a:pPr marL="1428750" lvl="2" indent="-514350">
              <a:spcBef>
                <a:spcPct val="20000"/>
              </a:spcBef>
              <a:buAutoNum type="arabicParenR"/>
            </a:pPr>
            <a:r>
              <a:rPr lang="hr-HR" sz="2000" baseline="0" dirty="0" smtClean="0"/>
              <a:t>Animacija 3D modela</a:t>
            </a:r>
          </a:p>
          <a:p>
            <a:pPr marL="1428750" lvl="2" indent="-514350">
              <a:spcBef>
                <a:spcPct val="20000"/>
              </a:spcBef>
              <a:buAutoNum type="arabicParenR"/>
            </a:pPr>
            <a:r>
              <a:rPr kumimoji="0" lang="hr-H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Učitavanje animiranog 3D modela</a:t>
            </a:r>
          </a:p>
          <a:p>
            <a:pPr marL="1428750" lvl="2" indent="-514350">
              <a:spcBef>
                <a:spcPct val="20000"/>
              </a:spcBef>
              <a:buAutoNum type="arabicParenR"/>
            </a:pPr>
            <a:r>
              <a:rPr lang="hr-HR" sz="2000" dirty="0" smtClean="0"/>
              <a:t>Razvoj interaktivnih funkcionalnosti</a:t>
            </a:r>
            <a:endParaRPr kumimoji="0" lang="hr-H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ight Bracket 13"/>
          <p:cNvSpPr/>
          <p:nvPr/>
        </p:nvSpPr>
        <p:spPr>
          <a:xfrm>
            <a:off x="5148064" y="1988840"/>
            <a:ext cx="144016" cy="576064"/>
          </a:xfrm>
          <a:prstGeom prst="rightBracke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ight Bracket 16"/>
          <p:cNvSpPr/>
          <p:nvPr/>
        </p:nvSpPr>
        <p:spPr>
          <a:xfrm>
            <a:off x="4283968" y="4293096"/>
            <a:ext cx="144016" cy="576064"/>
          </a:xfrm>
          <a:prstGeom prst="rightBracke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Right Bracket 17"/>
          <p:cNvSpPr/>
          <p:nvPr/>
        </p:nvSpPr>
        <p:spPr>
          <a:xfrm>
            <a:off x="3923928" y="2636912"/>
            <a:ext cx="144016" cy="576064"/>
          </a:xfrm>
          <a:prstGeom prst="rightBracke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Right Bracket 18"/>
          <p:cNvSpPr/>
          <p:nvPr/>
        </p:nvSpPr>
        <p:spPr>
          <a:xfrm>
            <a:off x="5724128" y="5085184"/>
            <a:ext cx="144016" cy="576064"/>
          </a:xfrm>
          <a:prstGeom prst="rightBracke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1" name="Straight Arrow Connector 20"/>
          <p:cNvCxnSpPr>
            <a:stCxn id="14" idx="1"/>
            <a:endCxn id="17" idx="0"/>
          </p:cNvCxnSpPr>
          <p:nvPr/>
        </p:nvCxnSpPr>
        <p:spPr>
          <a:xfrm rot="16200000" flipH="1" flipV="1">
            <a:off x="3851920" y="2996952"/>
            <a:ext cx="1728192" cy="86409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1"/>
            <a:endCxn id="19" idx="0"/>
          </p:cNvCxnSpPr>
          <p:nvPr/>
        </p:nvCxnSpPr>
        <p:spPr>
          <a:xfrm rot="16200000" flipH="1">
            <a:off x="3887924" y="3248980"/>
            <a:ext cx="1872208" cy="18002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/>
      <p:bldP spid="14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700808"/>
            <a:ext cx="4245732" cy="3456384"/>
          </a:xfrm>
          <a:prstGeom prst="rect">
            <a:avLst/>
          </a:prstGeom>
        </p:spPr>
      </p:pic>
      <p:pic>
        <p:nvPicPr>
          <p:cNvPr id="9" name="Picture 8" descr="Captur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468" y="1700808"/>
            <a:ext cx="3991532" cy="4525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  <a:solidFill>
            <a:schemeClr val="accent3">
              <a:lumMod val="60000"/>
              <a:lumOff val="40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hr-HR" dirty="0" smtClean="0"/>
              <a:t>Priprema 3D modela</a:t>
            </a:r>
            <a:endParaRPr lang="hr-HR" dirty="0"/>
          </a:p>
        </p:txBody>
      </p:sp>
      <p:pic>
        <p:nvPicPr>
          <p:cNvPr id="7" name="Content Placeholder 6" descr="jednostavan model1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749540" y="1989138"/>
            <a:ext cx="3644919" cy="413702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1268761"/>
            <a:ext cx="9144000" cy="215444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endParaRPr lang="hr-HR" sz="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0027-700E-4C61-8EA6-E2AA1C842A86}" type="slidenum">
              <a:rPr lang="hr-HR" smtClean="0"/>
              <a:pPr/>
              <a:t>13</a:t>
            </a:fld>
            <a:endParaRPr lang="hr-HR"/>
          </a:p>
        </p:txBody>
      </p:sp>
      <p:pic>
        <p:nvPicPr>
          <p:cNvPr id="11" name="Picture 10" descr="bip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1988840"/>
            <a:ext cx="1466850" cy="42195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/>
          <p:cNvSpPr/>
          <p:nvPr/>
        </p:nvSpPr>
        <p:spPr>
          <a:xfrm>
            <a:off x="539552" y="3140968"/>
            <a:ext cx="5184576" cy="144016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  <a:solidFill>
            <a:schemeClr val="accent3">
              <a:lumMod val="60000"/>
              <a:lumOff val="40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hr-HR" dirty="0" smtClean="0"/>
              <a:t>Priprema 3D modela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68761"/>
            <a:ext cx="9144000" cy="215444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endParaRPr lang="hr-HR" sz="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0027-700E-4C61-8EA6-E2AA1C842A86}" type="slidenum">
              <a:rPr lang="hr-HR" smtClean="0"/>
              <a:pPr/>
              <a:t>14</a:t>
            </a:fld>
            <a:endParaRPr lang="hr-HR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676672"/>
          </a:xfrm>
        </p:spPr>
        <p:txBody>
          <a:bodyPr/>
          <a:lstStyle/>
          <a:p>
            <a:r>
              <a:rPr lang="hr-HR" i="1" dirty="0" err="1" smtClean="0"/>
              <a:t>skinning</a:t>
            </a:r>
            <a:endParaRPr lang="hr-HR" i="1" dirty="0"/>
          </a:p>
        </p:txBody>
      </p:sp>
      <p:pic>
        <p:nvPicPr>
          <p:cNvPr id="13" name="Picture 12" descr="0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2153263" cy="2088232"/>
          </a:xfrm>
          <a:prstGeom prst="rect">
            <a:avLst/>
          </a:prstGeom>
        </p:spPr>
      </p:pic>
      <p:pic>
        <p:nvPicPr>
          <p:cNvPr id="14" name="Picture 13" descr="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060848"/>
            <a:ext cx="2153263" cy="2088232"/>
          </a:xfrm>
          <a:prstGeom prst="rect">
            <a:avLst/>
          </a:prstGeom>
        </p:spPr>
      </p:pic>
      <p:pic>
        <p:nvPicPr>
          <p:cNvPr id="15" name="Picture 14" descr="0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132856"/>
            <a:ext cx="2153263" cy="2088232"/>
          </a:xfrm>
          <a:prstGeom prst="rect">
            <a:avLst/>
          </a:prstGeom>
        </p:spPr>
      </p:pic>
      <p:pic>
        <p:nvPicPr>
          <p:cNvPr id="17" name="Picture 16" descr="0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276872"/>
            <a:ext cx="6081190" cy="2804104"/>
          </a:xfrm>
          <a:prstGeom prst="rect">
            <a:avLst/>
          </a:prstGeom>
        </p:spPr>
      </p:pic>
      <p:pic>
        <p:nvPicPr>
          <p:cNvPr id="18" name="Picture 17" descr="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2780928"/>
            <a:ext cx="5345686" cy="2496559"/>
          </a:xfrm>
          <a:prstGeom prst="rect">
            <a:avLst/>
          </a:prstGeom>
        </p:spPr>
      </p:pic>
      <p:pic>
        <p:nvPicPr>
          <p:cNvPr id="19" name="Picture 18" descr="0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9952" y="3068960"/>
            <a:ext cx="2658550" cy="2696665"/>
          </a:xfrm>
          <a:prstGeom prst="rect">
            <a:avLst/>
          </a:prstGeom>
        </p:spPr>
      </p:pic>
      <p:pic>
        <p:nvPicPr>
          <p:cNvPr id="20" name="Picture 19" descr="0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92080" y="2630539"/>
            <a:ext cx="3446306" cy="3547966"/>
          </a:xfrm>
          <a:prstGeom prst="rect">
            <a:avLst/>
          </a:prstGeom>
        </p:spPr>
      </p:pic>
      <p:pic>
        <p:nvPicPr>
          <p:cNvPr id="23" name="Picture 22" descr="low skinni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91680" y="1844824"/>
            <a:ext cx="5801535" cy="4001059"/>
          </a:xfrm>
          <a:prstGeom prst="rect">
            <a:avLst/>
          </a:prstGeom>
        </p:spPr>
      </p:pic>
      <p:pic>
        <p:nvPicPr>
          <p:cNvPr id="25" name="Picture 24" descr="envelop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11760" y="2204864"/>
            <a:ext cx="4372586" cy="3019847"/>
          </a:xfrm>
          <a:prstGeom prst="rect">
            <a:avLst/>
          </a:prstGeom>
        </p:spPr>
      </p:pic>
      <p:pic>
        <p:nvPicPr>
          <p:cNvPr id="26" name="Picture 25" descr="skinned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47664" y="1844824"/>
            <a:ext cx="6238096" cy="3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  <a:solidFill>
            <a:schemeClr val="accent3">
              <a:lumMod val="60000"/>
              <a:lumOff val="40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hr-HR" dirty="0" smtClean="0"/>
              <a:t>Animacija 3D modela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68761"/>
            <a:ext cx="9144000" cy="215444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endParaRPr lang="hr-HR" sz="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0027-700E-4C61-8EA6-E2AA1C842A86}" type="slidenum">
              <a:rPr lang="hr-HR" smtClean="0"/>
              <a:pPr/>
              <a:t>15</a:t>
            </a:fld>
            <a:endParaRPr lang="hr-HR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1368151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Animacija definiranjem </a:t>
            </a:r>
            <a:r>
              <a:rPr lang="hr-HR" dirty="0" err="1" smtClean="0"/>
              <a:t>tzv</a:t>
            </a:r>
            <a:r>
              <a:rPr lang="hr-HR" dirty="0" smtClean="0"/>
              <a:t>. ključnih trenutaka ili sličica (</a:t>
            </a:r>
            <a:r>
              <a:rPr lang="hr-HR" dirty="0" err="1" smtClean="0"/>
              <a:t>eng</a:t>
            </a:r>
            <a:r>
              <a:rPr lang="hr-HR" dirty="0" smtClean="0"/>
              <a:t>. </a:t>
            </a:r>
            <a:r>
              <a:rPr lang="hr-HR" i="1" dirty="0" err="1" smtClean="0"/>
              <a:t>keyframe</a:t>
            </a:r>
            <a:r>
              <a:rPr lang="hr-HR" dirty="0" smtClean="0"/>
              <a:t>)</a:t>
            </a:r>
          </a:p>
          <a:p>
            <a:r>
              <a:rPr lang="hr-HR" dirty="0" smtClean="0"/>
              <a:t>Na temelju dvije ključne sličice interpolira se promjena položaja modela kako bi se ostvarila glatka animacija između sličica.</a:t>
            </a:r>
            <a:endParaRPr lang="hr-HR" dirty="0"/>
          </a:p>
        </p:txBody>
      </p:sp>
      <p:pic>
        <p:nvPicPr>
          <p:cNvPr id="7" name="Picture 6" descr="tra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5157192"/>
            <a:ext cx="6121091" cy="1163333"/>
          </a:xfrm>
          <a:prstGeom prst="rect">
            <a:avLst/>
          </a:prstGeom>
        </p:spPr>
      </p:pic>
      <p:pic>
        <p:nvPicPr>
          <p:cNvPr id="8" name="Picture 7" descr="filmtap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996952"/>
            <a:ext cx="1943100" cy="1771650"/>
          </a:xfrm>
          <a:prstGeom prst="rect">
            <a:avLst/>
          </a:prstGeom>
        </p:spPr>
      </p:pic>
      <p:pic>
        <p:nvPicPr>
          <p:cNvPr id="9" name="Picture 8" descr="filmtap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996952"/>
            <a:ext cx="1943100" cy="1771650"/>
          </a:xfrm>
          <a:prstGeom prst="rect">
            <a:avLst/>
          </a:prstGeom>
        </p:spPr>
      </p:pic>
      <p:pic>
        <p:nvPicPr>
          <p:cNvPr id="10" name="Picture 9" descr="filmtap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996952"/>
            <a:ext cx="1943100" cy="1771650"/>
          </a:xfrm>
          <a:prstGeom prst="rect">
            <a:avLst/>
          </a:prstGeom>
        </p:spPr>
      </p:pic>
      <p:pic>
        <p:nvPicPr>
          <p:cNvPr id="11" name="Picture 10" descr="filmtap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2996952"/>
            <a:ext cx="1943100" cy="1771650"/>
          </a:xfrm>
          <a:prstGeom prst="rect">
            <a:avLst/>
          </a:prstGeom>
        </p:spPr>
      </p:pic>
      <p:pic>
        <p:nvPicPr>
          <p:cNvPr id="13" name="Picture 12" descr="korak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492896"/>
            <a:ext cx="1231375" cy="2304256"/>
          </a:xfrm>
          <a:prstGeom prst="rect">
            <a:avLst/>
          </a:prstGeom>
        </p:spPr>
      </p:pic>
      <p:pic>
        <p:nvPicPr>
          <p:cNvPr id="14" name="Picture 13" descr="korak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2420888"/>
            <a:ext cx="1318797" cy="2376264"/>
          </a:xfrm>
          <a:prstGeom prst="rect">
            <a:avLst/>
          </a:prstGeom>
        </p:spPr>
      </p:pic>
      <p:pic>
        <p:nvPicPr>
          <p:cNvPr id="15" name="Picture 14" descr="korak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2420888"/>
            <a:ext cx="1224136" cy="2351310"/>
          </a:xfrm>
          <a:prstGeom prst="rect">
            <a:avLst/>
          </a:prstGeom>
        </p:spPr>
      </p:pic>
      <p:pic>
        <p:nvPicPr>
          <p:cNvPr id="16" name="Picture 15" descr="korak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289" y="2418534"/>
            <a:ext cx="1440160" cy="2420959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rot="16200000" flipH="1">
            <a:off x="1439652" y="4761148"/>
            <a:ext cx="720080" cy="64807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2879813" y="4833159"/>
            <a:ext cx="792089" cy="57606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2"/>
          </p:cNvCxnSpPr>
          <p:nvPr/>
        </p:nvCxnSpPr>
        <p:spPr>
          <a:xfrm rot="5400000">
            <a:off x="4433509" y="4190609"/>
            <a:ext cx="673026" cy="183620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4716016" y="4725144"/>
            <a:ext cx="3168352" cy="72008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  <a:solidFill>
            <a:schemeClr val="accent3">
              <a:lumMod val="60000"/>
              <a:lumOff val="40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hr-HR" dirty="0" smtClean="0"/>
              <a:t>Učitavanje animiranog modela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1800199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Programsko rješenje </a:t>
            </a:r>
            <a:r>
              <a:rPr lang="hr-HR" i="1" dirty="0" err="1" smtClean="0"/>
              <a:t>Skinned</a:t>
            </a:r>
            <a:r>
              <a:rPr lang="hr-HR" i="1" dirty="0" smtClean="0"/>
              <a:t> model </a:t>
            </a:r>
            <a:r>
              <a:rPr lang="hr-HR" i="1" dirty="0" err="1" smtClean="0"/>
              <a:t>sample</a:t>
            </a:r>
            <a:endParaRPr lang="hr-HR" i="1" dirty="0" smtClean="0"/>
          </a:p>
          <a:p>
            <a:r>
              <a:rPr lang="hr-HR" dirty="0" smtClean="0"/>
              <a:t>Namjena edukaciji o animaciji modela metodom </a:t>
            </a:r>
            <a:r>
              <a:rPr lang="hr-HR" dirty="0" err="1" smtClean="0"/>
              <a:t>skeletalne</a:t>
            </a:r>
            <a:r>
              <a:rPr lang="hr-HR" dirty="0" smtClean="0"/>
              <a:t> animacije</a:t>
            </a:r>
          </a:p>
          <a:p>
            <a:r>
              <a:rPr lang="hr-HR" dirty="0" smtClean="0"/>
              <a:t>Proširuje sustav </a:t>
            </a:r>
            <a:r>
              <a:rPr lang="hr-HR" i="1" dirty="0" err="1" smtClean="0"/>
              <a:t>Content</a:t>
            </a:r>
            <a:r>
              <a:rPr lang="hr-HR" i="1" dirty="0" smtClean="0"/>
              <a:t> </a:t>
            </a:r>
            <a:r>
              <a:rPr lang="hr-HR" i="1" dirty="0" err="1" smtClean="0"/>
              <a:t>Pipeline</a:t>
            </a:r>
            <a:r>
              <a:rPr lang="hr-HR" dirty="0" smtClean="0"/>
              <a:t>, </a:t>
            </a:r>
            <a:r>
              <a:rPr lang="hr-HR" dirty="0" err="1" smtClean="0"/>
              <a:t>tj</a:t>
            </a:r>
            <a:r>
              <a:rPr lang="hr-HR" dirty="0" smtClean="0"/>
              <a:t>. cjevovod sadržaja/resursa</a:t>
            </a:r>
          </a:p>
          <a:p>
            <a:endParaRPr lang="hr-HR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1268761"/>
            <a:ext cx="9144000" cy="215444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endParaRPr lang="hr-HR" sz="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0027-700E-4C61-8EA6-E2AA1C842A86}" type="slidenum">
              <a:rPr lang="hr-HR" smtClean="0"/>
              <a:pPr/>
              <a:t>16</a:t>
            </a:fld>
            <a:endParaRPr lang="hr-HR"/>
          </a:p>
        </p:txBody>
      </p:sp>
      <p:pic>
        <p:nvPicPr>
          <p:cNvPr id="7" name="Picture 6" descr="pipe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855" y="3666324"/>
            <a:ext cx="7068537" cy="2715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4283968" y="3920480"/>
            <a:ext cx="282575" cy="2286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cxnSp>
        <p:nvCxnSpPr>
          <p:cNvPr id="1034" name="AutoShape 10"/>
          <p:cNvCxnSpPr>
            <a:cxnSpLocks noChangeShapeType="1"/>
          </p:cNvCxnSpPr>
          <p:nvPr/>
        </p:nvCxnSpPr>
        <p:spPr bwMode="auto">
          <a:xfrm>
            <a:off x="4427984" y="4149080"/>
            <a:ext cx="0" cy="4587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>
            <a:off x="4427984" y="4607868"/>
            <a:ext cx="6810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  <a:solidFill>
            <a:schemeClr val="accent3">
              <a:lumMod val="60000"/>
              <a:lumOff val="40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hr-HR" sz="3600" dirty="0" smtClean="0"/>
              <a:t>Programsko rješenje </a:t>
            </a:r>
            <a:r>
              <a:rPr lang="hr-HR" sz="3600" i="1" dirty="0" err="1" smtClean="0"/>
              <a:t>Skinned</a:t>
            </a:r>
            <a:r>
              <a:rPr lang="hr-HR" sz="3600" i="1" dirty="0" smtClean="0"/>
              <a:t> model </a:t>
            </a:r>
            <a:r>
              <a:rPr lang="hr-HR" sz="3600" i="1" dirty="0" err="1" smtClean="0"/>
              <a:t>sample</a:t>
            </a:r>
            <a:endParaRPr lang="hr-HR" sz="3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68761"/>
            <a:ext cx="9144000" cy="215444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endParaRPr lang="hr-HR" sz="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0027-700E-4C61-8EA6-E2AA1C842A86}" type="slidenum">
              <a:rPr lang="hr-HR" smtClean="0"/>
              <a:pPr/>
              <a:t>17</a:t>
            </a:fld>
            <a:endParaRPr lang="hr-HR"/>
          </a:p>
        </p:txBody>
      </p:sp>
      <p:pic>
        <p:nvPicPr>
          <p:cNvPr id="9" name="Content Placeholder 8" descr="03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582736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67544" y="285293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X, FBX</a:t>
            </a:r>
            <a:endParaRPr lang="hr-HR" sz="1600" dirty="0"/>
          </a:p>
        </p:txBody>
      </p:sp>
      <p:cxnSp>
        <p:nvCxnSpPr>
          <p:cNvPr id="12" name="Straight Arrow Connector 11"/>
          <p:cNvCxnSpPr>
            <a:stCxn id="9" idx="3"/>
          </p:cNvCxnSpPr>
          <p:nvPr/>
        </p:nvCxnSpPr>
        <p:spPr>
          <a:xfrm>
            <a:off x="1122288" y="2276872"/>
            <a:ext cx="85742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123728" y="1772816"/>
            <a:ext cx="1655763" cy="1427162"/>
          </a:xfrm>
          <a:prstGeom prst="rect">
            <a:avLst/>
          </a:prstGeom>
          <a:solidFill>
            <a:srgbClr val="D6E3B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XNA Content Importer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(XImporter, FBXImporter)</a:t>
            </a: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2288828" y="2179216"/>
            <a:ext cx="917575" cy="819150"/>
            <a:chOff x="1632" y="1248"/>
            <a:chExt cx="2682" cy="2286"/>
          </a:xfrm>
        </p:grpSpPr>
        <p:sp>
          <p:nvSpPr>
            <p:cNvPr id="1028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2D69B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2D69B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r-HR"/>
            </a:p>
          </p:txBody>
        </p:sp>
        <p:sp>
          <p:nvSpPr>
            <p:cNvPr id="1029" name="AutoShape 5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2D69B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2D69B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r-HR"/>
            </a:p>
          </p:txBody>
        </p:sp>
        <p:sp>
          <p:nvSpPr>
            <p:cNvPr id="1030" name="AutoShape 6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2D69B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2D69B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r-HR"/>
            </a:p>
          </p:txBody>
        </p:sp>
      </p:grpSp>
      <p:pic>
        <p:nvPicPr>
          <p:cNvPr id="17" name="Picture 16" descr="page-process-icon.png"/>
          <p:cNvPicPr/>
          <p:nvPr/>
        </p:nvPicPr>
        <p:blipFill>
          <a:blip r:embed="rId3" cstate="print"/>
          <a:stretch>
            <a:fillRect/>
          </a:stretch>
        </p:blipFill>
        <p:spPr>
          <a:xfrm flipH="1">
            <a:off x="3347864" y="2708920"/>
            <a:ext cx="753683" cy="746975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3923928" y="2276872"/>
            <a:ext cx="85742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box-1-icon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2040" y="1772816"/>
            <a:ext cx="1204443" cy="122349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44008" y="2924944"/>
            <a:ext cx="22322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 smtClean="0"/>
              <a:t>Content</a:t>
            </a:r>
            <a:r>
              <a:rPr lang="hr-HR" sz="1400" dirty="0" smtClean="0"/>
              <a:t> </a:t>
            </a:r>
            <a:r>
              <a:rPr lang="hr-HR" sz="1400" dirty="0" err="1" smtClean="0"/>
              <a:t>Document</a:t>
            </a:r>
            <a:r>
              <a:rPr lang="hr-HR" sz="1400" dirty="0" smtClean="0"/>
              <a:t> </a:t>
            </a:r>
            <a:r>
              <a:rPr lang="hr-HR" sz="1400" dirty="0" err="1" smtClean="0"/>
              <a:t>Object</a:t>
            </a:r>
            <a:r>
              <a:rPr lang="hr-HR" sz="1400" dirty="0" smtClean="0"/>
              <a:t> Model (DOM)</a:t>
            </a:r>
          </a:p>
          <a:p>
            <a:endParaRPr lang="hr-HR" dirty="0"/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5940152" y="3429000"/>
            <a:ext cx="864096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00192" y="3429001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 smtClean="0"/>
              <a:t>Node</a:t>
            </a:r>
            <a:r>
              <a:rPr lang="hr-HR" sz="1400" dirty="0" smtClean="0"/>
              <a:t> </a:t>
            </a:r>
            <a:r>
              <a:rPr lang="hr-HR" sz="1400" dirty="0" err="1" smtClean="0"/>
              <a:t>Content</a:t>
            </a:r>
            <a:endParaRPr lang="hr-HR" sz="1400" dirty="0" smtClean="0"/>
          </a:p>
          <a:p>
            <a:endParaRPr lang="hr-HR" dirty="0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076056" y="4221088"/>
            <a:ext cx="2022475" cy="1347787"/>
          </a:xfrm>
          <a:prstGeom prst="rect">
            <a:avLst/>
          </a:prstGeom>
          <a:solidFill>
            <a:srgbClr val="D6E3B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SkinnedModelProcessor</a:t>
            </a:r>
            <a:endParaRPr kumimoji="0" lang="hr-H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..</a:t>
            </a:r>
            <a:r>
              <a:rPr kumimoji="0" lang="hr-H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Process</a:t>
            </a:r>
            <a:r>
              <a:rPr kumimoji="0" lang="hr-H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();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..</a:t>
            </a:r>
            <a:r>
              <a:rPr kumimoji="0" lang="hr-H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ProcessAnimation</a:t>
            </a:r>
            <a:r>
              <a:rPr kumimoji="0" lang="hr-H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();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..</a:t>
            </a:r>
            <a:r>
              <a:rPr kumimoji="0" lang="hr-H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return</a:t>
            </a:r>
            <a:r>
              <a:rPr kumimoji="0" lang="hr-H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 model;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 descr="1306343090_text-x-csharp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88224" y="5229200"/>
            <a:ext cx="772732" cy="772733"/>
          </a:xfrm>
          <a:prstGeom prst="rect">
            <a:avLst/>
          </a:prstGeom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851920" y="3573016"/>
            <a:ext cx="1452563" cy="339725"/>
          </a:xfrm>
          <a:prstGeom prst="rect">
            <a:avLst/>
          </a:prstGeom>
          <a:solidFill>
            <a:srgbClr val="D6E3B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ModelProcessor</a:t>
            </a:r>
            <a:endParaRPr kumimoji="0" lang="hr-H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36" name="AutoShape 12"/>
          <p:cNvCxnSpPr>
            <a:cxnSpLocks noChangeShapeType="1"/>
            <a:endCxn id="1037" idx="1"/>
          </p:cNvCxnSpPr>
          <p:nvPr/>
        </p:nvCxnSpPr>
        <p:spPr bwMode="auto">
          <a:xfrm rot="5400000" flipH="1" flipV="1">
            <a:off x="6637486" y="4342358"/>
            <a:ext cx="765572" cy="72008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7380312" y="3933056"/>
            <a:ext cx="1452562" cy="773112"/>
          </a:xfrm>
          <a:prstGeom prst="rect">
            <a:avLst/>
          </a:prstGeom>
          <a:solidFill>
            <a:srgbClr val="D6E3B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AnimationClip</a:t>
            </a:r>
            <a:endParaRPr kumimoji="0" lang="hr-H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Duration</a:t>
            </a:r>
            <a:endParaRPr kumimoji="0" lang="hr-H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KeyFrames</a:t>
            </a:r>
            <a:endParaRPr kumimoji="0" lang="hr-H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7380312" y="5082406"/>
            <a:ext cx="1452562" cy="1055687"/>
          </a:xfrm>
          <a:prstGeom prst="rect">
            <a:avLst/>
          </a:prstGeom>
          <a:solidFill>
            <a:srgbClr val="D6E3B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KeyFrame</a:t>
            </a:r>
            <a:endParaRPr kumimoji="0" lang="hr-H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Bone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Time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Transform</a:t>
            </a: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AutoShape 15"/>
          <p:cNvSpPr>
            <a:spLocks noChangeArrowheads="1"/>
          </p:cNvSpPr>
          <p:nvPr/>
        </p:nvSpPr>
        <p:spPr bwMode="auto">
          <a:xfrm>
            <a:off x="7883549" y="4706168"/>
            <a:ext cx="180975" cy="180975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cxnSp>
        <p:nvCxnSpPr>
          <p:cNvPr id="1040" name="AutoShape 16"/>
          <p:cNvCxnSpPr>
            <a:cxnSpLocks noChangeShapeType="1"/>
          </p:cNvCxnSpPr>
          <p:nvPr/>
        </p:nvCxnSpPr>
        <p:spPr bwMode="auto">
          <a:xfrm>
            <a:off x="7967687" y="4879206"/>
            <a:ext cx="0" cy="203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9" name="Straight Arrow Connector 38"/>
          <p:cNvCxnSpPr>
            <a:stCxn id="1031" idx="1"/>
          </p:cNvCxnSpPr>
          <p:nvPr/>
        </p:nvCxnSpPr>
        <p:spPr>
          <a:xfrm rot="10800000">
            <a:off x="2123728" y="4293096"/>
            <a:ext cx="2952328" cy="6018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683568" y="3717032"/>
            <a:ext cx="1390650" cy="1676400"/>
          </a:xfrm>
          <a:prstGeom prst="rect">
            <a:avLst/>
          </a:prstGeom>
          <a:solidFill>
            <a:srgbClr val="D6E3B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ModelContent</a:t>
            </a:r>
            <a:endParaRPr kumimoji="0" lang="hr-H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 descr="naslovnaFront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5576" y="3933056"/>
            <a:ext cx="1217322" cy="13659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" name="Picture 43" descr="1306344612_tag_64.png"/>
          <p:cNvPicPr/>
          <p:nvPr/>
        </p:nvPicPr>
        <p:blipFill>
          <a:blip r:embed="rId7" cstate="print"/>
          <a:stretch>
            <a:fillRect/>
          </a:stretch>
        </p:blipFill>
        <p:spPr>
          <a:xfrm flipH="1">
            <a:off x="1763688" y="5013176"/>
            <a:ext cx="605307" cy="605307"/>
          </a:xfrm>
          <a:prstGeom prst="rect">
            <a:avLst/>
          </a:prstGeom>
        </p:spPr>
      </p:pic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2627784" y="4869161"/>
            <a:ext cx="2348483" cy="1584175"/>
          </a:xfrm>
          <a:prstGeom prst="rect">
            <a:avLst/>
          </a:prstGeom>
          <a:solidFill>
            <a:srgbClr val="D6E3B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SkinningData</a:t>
            </a: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43" name="AutoShape 19"/>
          <p:cNvCxnSpPr>
            <a:cxnSpLocks noChangeShapeType="1"/>
            <a:stCxn id="1044" idx="5"/>
            <a:endCxn id="1042" idx="1"/>
          </p:cNvCxnSpPr>
          <p:nvPr/>
        </p:nvCxnSpPr>
        <p:spPr bwMode="auto">
          <a:xfrm rot="16200000" flipH="1">
            <a:off x="2238322" y="5271787"/>
            <a:ext cx="281450" cy="49747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044" name="Oval 20"/>
          <p:cNvSpPr>
            <a:spLocks noChangeArrowheads="1"/>
          </p:cNvSpPr>
          <p:nvPr/>
        </p:nvSpPr>
        <p:spPr bwMode="auto">
          <a:xfrm>
            <a:off x="2051720" y="5301208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1" name="Picture 50" descr="rig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63888" y="5085184"/>
            <a:ext cx="1313645" cy="1094704"/>
          </a:xfrm>
          <a:prstGeom prst="rect">
            <a:avLst/>
          </a:prstGeom>
        </p:spPr>
      </p:pic>
      <p:sp>
        <p:nvSpPr>
          <p:cNvPr id="1045" name="Film"/>
          <p:cNvSpPr>
            <a:spLocks noEditPoints="1" noChangeArrowheads="1"/>
          </p:cNvSpPr>
          <p:nvPr/>
        </p:nvSpPr>
        <p:spPr bwMode="auto">
          <a:xfrm>
            <a:off x="2699792" y="5157192"/>
            <a:ext cx="820614" cy="1191394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C2D69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2" name="Picture 51" descr="korak03.pn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87824" y="5013176"/>
            <a:ext cx="251406" cy="489398"/>
          </a:xfrm>
          <a:prstGeom prst="rect">
            <a:avLst/>
          </a:prstGeom>
        </p:spPr>
      </p:pic>
      <p:pic>
        <p:nvPicPr>
          <p:cNvPr id="53" name="Picture 52" descr="korak01.pn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87824" y="5877272"/>
            <a:ext cx="257577" cy="476519"/>
          </a:xfrm>
          <a:prstGeom prst="rect">
            <a:avLst/>
          </a:prstGeom>
        </p:spPr>
      </p:pic>
      <p:pic>
        <p:nvPicPr>
          <p:cNvPr id="54" name="Picture 53" descr="korak02.pn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87824" y="5445224"/>
            <a:ext cx="270456" cy="489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" grpId="0"/>
      <p:bldP spid="1026" grpId="0" animBg="1"/>
      <p:bldP spid="20" grpId="0"/>
      <p:bldP spid="25" grpId="0"/>
      <p:bldP spid="1031" grpId="0" animBg="1"/>
      <p:bldP spid="1032" grpId="0" animBg="1"/>
      <p:bldP spid="1037" grpId="0" animBg="1"/>
      <p:bldP spid="1038" grpId="0" animBg="1"/>
      <p:bldP spid="1039" grpId="0" animBg="1"/>
      <p:bldP spid="1041" grpId="0" animBg="1"/>
      <p:bldP spid="1042" grpId="0" animBg="1"/>
      <p:bldP spid="1044" grpId="0" animBg="1"/>
      <p:bldP spid="10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>
            <a:off x="3131840" y="5157192"/>
            <a:ext cx="2016224" cy="64807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>
            <a:off x="2555776" y="6021288"/>
            <a:ext cx="792088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  <a:solidFill>
            <a:schemeClr val="accent3">
              <a:lumMod val="60000"/>
              <a:lumOff val="40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hr-HR" dirty="0" smtClean="0"/>
              <a:t>Kretanje modela po sceni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2304256"/>
          </a:xfrm>
        </p:spPr>
        <p:txBody>
          <a:bodyPr>
            <a:normAutofit/>
          </a:bodyPr>
          <a:lstStyle/>
          <a:p>
            <a:r>
              <a:rPr lang="hr-HR" dirty="0" smtClean="0"/>
              <a:t>Cikličke animacije - </a:t>
            </a:r>
            <a:r>
              <a:rPr lang="hr-HR" dirty="0" smtClean="0"/>
              <a:t>b</a:t>
            </a:r>
            <a:r>
              <a:rPr lang="hr-HR" dirty="0" smtClean="0"/>
              <a:t>eskonačne animacije na mjestu</a:t>
            </a:r>
          </a:p>
          <a:p>
            <a:pPr>
              <a:buNone/>
            </a:pPr>
            <a:r>
              <a:rPr lang="hr-HR" dirty="0" smtClean="0"/>
              <a:t>	</a:t>
            </a:r>
            <a:r>
              <a:rPr lang="hr-HR" dirty="0" smtClean="0"/>
              <a:t>	+</a:t>
            </a:r>
          </a:p>
          <a:p>
            <a:r>
              <a:rPr lang="hr-HR" dirty="0" smtClean="0"/>
              <a:t>Translacija modela</a:t>
            </a:r>
            <a:endParaRPr lang="hr-H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1268761"/>
            <a:ext cx="9144000" cy="215444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endParaRPr lang="hr-HR" sz="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0027-700E-4C61-8EA6-E2AA1C842A86}" type="slidenum">
              <a:rPr lang="hr-HR" smtClean="0"/>
              <a:pPr/>
              <a:t>18</a:t>
            </a:fld>
            <a:endParaRPr lang="hr-HR"/>
          </a:p>
        </p:txBody>
      </p:sp>
      <p:pic>
        <p:nvPicPr>
          <p:cNvPr id="7" name="Picture 6" descr="controlMovem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869160"/>
            <a:ext cx="1320635" cy="914286"/>
          </a:xfrm>
          <a:prstGeom prst="rect">
            <a:avLst/>
          </a:prstGeom>
        </p:spPr>
      </p:pic>
      <p:pic>
        <p:nvPicPr>
          <p:cNvPr id="8" name="Picture 7" descr="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5472" y="4365104"/>
            <a:ext cx="698376" cy="1920534"/>
          </a:xfrm>
          <a:prstGeom prst="rect">
            <a:avLst/>
          </a:prstGeom>
        </p:spPr>
      </p:pic>
      <p:pic>
        <p:nvPicPr>
          <p:cNvPr id="9" name="Picture 8" descr="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4427761"/>
            <a:ext cx="951677" cy="18815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71600" y="4869160"/>
            <a:ext cx="432048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Picture 12" descr="12985810391099885344dniezby_film_strip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5949280"/>
            <a:ext cx="523795" cy="385862"/>
          </a:xfrm>
          <a:prstGeom prst="rect">
            <a:avLst/>
          </a:prstGeom>
        </p:spPr>
      </p:pic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5154588" y="4585890"/>
            <a:ext cx="798512" cy="1584325"/>
          </a:xfrm>
          <a:prstGeom prst="curvedRightArrow">
            <a:avLst>
              <a:gd name="adj1" fmla="val 20355"/>
              <a:gd name="adj2" fmla="val 79364"/>
              <a:gd name="adj3" fmla="val 33333"/>
            </a:avLst>
          </a:prstGeom>
          <a:solidFill>
            <a:srgbClr val="C2D69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6372200" y="4581128"/>
            <a:ext cx="801688" cy="1592262"/>
          </a:xfrm>
          <a:prstGeom prst="curvedLeftArrow">
            <a:avLst>
              <a:gd name="adj1" fmla="val 19861"/>
              <a:gd name="adj2" fmla="val 79445"/>
              <a:gd name="adj3" fmla="val 32014"/>
            </a:avLst>
          </a:prstGeom>
          <a:solidFill>
            <a:srgbClr val="C2D69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 rot="16200000">
            <a:off x="5195069" y="3181746"/>
            <a:ext cx="2012950" cy="496888"/>
          </a:xfrm>
          <a:prstGeom prst="rightArrow">
            <a:avLst>
              <a:gd name="adj1" fmla="val 27463"/>
              <a:gd name="adj2" fmla="val 111406"/>
            </a:avLst>
          </a:prstGeom>
          <a:solidFill>
            <a:srgbClr val="C2D69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5" name="Picture 14" descr="trasnl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52120" y="4509120"/>
            <a:ext cx="1129934" cy="1496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840361" y="3429000"/>
            <a:ext cx="4764087" cy="800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100" b="0" i="0" u="none" strike="noStrike" cap="none" normalizeH="0" baseline="0" dirty="0" smtClean="0">
                <a:ln>
                  <a:noFill/>
                </a:ln>
                <a:solidFill>
                  <a:srgbClr val="2B91AF"/>
                </a:solidFill>
                <a:effectLst/>
                <a:latin typeface="Courier New" pitchFamily="49" charset="0"/>
                <a:cs typeface="Arial" pitchFamily="34" charset="0"/>
              </a:rPr>
              <a:t>Vector3</a:t>
            </a:r>
            <a:r>
              <a:rPr kumimoji="0" lang="hr-H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 </a:t>
            </a:r>
            <a:r>
              <a:rPr kumimoji="0" lang="hr-H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modelVelocityAdd</a:t>
            </a:r>
            <a:r>
              <a:rPr kumimoji="0" lang="hr-H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 = </a:t>
            </a:r>
            <a:r>
              <a:rPr kumimoji="0" lang="hr-HR" sz="1100" b="0" i="0" u="none" strike="noStrike" cap="none" normalizeH="0" baseline="0" dirty="0" smtClean="0">
                <a:ln>
                  <a:noFill/>
                </a:ln>
                <a:solidFill>
                  <a:srgbClr val="2B91AF"/>
                </a:solidFill>
                <a:effectLst/>
                <a:latin typeface="Courier New" pitchFamily="49" charset="0"/>
                <a:cs typeface="Arial" pitchFamily="34" charset="0"/>
              </a:rPr>
              <a:t>Vector3</a:t>
            </a:r>
            <a:r>
              <a:rPr kumimoji="0" lang="hr-H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.Zero;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modelVelocityAdd.X</a:t>
            </a:r>
            <a:r>
              <a:rPr kumimoji="0" lang="hr-H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 = -(</a:t>
            </a:r>
            <a:r>
              <a:rPr kumimoji="0" lang="hr-HR" sz="11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cs typeface="Arial" pitchFamily="34" charset="0"/>
              </a:rPr>
              <a:t>float</a:t>
            </a:r>
            <a:r>
              <a:rPr kumimoji="0" lang="hr-H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)</a:t>
            </a:r>
            <a:r>
              <a:rPr kumimoji="0" lang="hr-HR" sz="1100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urier New" pitchFamily="49" charset="0"/>
                <a:cs typeface="Arial" pitchFamily="34" charset="0"/>
              </a:rPr>
              <a:t>Math</a:t>
            </a:r>
            <a:r>
              <a:rPr kumimoji="0" lang="hr-H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.Sin</a:t>
            </a:r>
            <a:r>
              <a:rPr kumimoji="0" lang="hr-H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(</a:t>
            </a:r>
            <a:r>
              <a:rPr kumimoji="0" lang="hr-H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modelRotation</a:t>
            </a:r>
            <a:r>
              <a:rPr kumimoji="0" lang="hr-H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modelVelocityAdd.Z</a:t>
            </a:r>
            <a:r>
              <a:rPr kumimoji="0" lang="hr-H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 = -(</a:t>
            </a:r>
            <a:r>
              <a:rPr kumimoji="0" lang="hr-HR" sz="11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cs typeface="Arial" pitchFamily="34" charset="0"/>
              </a:rPr>
              <a:t>float</a:t>
            </a:r>
            <a:r>
              <a:rPr kumimoji="0" lang="hr-H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)</a:t>
            </a:r>
            <a:r>
              <a:rPr kumimoji="0" lang="hr-HR" sz="1100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urier New" pitchFamily="49" charset="0"/>
                <a:cs typeface="Arial" pitchFamily="34" charset="0"/>
              </a:rPr>
              <a:t>Math</a:t>
            </a:r>
            <a:r>
              <a:rPr kumimoji="0" lang="hr-H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.Cos</a:t>
            </a:r>
            <a:r>
              <a:rPr kumimoji="0" lang="hr-H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(</a:t>
            </a:r>
            <a:r>
              <a:rPr kumimoji="0" lang="hr-H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modelRotation</a:t>
            </a:r>
            <a:r>
              <a:rPr kumimoji="0" lang="hr-H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modelVelocity</a:t>
            </a:r>
            <a:r>
              <a:rPr kumimoji="0" lang="hr-H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 += </a:t>
            </a:r>
            <a:r>
              <a:rPr kumimoji="0" lang="hr-H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modelVelocityAdd</a:t>
            </a:r>
            <a:r>
              <a:rPr kumimoji="0" lang="hr-H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669034" y="5085184"/>
            <a:ext cx="1995488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modelRotation += 0.5f</a:t>
            </a: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824984" y="5085184"/>
            <a:ext cx="1995488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modelRotation -= 0.5f</a:t>
            </a: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ight Triangle 24"/>
          <p:cNvSpPr/>
          <p:nvPr/>
        </p:nvSpPr>
        <p:spPr>
          <a:xfrm>
            <a:off x="3851920" y="2564904"/>
            <a:ext cx="1944216" cy="720080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Right Triangle 25"/>
          <p:cNvSpPr/>
          <p:nvPr/>
        </p:nvSpPr>
        <p:spPr>
          <a:xfrm flipH="1">
            <a:off x="6660232" y="2564904"/>
            <a:ext cx="1944216" cy="720080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491880" y="2780928"/>
            <a:ext cx="44767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X</a:t>
            </a: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8516813" y="2769939"/>
            <a:ext cx="44767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X</a:t>
            </a: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923928" y="3057972"/>
            <a:ext cx="446088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Z</a:t>
            </a: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8028384" y="3057972"/>
            <a:ext cx="446088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Z</a:t>
            </a: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464223" y="2996952"/>
            <a:ext cx="13319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modelRotation</a:t>
            </a: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6588224" y="2996952"/>
            <a:ext cx="13319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modelRotation</a:t>
            </a: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Arc 16"/>
          <p:cNvSpPr>
            <a:spLocks/>
          </p:cNvSpPr>
          <p:nvPr/>
        </p:nvSpPr>
        <p:spPr bwMode="auto">
          <a:xfrm rot="14604291">
            <a:off x="4462877" y="2965988"/>
            <a:ext cx="347662" cy="325438"/>
          </a:xfrm>
          <a:custGeom>
            <a:avLst/>
            <a:gdLst>
              <a:gd name="G0" fmla="+- 0 0 0"/>
              <a:gd name="G1" fmla="+- 21099 0 0"/>
              <a:gd name="G2" fmla="+- 21600 0 0"/>
              <a:gd name="T0" fmla="*/ 4627 w 21600"/>
              <a:gd name="T1" fmla="*/ 0 h 21821"/>
              <a:gd name="T2" fmla="*/ 21588 w 21600"/>
              <a:gd name="T3" fmla="*/ 21821 h 21821"/>
              <a:gd name="T4" fmla="*/ 0 w 21600"/>
              <a:gd name="T5" fmla="*/ 21099 h 21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821" fill="none" extrusionOk="0">
                <a:moveTo>
                  <a:pt x="4626" y="0"/>
                </a:moveTo>
                <a:cubicBezTo>
                  <a:pt x="14537" y="2173"/>
                  <a:pt x="21600" y="10952"/>
                  <a:pt x="21600" y="21099"/>
                </a:cubicBezTo>
                <a:cubicBezTo>
                  <a:pt x="21600" y="21339"/>
                  <a:pt x="21595" y="21580"/>
                  <a:pt x="21587" y="21820"/>
                </a:cubicBezTo>
              </a:path>
              <a:path w="21600" h="21821" stroke="0" extrusionOk="0">
                <a:moveTo>
                  <a:pt x="4626" y="0"/>
                </a:moveTo>
                <a:cubicBezTo>
                  <a:pt x="14537" y="2173"/>
                  <a:pt x="21600" y="10952"/>
                  <a:pt x="21600" y="21099"/>
                </a:cubicBezTo>
                <a:cubicBezTo>
                  <a:pt x="21600" y="21339"/>
                  <a:pt x="21595" y="21580"/>
                  <a:pt x="21587" y="21820"/>
                </a:cubicBezTo>
                <a:lnTo>
                  <a:pt x="0" y="2109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65" name="Arc 17"/>
          <p:cNvSpPr>
            <a:spLocks/>
          </p:cNvSpPr>
          <p:nvPr/>
        </p:nvSpPr>
        <p:spPr bwMode="auto">
          <a:xfrm rot="6995709" flipH="1">
            <a:off x="7645828" y="2965988"/>
            <a:ext cx="347662" cy="325437"/>
          </a:xfrm>
          <a:custGeom>
            <a:avLst/>
            <a:gdLst>
              <a:gd name="G0" fmla="+- 0 0 0"/>
              <a:gd name="G1" fmla="+- 21099 0 0"/>
              <a:gd name="G2" fmla="+- 21600 0 0"/>
              <a:gd name="T0" fmla="*/ 4627 w 21600"/>
              <a:gd name="T1" fmla="*/ 0 h 21821"/>
              <a:gd name="T2" fmla="*/ 21588 w 21600"/>
              <a:gd name="T3" fmla="*/ 21821 h 21821"/>
              <a:gd name="T4" fmla="*/ 0 w 21600"/>
              <a:gd name="T5" fmla="*/ 21099 h 21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821" fill="none" extrusionOk="0">
                <a:moveTo>
                  <a:pt x="4626" y="0"/>
                </a:moveTo>
                <a:cubicBezTo>
                  <a:pt x="14537" y="2173"/>
                  <a:pt x="21600" y="10952"/>
                  <a:pt x="21600" y="21099"/>
                </a:cubicBezTo>
                <a:cubicBezTo>
                  <a:pt x="21600" y="21339"/>
                  <a:pt x="21595" y="21580"/>
                  <a:pt x="21587" y="21820"/>
                </a:cubicBezTo>
              </a:path>
              <a:path w="21600" h="21821" stroke="0" extrusionOk="0">
                <a:moveTo>
                  <a:pt x="4626" y="0"/>
                </a:moveTo>
                <a:cubicBezTo>
                  <a:pt x="14537" y="2173"/>
                  <a:pt x="21600" y="10952"/>
                  <a:pt x="21600" y="21099"/>
                </a:cubicBezTo>
                <a:cubicBezTo>
                  <a:pt x="21600" y="21339"/>
                  <a:pt x="21595" y="21580"/>
                  <a:pt x="21587" y="21820"/>
                </a:cubicBezTo>
                <a:lnTo>
                  <a:pt x="0" y="2109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107 -0.13634 " pathEditMode="relative" ptsTypes="AA">
                                      <p:cBhvr>
                                        <p:cTn id="5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107 -0.13634 " pathEditMode="relative" ptsTypes="AA">
                                      <p:cBhvr>
                                        <p:cTn id="5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0" grpId="0" animBg="1"/>
      <p:bldP spid="10" grpId="1" animBg="1"/>
      <p:bldP spid="3" grpId="0" build="p"/>
      <p:bldP spid="12" grpId="0" animBg="1"/>
      <p:bldP spid="12" grpId="1" animBg="1"/>
      <p:bldP spid="2050" grpId="0" animBg="1"/>
      <p:bldP spid="2051" grpId="0" animBg="1"/>
      <p:bldP spid="2052" grpId="0" animBg="1"/>
      <p:bldP spid="2057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  <a:solidFill>
            <a:schemeClr val="accent3">
              <a:lumMod val="60000"/>
              <a:lumOff val="40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hr-HR" dirty="0" smtClean="0"/>
              <a:t>Završni izgled programskog rješenja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68761"/>
            <a:ext cx="9144000" cy="215444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endParaRPr lang="hr-HR" sz="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0027-700E-4C61-8EA6-E2AA1C842A86}" type="slidenum">
              <a:rPr lang="hr-HR" smtClean="0"/>
              <a:pPr/>
              <a:t>19</a:t>
            </a:fld>
            <a:endParaRPr lang="hr-HR"/>
          </a:p>
        </p:txBody>
      </p:sp>
      <p:pic>
        <p:nvPicPr>
          <p:cNvPr id="9" name="Picture 8" descr="ku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392"/>
            <a:ext cx="9144000" cy="6858000"/>
          </a:xfrm>
          <a:prstGeom prst="rect">
            <a:avLst/>
          </a:prstGeom>
        </p:spPr>
      </p:pic>
      <p:pic>
        <p:nvPicPr>
          <p:cNvPr id="8" name="Content Placeholder 7" descr="003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979712" y="2492896"/>
            <a:ext cx="1609725" cy="2724150"/>
          </a:xfrm>
          <a:effectLst>
            <a:outerShdw blurRad="76200" dist="2286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 descr="controlMoveme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653136"/>
            <a:ext cx="1320635" cy="914286"/>
          </a:xfrm>
          <a:prstGeom prst="rect">
            <a:avLst/>
          </a:prstGeom>
        </p:spPr>
      </p:pic>
      <p:pic>
        <p:nvPicPr>
          <p:cNvPr id="11" name="Picture 10" descr="controlZoo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5661248"/>
            <a:ext cx="812698" cy="406349"/>
          </a:xfrm>
          <a:prstGeom prst="rect">
            <a:avLst/>
          </a:prstGeom>
        </p:spPr>
      </p:pic>
      <p:pic>
        <p:nvPicPr>
          <p:cNvPr id="14" name="Picture 13" descr="controlExi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6237312"/>
            <a:ext cx="440432" cy="440432"/>
          </a:xfrm>
          <a:prstGeom prst="rect">
            <a:avLst/>
          </a:prstGeom>
        </p:spPr>
      </p:pic>
      <p:pic>
        <p:nvPicPr>
          <p:cNvPr id="18" name="Picture 17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260648"/>
            <a:ext cx="3022222" cy="1168254"/>
          </a:xfrm>
          <a:prstGeom prst="rect">
            <a:avLst/>
          </a:prstGeom>
        </p:spPr>
      </p:pic>
      <p:pic>
        <p:nvPicPr>
          <p:cNvPr id="19" name="Picture 18" descr="mahmah.png"/>
          <p:cNvPicPr>
            <a:picLocks noChangeAspect="1"/>
          </p:cNvPicPr>
          <p:nvPr/>
        </p:nvPicPr>
        <p:blipFill>
          <a:blip r:embed="rId9" cstate="print"/>
          <a:srcRect l="26375" t="27852" r="44094" b="20469"/>
          <a:stretch>
            <a:fillRect/>
          </a:stretch>
        </p:blipFill>
        <p:spPr>
          <a:xfrm>
            <a:off x="5292080" y="2924944"/>
            <a:ext cx="1440160" cy="2520280"/>
          </a:xfrm>
          <a:prstGeom prst="rect">
            <a:avLst/>
          </a:prstGeom>
          <a:effectLst>
            <a:outerShdw blurRad="76200" dist="2159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1" name="Oval Callout 20"/>
          <p:cNvSpPr/>
          <p:nvPr/>
        </p:nvSpPr>
        <p:spPr>
          <a:xfrm flipH="1">
            <a:off x="1691680" y="1052736"/>
            <a:ext cx="3816424" cy="2376264"/>
          </a:xfrm>
          <a:prstGeom prst="wedgeEllipseCallout">
            <a:avLst>
              <a:gd name="adj1" fmla="val -46608"/>
              <a:gd name="adj2" fmla="val 4500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HVALA NA PAŽNJI!</a:t>
            </a:r>
          </a:p>
          <a:p>
            <a:pPr algn="ctr"/>
            <a:r>
              <a:rPr lang="hr-HR" sz="2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Pitanja?</a:t>
            </a:r>
            <a:endParaRPr lang="hr-HR" sz="24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92593E-6 L 0.37014 0.05254 " pathEditMode="relative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  <a:solidFill>
            <a:schemeClr val="accent3">
              <a:lumMod val="60000"/>
              <a:lumOff val="40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hr-HR" dirty="0" err="1" smtClean="0"/>
              <a:t>Skeletalna</a:t>
            </a:r>
            <a:r>
              <a:rPr lang="hr-HR" dirty="0" smtClean="0"/>
              <a:t> animacija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/>
          </a:bodyPr>
          <a:lstStyle/>
          <a:p>
            <a:r>
              <a:rPr lang="hr-HR" dirty="0" err="1" smtClean="0"/>
              <a:t>eng</a:t>
            </a:r>
            <a:r>
              <a:rPr lang="hr-HR" dirty="0" smtClean="0"/>
              <a:t>. </a:t>
            </a:r>
            <a:r>
              <a:rPr lang="hr-HR" i="1" dirty="0" err="1" smtClean="0"/>
              <a:t>skeletal</a:t>
            </a:r>
            <a:r>
              <a:rPr lang="hr-HR" i="1" dirty="0" smtClean="0"/>
              <a:t> </a:t>
            </a:r>
            <a:r>
              <a:rPr lang="hr-HR" i="1" dirty="0" err="1" smtClean="0"/>
              <a:t>animation</a:t>
            </a:r>
            <a:endParaRPr lang="hr-HR" i="1" dirty="0" smtClean="0"/>
          </a:p>
          <a:p>
            <a:r>
              <a:rPr lang="hr-HR" dirty="0" smtClean="0"/>
              <a:t>Najčešće korištena tehnika animiranja kralježaka kao što su ljudi, životinje, roboti i </a:t>
            </a:r>
            <a:r>
              <a:rPr lang="hr-HR" dirty="0" err="1" smtClean="0"/>
              <a:t>sl</a:t>
            </a:r>
            <a:r>
              <a:rPr lang="hr-HR" dirty="0" smtClean="0"/>
              <a:t>.</a:t>
            </a:r>
          </a:p>
          <a:p>
            <a:r>
              <a:rPr lang="hr-HR" dirty="0" smtClean="0"/>
              <a:t>Kontrola deformacije bilo kojeg drugog objekta.</a:t>
            </a:r>
          </a:p>
          <a:p>
            <a:r>
              <a:rPr lang="hr-HR" dirty="0" smtClean="0"/>
              <a:t>Olakšava složene procese animiranja pružajući korisniku pojednostavljeno sučelje.</a:t>
            </a:r>
          </a:p>
          <a:p>
            <a:r>
              <a:rPr lang="hr-HR" dirty="0" smtClean="0"/>
              <a:t>Zaobilazi složene algoritme i matematičke transformacije.</a:t>
            </a:r>
          </a:p>
          <a:p>
            <a:endParaRPr lang="hr-H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1268761"/>
            <a:ext cx="9144000" cy="215444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endParaRPr lang="hr-HR" sz="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0027-700E-4C61-8EA6-E2AA1C842A86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  <a:solidFill>
            <a:schemeClr val="accent3">
              <a:lumMod val="60000"/>
              <a:lumOff val="40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hr-HR" dirty="0" err="1" smtClean="0"/>
              <a:t>Skeletalna</a:t>
            </a:r>
            <a:r>
              <a:rPr lang="hr-HR" dirty="0" smtClean="0"/>
              <a:t> animacija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1224135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Tehnika računalne animacije u kojoj je model koji se animira predstavljen u dva glavna dijela: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268761"/>
            <a:ext cx="9144000" cy="215444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endParaRPr lang="hr-HR" sz="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91680" y="5229200"/>
            <a:ext cx="6624736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hr-HR" dirty="0" smtClean="0"/>
              <a:t>1)  površina koja ocrtava lik – </a:t>
            </a:r>
            <a:r>
              <a:rPr lang="hr-HR" b="1" dirty="0" smtClean="0"/>
              <a:t>koža</a:t>
            </a:r>
            <a:r>
              <a:rPr lang="hr-HR" dirty="0" smtClean="0"/>
              <a:t> (</a:t>
            </a:r>
            <a:r>
              <a:rPr lang="hr-HR" dirty="0" err="1" smtClean="0"/>
              <a:t>eng</a:t>
            </a:r>
            <a:r>
              <a:rPr lang="hr-HR" dirty="0" smtClean="0"/>
              <a:t>. </a:t>
            </a:r>
            <a:r>
              <a:rPr lang="hr-HR" i="1" dirty="0" err="1" smtClean="0"/>
              <a:t>skin</a:t>
            </a:r>
            <a:r>
              <a:rPr lang="hr-HR" i="1" dirty="0" smtClean="0"/>
              <a:t>, </a:t>
            </a:r>
            <a:r>
              <a:rPr lang="hr-HR" i="1" dirty="0" err="1" smtClean="0"/>
              <a:t>mesh</a:t>
            </a:r>
            <a:r>
              <a:rPr lang="hr-HR" dirty="0" smtClean="0"/>
              <a:t>)</a:t>
            </a:r>
          </a:p>
          <a:p>
            <a:pPr marL="342900" lvl="0" indent="-342900">
              <a:spcBef>
                <a:spcPct val="20000"/>
              </a:spcBef>
            </a:pPr>
            <a:r>
              <a:rPr lang="hr-HR" dirty="0" smtClean="0"/>
              <a:t>2)  hijerarhijski skup povezanih kostiju – </a:t>
            </a:r>
            <a:r>
              <a:rPr lang="hr-HR" b="1" dirty="0" smtClean="0"/>
              <a:t>kostur</a:t>
            </a:r>
            <a:r>
              <a:rPr lang="hr-HR" dirty="0" smtClean="0"/>
              <a:t> (</a:t>
            </a:r>
            <a:r>
              <a:rPr lang="hr-HR" dirty="0" err="1" smtClean="0"/>
              <a:t>eng</a:t>
            </a:r>
            <a:r>
              <a:rPr lang="hr-HR" dirty="0" smtClean="0"/>
              <a:t>. </a:t>
            </a:r>
            <a:r>
              <a:rPr lang="hr-HR" i="1" dirty="0" err="1" smtClean="0"/>
              <a:t>skeleton</a:t>
            </a:r>
            <a:r>
              <a:rPr lang="hr-HR" i="1" dirty="0" smtClean="0"/>
              <a:t>, </a:t>
            </a:r>
            <a:r>
              <a:rPr lang="hr-HR" i="1" dirty="0" err="1" smtClean="0"/>
              <a:t>rig</a:t>
            </a:r>
            <a:r>
              <a:rPr lang="hr-HR" dirty="0" smtClean="0"/>
              <a:t>)</a:t>
            </a:r>
          </a:p>
        </p:txBody>
      </p:sp>
      <p:pic>
        <p:nvPicPr>
          <p:cNvPr id="8" name="Picture 7" descr="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772816"/>
            <a:ext cx="4257675" cy="3571875"/>
          </a:xfrm>
          <a:prstGeom prst="rect">
            <a:avLst/>
          </a:prstGeom>
          <a:effectLst>
            <a:outerShdw blurRad="76200" dist="1270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0027-700E-4C61-8EA6-E2AA1C842A86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  <a:solidFill>
            <a:schemeClr val="accent3">
              <a:lumMod val="60000"/>
              <a:lumOff val="40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hr-HR" dirty="0" err="1" smtClean="0"/>
              <a:t>Skeletalna</a:t>
            </a:r>
            <a:r>
              <a:rPr lang="hr-HR" dirty="0" smtClean="0"/>
              <a:t> animacija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3960439"/>
          </a:xfrm>
        </p:spPr>
        <p:txBody>
          <a:bodyPr>
            <a:normAutofit/>
          </a:bodyPr>
          <a:lstStyle/>
          <a:p>
            <a:r>
              <a:rPr lang="hr-HR" dirty="0" smtClean="0"/>
              <a:t>Svaka kost vezana je za određeni dio kože, </a:t>
            </a:r>
            <a:r>
              <a:rPr lang="hr-HR" dirty="0" err="1" smtClean="0"/>
              <a:t>tj</a:t>
            </a:r>
            <a:r>
              <a:rPr lang="hr-HR" dirty="0" smtClean="0"/>
              <a:t>. mreže vrhova (</a:t>
            </a:r>
            <a:r>
              <a:rPr lang="hr-HR" dirty="0" err="1" smtClean="0"/>
              <a:t>eng</a:t>
            </a:r>
            <a:r>
              <a:rPr lang="hr-HR" dirty="0" smtClean="0"/>
              <a:t>. </a:t>
            </a:r>
            <a:r>
              <a:rPr lang="hr-HR" i="1" dirty="0" err="1" smtClean="0"/>
              <a:t>vertex</a:t>
            </a:r>
            <a:r>
              <a:rPr lang="hr-HR" dirty="0" smtClean="0"/>
              <a:t>) i svojom trodimenzionalnom transformacijom (položaj, mjerilo, orijentacija) utječe na položaje vrhova, a time i izgled mreže.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268761"/>
            <a:ext cx="9144000" cy="215444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endParaRPr lang="hr-HR" sz="800" dirty="0"/>
          </a:p>
        </p:txBody>
      </p:sp>
      <p:sp>
        <p:nvSpPr>
          <p:cNvPr id="9" name="Right Arrow 8"/>
          <p:cNvSpPr/>
          <p:nvPr/>
        </p:nvSpPr>
        <p:spPr>
          <a:xfrm>
            <a:off x="827584" y="3717032"/>
            <a:ext cx="7632848" cy="201622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Picture 9" descr="pokret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3240360" cy="324036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 descr="pokret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834952"/>
            <a:ext cx="3312368" cy="331236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10" descr="pokret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484784"/>
            <a:ext cx="3662536" cy="366253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12" descr="pokret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34000" y="1484784"/>
            <a:ext cx="3662536" cy="366253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0027-700E-4C61-8EA6-E2AA1C842A86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  <a:solidFill>
            <a:schemeClr val="accent3">
              <a:lumMod val="60000"/>
              <a:lumOff val="40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hr-HR" dirty="0" err="1" smtClean="0"/>
              <a:t>Skeletalna</a:t>
            </a:r>
            <a:r>
              <a:rPr lang="hr-HR" dirty="0" smtClean="0"/>
              <a:t> animacija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2808312"/>
          </a:xfrm>
        </p:spPr>
        <p:txBody>
          <a:bodyPr>
            <a:normAutofit/>
          </a:bodyPr>
          <a:lstStyle/>
          <a:p>
            <a:r>
              <a:rPr lang="hr-HR" dirty="0" smtClean="0"/>
              <a:t>Kosti modelu pridruženog kostura su međusobno povezane </a:t>
            </a:r>
            <a:r>
              <a:rPr lang="hr-HR" b="1" dirty="0" smtClean="0"/>
              <a:t>zglobovima</a:t>
            </a:r>
            <a:r>
              <a:rPr lang="hr-HR" dirty="0" smtClean="0"/>
              <a:t>. </a:t>
            </a:r>
          </a:p>
          <a:p>
            <a:r>
              <a:rPr lang="hr-HR" dirty="0" smtClean="0"/>
              <a:t>Zglob općenito može imati do tri translacijska i tri rotacijska stupnja slobode (</a:t>
            </a:r>
            <a:r>
              <a:rPr lang="hr-HR" dirty="0" err="1" smtClean="0"/>
              <a:t>eng</a:t>
            </a:r>
            <a:r>
              <a:rPr lang="hr-HR" dirty="0" smtClean="0"/>
              <a:t>. </a:t>
            </a:r>
            <a:r>
              <a:rPr lang="hr-HR" i="1" dirty="0" err="1" smtClean="0"/>
              <a:t>degree</a:t>
            </a:r>
            <a:r>
              <a:rPr lang="hr-HR" i="1" dirty="0" smtClean="0"/>
              <a:t> </a:t>
            </a:r>
            <a:r>
              <a:rPr lang="hr-HR" i="1" dirty="0" err="1" smtClean="0"/>
              <a:t>of</a:t>
            </a:r>
            <a:r>
              <a:rPr lang="hr-HR" i="1" dirty="0" smtClean="0"/>
              <a:t> </a:t>
            </a:r>
            <a:r>
              <a:rPr lang="hr-HR" i="1" dirty="0" err="1" smtClean="0"/>
              <a:t>freedom</a:t>
            </a:r>
            <a:r>
              <a:rPr lang="hr-HR" dirty="0" smtClean="0"/>
              <a:t>, </a:t>
            </a:r>
            <a:r>
              <a:rPr lang="hr-HR" i="1" dirty="0" smtClean="0"/>
              <a:t>DOF</a:t>
            </a:r>
            <a:r>
              <a:rPr lang="hr-HR" dirty="0" smtClean="0"/>
              <a:t>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268761"/>
            <a:ext cx="9144000" cy="215444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endParaRPr lang="hr-HR" sz="800" dirty="0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 rot="-24875083">
            <a:off x="4813498" y="4392959"/>
            <a:ext cx="3921125" cy="315913"/>
          </a:xfrm>
          <a:prstGeom prst="leftRightArrow">
            <a:avLst>
              <a:gd name="adj1" fmla="val 50000"/>
              <a:gd name="adj2" fmla="val 248241"/>
            </a:avLst>
          </a:prstGeom>
          <a:solidFill>
            <a:srgbClr val="FABF8F"/>
          </a:solidFill>
          <a:ln w="9525">
            <a:miter lim="800000"/>
            <a:headEnd/>
            <a:tailEnd/>
          </a:ln>
          <a:scene3d>
            <a:camera prst="legacyObliqueTopRight">
              <a:rot lat="17699998" lon="20999999" rev="0"/>
            </a:camera>
            <a:lightRig rig="legacyFlat1" dir="t"/>
          </a:scene3d>
          <a:sp3d prstMaterial="legacyMatte">
            <a:bevelT w="13500" h="13500" prst="angle"/>
            <a:bevelB w="13500" h="13500" prst="angle"/>
            <a:extrusionClr>
              <a:srgbClr val="00000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hr-HR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5058767" y="4346128"/>
            <a:ext cx="3467100" cy="315913"/>
          </a:xfrm>
          <a:prstGeom prst="leftRightArrow">
            <a:avLst>
              <a:gd name="adj1" fmla="val 50000"/>
              <a:gd name="adj2" fmla="val 219497"/>
            </a:avLst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 rot="16200000">
            <a:off x="5069086" y="4337396"/>
            <a:ext cx="3467100" cy="315913"/>
          </a:xfrm>
          <a:prstGeom prst="leftRightArrow">
            <a:avLst>
              <a:gd name="adj1" fmla="val 50000"/>
              <a:gd name="adj2" fmla="val 219497"/>
            </a:avLst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6776442" y="4174678"/>
            <a:ext cx="1162050" cy="827088"/>
          </a:xfrm>
          <a:prstGeom prst="curvedLeftArrow">
            <a:avLst>
              <a:gd name="adj1" fmla="val 20000"/>
              <a:gd name="adj2" fmla="val 40000"/>
              <a:gd name="adj3" fmla="val 46833"/>
            </a:avLst>
          </a:prstGeom>
          <a:solidFill>
            <a:srgbClr val="C2D69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6349404" y="4539803"/>
            <a:ext cx="1008063" cy="914400"/>
          </a:xfrm>
          <a:prstGeom prst="curvedUpArrow">
            <a:avLst>
              <a:gd name="adj1" fmla="val 22049"/>
              <a:gd name="adj2" fmla="val 44097"/>
              <a:gd name="adj3" fmla="val 33333"/>
            </a:avLst>
          </a:prstGeom>
          <a:solidFill>
            <a:srgbClr val="C2D69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 flipH="1">
            <a:off x="6300192" y="3573016"/>
            <a:ext cx="954087" cy="942975"/>
          </a:xfrm>
          <a:prstGeom prst="curvedDownArrow">
            <a:avLst>
              <a:gd name="adj1" fmla="val 20236"/>
              <a:gd name="adj2" fmla="val 40471"/>
              <a:gd name="adj3" fmla="val 33333"/>
            </a:avLst>
          </a:prstGeom>
          <a:solidFill>
            <a:srgbClr val="C2D69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 flipV="1">
            <a:off x="5631854" y="4092128"/>
            <a:ext cx="1144588" cy="827088"/>
          </a:xfrm>
          <a:prstGeom prst="curvedRightArrow">
            <a:avLst>
              <a:gd name="adj1" fmla="val 20000"/>
              <a:gd name="adj2" fmla="val 40000"/>
              <a:gd name="adj3" fmla="val 46129"/>
            </a:avLst>
          </a:prstGeom>
          <a:solidFill>
            <a:srgbClr val="C2D69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97632" y="4877545"/>
            <a:ext cx="4754488" cy="711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Rotacija</a:t>
            </a:r>
            <a:r>
              <a:rPr kumimoji="0" lang="hr-H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oko X, Y i Z osi</a:t>
            </a: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97632" y="5309593"/>
            <a:ext cx="4754488" cy="711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Translacija</a:t>
            </a:r>
            <a:r>
              <a:rPr kumimoji="0" lang="hr-H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 X, Y i Z osi</a:t>
            </a: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0027-700E-4C61-8EA6-E2AA1C842A86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26" grpId="0" animBg="1"/>
      <p:bldP spid="1027" grpId="0" animBg="1"/>
      <p:bldP spid="1028" grpId="0" animBg="1"/>
      <p:bldP spid="1029" grpId="0" animBg="1"/>
      <p:bldP spid="1030" grpId="0" animBg="1"/>
      <p:bldP spid="1031" grpId="0" animBg="1"/>
      <p:bldP spid="1032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  <a:solidFill>
            <a:schemeClr val="accent3">
              <a:lumMod val="60000"/>
              <a:lumOff val="40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hr-HR" dirty="0" err="1" smtClean="0"/>
              <a:t>Skeletalna</a:t>
            </a:r>
            <a:r>
              <a:rPr lang="hr-HR" dirty="0" smtClean="0"/>
              <a:t> animacija</a:t>
            </a:r>
            <a:endParaRPr lang="hr-HR" dirty="0"/>
          </a:p>
        </p:txBody>
      </p:sp>
      <p:pic>
        <p:nvPicPr>
          <p:cNvPr id="5" name="Content Placeholder 4" descr="standar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1844824"/>
            <a:ext cx="4137025" cy="4137025"/>
          </a:xfrm>
          <a:effectLst>
            <a:outerShdw blurRad="76200" dist="4445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1268761"/>
            <a:ext cx="9144000" cy="215444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endParaRPr lang="hr-HR" sz="800" dirty="0"/>
          </a:p>
        </p:txBody>
      </p:sp>
      <p:pic>
        <p:nvPicPr>
          <p:cNvPr id="6" name="Picture 5" descr="apstraktn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628800"/>
            <a:ext cx="3877216" cy="438211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347864" y="3501008"/>
            <a:ext cx="1152128" cy="50405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7" descr="graf.PNG"/>
          <p:cNvPicPr>
            <a:picLocks noChangeAspect="1"/>
          </p:cNvPicPr>
          <p:nvPr/>
        </p:nvPicPr>
        <p:blipFill>
          <a:blip r:embed="rId4" cstate="print"/>
          <a:srcRect b="1587"/>
          <a:stretch>
            <a:fillRect/>
          </a:stretch>
        </p:blipFill>
        <p:spPr>
          <a:xfrm>
            <a:off x="4716016" y="1628800"/>
            <a:ext cx="3916764" cy="446449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0027-700E-4C61-8EA6-E2AA1C842A86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  <a:solidFill>
            <a:schemeClr val="accent3">
              <a:lumMod val="60000"/>
              <a:lumOff val="40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hr-HR" dirty="0" err="1" smtClean="0"/>
              <a:t>Kinematika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Matematička pozadina </a:t>
            </a:r>
            <a:r>
              <a:rPr lang="hr-HR" dirty="0" err="1" smtClean="0"/>
              <a:t>skeletalne</a:t>
            </a:r>
            <a:r>
              <a:rPr lang="hr-HR" dirty="0" smtClean="0"/>
              <a:t> animacije</a:t>
            </a:r>
          </a:p>
          <a:p>
            <a:r>
              <a:rPr lang="hr-HR" dirty="0" smtClean="0"/>
              <a:t>Grana mehanike koja se bavi proučavanjem gibanja tijela ali ne uzimajući u obzir sile pod čijim se utjecajem to gibanje odvija – </a:t>
            </a:r>
            <a:r>
              <a:rPr lang="hr-HR" b="1" dirty="0" smtClean="0"/>
              <a:t>formalno opisivanje kretanja</a:t>
            </a:r>
            <a:r>
              <a:rPr lang="hr-HR" dirty="0" smtClean="0"/>
              <a:t>.</a:t>
            </a:r>
          </a:p>
          <a:p>
            <a:r>
              <a:rPr lang="hr-HR" dirty="0" smtClean="0"/>
              <a:t>Najjednostavniji pristup u animaciji zasniva se na modelu </a:t>
            </a:r>
            <a:r>
              <a:rPr lang="hr-HR" dirty="0" err="1" smtClean="0"/>
              <a:t>kinematičkih</a:t>
            </a:r>
            <a:r>
              <a:rPr lang="hr-HR" dirty="0" smtClean="0"/>
              <a:t> lanaca.</a:t>
            </a:r>
          </a:p>
          <a:p>
            <a:r>
              <a:rPr lang="hr-HR" dirty="0" smtClean="0"/>
              <a:t>Klasična mehanika razlikuje dvije vrste </a:t>
            </a:r>
            <a:r>
              <a:rPr lang="hr-HR" dirty="0" err="1" smtClean="0"/>
              <a:t>kinematike</a:t>
            </a:r>
            <a:r>
              <a:rPr lang="hr-HR" dirty="0" smtClean="0"/>
              <a:t>: </a:t>
            </a:r>
            <a:r>
              <a:rPr lang="hr-HR" b="1" dirty="0" err="1" smtClean="0"/>
              <a:t>unaprijednu</a:t>
            </a:r>
            <a:r>
              <a:rPr lang="hr-HR" dirty="0" smtClean="0"/>
              <a:t> i </a:t>
            </a:r>
            <a:r>
              <a:rPr lang="hr-HR" b="1" dirty="0" err="1" smtClean="0"/>
              <a:t>inverznu</a:t>
            </a:r>
            <a:r>
              <a:rPr lang="hr-HR" dirty="0" smtClean="0"/>
              <a:t>.</a:t>
            </a:r>
          </a:p>
          <a:p>
            <a:endParaRPr lang="hr-H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1268761"/>
            <a:ext cx="9144000" cy="215444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endParaRPr lang="hr-HR" sz="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0027-700E-4C61-8EA6-E2AA1C842A86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20419593">
            <a:off x="3260656" y="2864392"/>
            <a:ext cx="936104" cy="72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/>
          <p:cNvSpPr/>
          <p:nvPr/>
        </p:nvSpPr>
        <p:spPr>
          <a:xfrm rot="1650344">
            <a:off x="2375481" y="2776997"/>
            <a:ext cx="936104" cy="72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 rot="20536764">
            <a:off x="1536415" y="2705659"/>
            <a:ext cx="936104" cy="72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  <a:solidFill>
            <a:schemeClr val="accent3">
              <a:lumMod val="60000"/>
              <a:lumOff val="40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hr-HR" dirty="0" err="1" smtClean="0"/>
              <a:t>Unaprijedna</a:t>
            </a:r>
            <a:r>
              <a:rPr lang="hr-HR" dirty="0" smtClean="0"/>
              <a:t> </a:t>
            </a:r>
            <a:r>
              <a:rPr lang="hr-HR" dirty="0" err="1" smtClean="0"/>
              <a:t>kinematika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077072"/>
            <a:ext cx="7920880" cy="2088232"/>
          </a:xfrm>
        </p:spPr>
        <p:txBody>
          <a:bodyPr>
            <a:normAutofit fontScale="85000" lnSpcReduction="10000"/>
          </a:bodyPr>
          <a:lstStyle/>
          <a:p>
            <a:r>
              <a:rPr lang="hr-HR" dirty="0" err="1" smtClean="0"/>
              <a:t>Unaprijedna</a:t>
            </a:r>
            <a:r>
              <a:rPr lang="hr-HR" dirty="0" smtClean="0"/>
              <a:t> </a:t>
            </a:r>
            <a:r>
              <a:rPr lang="hr-HR" dirty="0" err="1" smtClean="0"/>
              <a:t>kinematika</a:t>
            </a:r>
            <a:r>
              <a:rPr lang="hr-HR" dirty="0" smtClean="0"/>
              <a:t> za manipulator zadaje položaje i kutove svih zglobova, te na osnovu njih izračunava položaj krajnje točke manipulatora.</a:t>
            </a:r>
          </a:p>
          <a:p>
            <a:r>
              <a:rPr lang="hr-HR" dirty="0" smtClean="0"/>
              <a:t>Prostora manipulatora  →  Prostor </a:t>
            </a:r>
            <a:r>
              <a:rPr lang="hr-HR" dirty="0" err="1" smtClean="0"/>
              <a:t>kartezijevih</a:t>
            </a:r>
            <a:r>
              <a:rPr lang="hr-HR" dirty="0" smtClean="0"/>
              <a:t> koordinata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268761"/>
            <a:ext cx="9144000" cy="215444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endParaRPr lang="hr-HR" sz="800" dirty="0"/>
          </a:p>
        </p:txBody>
      </p:sp>
      <p:sp>
        <p:nvSpPr>
          <p:cNvPr id="5" name="Rectangle 4"/>
          <p:cNvSpPr/>
          <p:nvPr/>
        </p:nvSpPr>
        <p:spPr>
          <a:xfrm>
            <a:off x="1115616" y="1844824"/>
            <a:ext cx="288032" cy="2016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395536" y="2852936"/>
            <a:ext cx="20162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403648" y="2780928"/>
            <a:ext cx="216024" cy="2160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Oval 13"/>
          <p:cNvSpPr/>
          <p:nvPr/>
        </p:nvSpPr>
        <p:spPr>
          <a:xfrm>
            <a:off x="2339752" y="2492896"/>
            <a:ext cx="216024" cy="2160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Oval 15"/>
          <p:cNvSpPr/>
          <p:nvPr/>
        </p:nvSpPr>
        <p:spPr>
          <a:xfrm>
            <a:off x="3131840" y="2924944"/>
            <a:ext cx="216024" cy="2160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868416" y="1925216"/>
            <a:ext cx="2818656" cy="89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manipulator</a:t>
            </a:r>
          </a:p>
        </p:txBody>
      </p:sp>
      <p:pic>
        <p:nvPicPr>
          <p:cNvPr id="19" name="Picture 18" descr="GUID-68B6A1E8-59A1-43A9-9358-D379A5C38A60-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8008" y="1772816"/>
            <a:ext cx="3886200" cy="4343400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0027-700E-4C61-8EA6-E2AA1C842A86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5" grpId="0" animBg="1"/>
      <p:bldP spid="15" grpId="1" animBg="1"/>
      <p:bldP spid="13" grpId="0" animBg="1"/>
      <p:bldP spid="13" grpId="1" animBg="1"/>
      <p:bldP spid="3" grpId="0" build="p"/>
      <p:bldP spid="3" grpId="1" build="p"/>
      <p:bldP spid="5" grpId="0" animBg="1"/>
      <p:bldP spid="5" grpId="1" animBg="1"/>
      <p:bldP spid="11" grpId="0" animBg="1"/>
      <p:bldP spid="11" grpId="1" animBg="1"/>
      <p:bldP spid="14" grpId="0" animBg="1"/>
      <p:bldP spid="14" grpId="1" animBg="1"/>
      <p:bldP spid="16" grpId="0" animBg="1"/>
      <p:bldP spid="16" grpId="1" animBg="1"/>
      <p:bldP spid="18" grpId="0" build="p"/>
      <p:bldP spid="18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rot="21080224">
            <a:off x="6084251" y="5083263"/>
            <a:ext cx="936104" cy="72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Rectangle 17"/>
          <p:cNvSpPr/>
          <p:nvPr/>
        </p:nvSpPr>
        <p:spPr>
          <a:xfrm rot="2102710">
            <a:off x="5083880" y="4843366"/>
            <a:ext cx="936104" cy="72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16"/>
          <p:cNvSpPr/>
          <p:nvPr/>
        </p:nvSpPr>
        <p:spPr>
          <a:xfrm rot="1629555">
            <a:off x="6121004" y="4790807"/>
            <a:ext cx="936104" cy="72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6156176" y="4581128"/>
            <a:ext cx="936104" cy="72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5148064" y="4581128"/>
            <a:ext cx="936104" cy="72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 rot="1878673">
            <a:off x="2002262" y="5035149"/>
            <a:ext cx="936104" cy="72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 rot="1878673">
            <a:off x="1111260" y="4503030"/>
            <a:ext cx="936104" cy="72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  <a:solidFill>
            <a:schemeClr val="accent3">
              <a:lumMod val="60000"/>
              <a:lumOff val="40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hr-HR" dirty="0" err="1" smtClean="0"/>
              <a:t>Inverzna</a:t>
            </a:r>
            <a:r>
              <a:rPr lang="hr-HR" dirty="0" smtClean="0"/>
              <a:t> </a:t>
            </a:r>
            <a:r>
              <a:rPr lang="hr-HR" dirty="0" err="1" smtClean="0"/>
              <a:t>kinematika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2016223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Za zadanu točku prostora pronalazi položaje i kutove svih zglobova manipulatora takvih da njegova krajnja točka bude u zadanoj točki (ili što bliže zadanoj točki u slučaju da nije dohvatljiva)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268761"/>
            <a:ext cx="9144000" cy="215444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endParaRPr lang="hr-HR" sz="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0027-700E-4C61-8EA6-E2AA1C842A86}" type="slidenum">
              <a:rPr lang="hr-HR" smtClean="0"/>
              <a:pPr/>
              <a:t>9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1043608" y="4193026"/>
            <a:ext cx="216024" cy="2160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1952805" y="4697082"/>
            <a:ext cx="216024" cy="2160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Multiply 10"/>
          <p:cNvSpPr/>
          <p:nvPr/>
        </p:nvSpPr>
        <p:spPr>
          <a:xfrm>
            <a:off x="3059831" y="5301208"/>
            <a:ext cx="504056" cy="432048"/>
          </a:xfrm>
          <a:prstGeom prst="mathMultiply">
            <a:avLst>
              <a:gd name="adj1" fmla="val 1069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5004048" y="4509120"/>
            <a:ext cx="216024" cy="2160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Oval 13"/>
          <p:cNvSpPr/>
          <p:nvPr/>
        </p:nvSpPr>
        <p:spPr>
          <a:xfrm>
            <a:off x="6012160" y="4509120"/>
            <a:ext cx="216024" cy="2160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Multiply 15"/>
          <p:cNvSpPr/>
          <p:nvPr/>
        </p:nvSpPr>
        <p:spPr>
          <a:xfrm>
            <a:off x="6732240" y="4797152"/>
            <a:ext cx="504056" cy="432048"/>
          </a:xfrm>
          <a:prstGeom prst="mathMultiply">
            <a:avLst>
              <a:gd name="adj1" fmla="val 1069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Oval 19"/>
          <p:cNvSpPr/>
          <p:nvPr/>
        </p:nvSpPr>
        <p:spPr>
          <a:xfrm>
            <a:off x="5868144" y="5085184"/>
            <a:ext cx="216024" cy="2160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Rectangle 20"/>
          <p:cNvSpPr/>
          <p:nvPr/>
        </p:nvSpPr>
        <p:spPr>
          <a:xfrm>
            <a:off x="755576" y="4005064"/>
            <a:ext cx="288032" cy="2016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35496" y="5013176"/>
            <a:ext cx="20162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716016" y="4005064"/>
            <a:ext cx="288032" cy="2016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3995936" y="5013176"/>
            <a:ext cx="20162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74 -0.03148 " pathEditMode="relative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7" grpId="0" animBg="1"/>
      <p:bldP spid="17" grpId="1" animBg="1"/>
      <p:bldP spid="15" grpId="0" animBg="1"/>
      <p:bldP spid="15" grpId="1" animBg="1"/>
      <p:bldP spid="13" grpId="0" animBg="1"/>
      <p:bldP spid="13" grpId="1" animBg="1"/>
      <p:bldP spid="10" grpId="0" animBg="1"/>
      <p:bldP spid="8" grpId="0" animBg="1"/>
      <p:bldP spid="3" grpId="0" build="p"/>
      <p:bldP spid="7" grpId="0" animBg="1"/>
      <p:bldP spid="9" grpId="0" animBg="1"/>
      <p:bldP spid="11" grpId="0" animBg="1"/>
      <p:bldP spid="11" grpId="1" animBg="1"/>
      <p:bldP spid="12" grpId="0" animBg="1"/>
      <p:bldP spid="14" grpId="0" animBg="1"/>
      <p:bldP spid="14" grpId="1" animBg="1"/>
      <p:bldP spid="16" grpId="0" animBg="1"/>
      <p:bldP spid="20" grpId="0" animBg="1"/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582</Words>
  <Application>Microsoft Office PowerPoint</Application>
  <PresentationFormat>On-screen Show (4:3)</PresentationFormat>
  <Paragraphs>137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Postupci animacije ljudskih likova</vt:lpstr>
      <vt:lpstr>Skeletalna animacija</vt:lpstr>
      <vt:lpstr>Skeletalna animacija</vt:lpstr>
      <vt:lpstr>Skeletalna animacija</vt:lpstr>
      <vt:lpstr>Skeletalna animacija</vt:lpstr>
      <vt:lpstr>Skeletalna animacija</vt:lpstr>
      <vt:lpstr>Kinematika</vt:lpstr>
      <vt:lpstr>Unaprijedna kinematika</vt:lpstr>
      <vt:lpstr>Inverzna kinematika</vt:lpstr>
      <vt:lpstr>Inverzna kinematika</vt:lpstr>
      <vt:lpstr>Inverzna kinematika</vt:lpstr>
      <vt:lpstr>Implementacija programskog rješenja</vt:lpstr>
      <vt:lpstr>Priprema 3D modela</vt:lpstr>
      <vt:lpstr>Priprema 3D modela</vt:lpstr>
      <vt:lpstr>Animacija 3D modela</vt:lpstr>
      <vt:lpstr>Učitavanje animiranog modela</vt:lpstr>
      <vt:lpstr>Programsko rješenje Skinned model sample</vt:lpstr>
      <vt:lpstr>Kretanje modela po sceni</vt:lpstr>
      <vt:lpstr>Završni izgled programskog rješenja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Postupci animacije ljudskih likova</dc:title>
  <dc:creator>Petar</dc:creator>
  <cp:lastModifiedBy>Petar</cp:lastModifiedBy>
  <cp:revision>49</cp:revision>
  <dcterms:created xsi:type="dcterms:W3CDTF">2011-07-01T15:40:04Z</dcterms:created>
  <dcterms:modified xsi:type="dcterms:W3CDTF">2011-07-04T14:43:57Z</dcterms:modified>
</cp:coreProperties>
</file>