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91" r:id="rId32"/>
    <p:sldId id="288" r:id="rId33"/>
    <p:sldId id="290" r:id="rId34"/>
    <p:sldId id="283" r:id="rId3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7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A1E50-851A-4F61-8D91-0427E711FD26}" type="datetimeFigureOut">
              <a:rPr lang="hr-HR" smtClean="0"/>
              <a:t>4.7.2012.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853CA-5884-4E4A-B0BA-3374E1BF2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45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853CA-5884-4E4A-B0BA-3374E1BF2E6C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33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21-321C-4538-99A1-02D721A27844}" type="datetime1">
              <a:rPr lang="hr-HR" smtClean="0"/>
              <a:t>4.7.2012.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82A5-C660-49AD-AC7B-E35E3EA0E5F1}" type="datetime1">
              <a:rPr lang="hr-HR" smtClean="0"/>
              <a:t>4.7.2012.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B8F-DF30-43F1-9117-51F33DDD6AD9}" type="datetime1">
              <a:rPr lang="hr-HR" smtClean="0"/>
              <a:t>4.7.2012.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9E11-B1DA-45BF-A1BD-840099EBD7F0}" type="datetime1">
              <a:rPr lang="hr-HR" smtClean="0"/>
              <a:t>4.7.2012.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C4DF-2C3D-4F69-89FD-42F572AEA238}" type="datetime1">
              <a:rPr lang="hr-HR" smtClean="0"/>
              <a:t>4.7.2012.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65DB-22E5-4BD7-BA0B-8B81BCCE65A0}" type="datetime1">
              <a:rPr lang="hr-HR" smtClean="0"/>
              <a:t>4.7.2012.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E2C5-2196-45B9-8224-20E9745028C3}" type="datetime1">
              <a:rPr lang="hr-HR" smtClean="0"/>
              <a:t>4.7.2012.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98A9-BD96-4FBF-AEE5-18BC1BA392C6}" type="datetime1">
              <a:rPr lang="hr-HR" smtClean="0"/>
              <a:t>4.7.2012.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EED7-72A5-4BBD-A62E-EFFFFE2494BE}" type="datetime1">
              <a:rPr lang="hr-HR" smtClean="0"/>
              <a:t>4.7.2012.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831-A1BA-44FB-9FCA-BA55021DD27C}" type="datetime1">
              <a:rPr lang="hr-HR" smtClean="0"/>
              <a:t>4.7.2012.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224B85E-FAD1-465A-A06B-38CF37CEEBAE}" type="datetime1">
              <a:rPr lang="hr-HR" smtClean="0"/>
              <a:t>4.7.2012.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BF9D25-FBC1-4074-8BC8-F3DD5600BB7D}" type="datetime1">
              <a:rPr lang="hr-HR" smtClean="0"/>
              <a:t>4.7.2012.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09B0838-8C25-43A6-8D50-F3ECB399D7D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848872" cy="1584176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Postupci izrade i primjene </a:t>
            </a:r>
            <a:br>
              <a:rPr lang="hr-HR" dirty="0" smtClean="0"/>
            </a:br>
            <a:r>
              <a:rPr lang="hr-HR" dirty="0" smtClean="0"/>
              <a:t>mapa NORMALA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196680"/>
            <a:ext cx="4176464" cy="60047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Andrija Stepić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Izrada u programu za obradu slika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- Moguće u bilo kojem programu za obradu 	(Photoshop, Gimp, Paint)</a:t>
            </a:r>
          </a:p>
          <a:p>
            <a:pPr marL="36576" indent="0">
              <a:buNone/>
            </a:pPr>
            <a:r>
              <a:rPr lang="hr-HR" sz="2400" dirty="0" smtClean="0"/>
              <a:t>- Proizvoljno nanošenje crno-bijelog raspona boja</a:t>
            </a:r>
          </a:p>
          <a:p>
            <a:pPr marL="36576" indent="0">
              <a:buNone/>
            </a:pPr>
            <a:r>
              <a:rPr lang="hr-HR" sz="2400" dirty="0" smtClean="0"/>
              <a:t>- Problem – neprepoznatljivost rezultata do primjene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2798440" cy="279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2736304" cy="27363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40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Algoritamska izrada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715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- prirodno nasumičan izgled</a:t>
            </a:r>
          </a:p>
          <a:p>
            <a:pPr marL="36576" indent="0">
              <a:buNone/>
            </a:pPr>
            <a:r>
              <a:rPr lang="hr-HR" sz="2400" dirty="0" smtClean="0"/>
              <a:t>- moguća izrada na GPU tijekom izvršavanja programa</a:t>
            </a:r>
          </a:p>
          <a:p>
            <a:pPr marL="36576" indent="0">
              <a:buNone/>
            </a:pPr>
            <a:r>
              <a:rPr lang="hr-HR" sz="2400" dirty="0" smtClean="0"/>
              <a:t>- često ovisni o pseudoslučajnim brojevima</a:t>
            </a:r>
            <a:endParaRPr lang="hr-HR" sz="2400" dirty="0"/>
          </a:p>
          <a:p>
            <a:pPr marL="36576" indent="0">
              <a:buNone/>
            </a:pPr>
            <a:r>
              <a:rPr lang="hr-HR" sz="2400" dirty="0" smtClean="0"/>
              <a:t>- 2 najpopularnije metode:</a:t>
            </a:r>
          </a:p>
          <a:p>
            <a:pPr marL="36576" indent="0">
              <a:buNone/>
            </a:pPr>
            <a:r>
              <a:rPr lang="hr-HR" sz="2400" dirty="0" smtClean="0"/>
              <a:t>  1. Perlinov šum</a:t>
            </a:r>
          </a:p>
          <a:p>
            <a:pPr marL="36576" indent="0">
              <a:buNone/>
            </a:pPr>
            <a:r>
              <a:rPr lang="hr-HR" sz="2400" dirty="0" smtClean="0"/>
              <a:t>  2. Algoritam dijamant-kvadrat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80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Algoritamska izrada – Perlinov šum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sz="2400" dirty="0"/>
              <a:t>r</a:t>
            </a:r>
            <a:r>
              <a:rPr lang="hr-HR" sz="2400" dirty="0" smtClean="0"/>
              <a:t>ačunalno generirani vizualni efekt</a:t>
            </a:r>
          </a:p>
          <a:p>
            <a:pPr>
              <a:buFontTx/>
              <a:buChar char="-"/>
            </a:pPr>
            <a:r>
              <a:rPr lang="hr-HR" sz="2400" dirty="0" smtClean="0"/>
              <a:t>šum prikazan gradijentom intenziteta temelj: </a:t>
            </a:r>
          </a:p>
          <a:p>
            <a:pPr>
              <a:buFontTx/>
              <a:buChar char="-"/>
            </a:pPr>
            <a:r>
              <a:rPr lang="hr-HR" sz="2400" dirty="0" smtClean="0"/>
              <a:t>interpolacijska funkcija</a:t>
            </a:r>
          </a:p>
          <a:p>
            <a:pPr>
              <a:buFontTx/>
              <a:buChar char="-"/>
            </a:pPr>
            <a:r>
              <a:rPr lang="hr-HR" sz="2400" dirty="0" smtClean="0"/>
              <a:t>determinističke vrijednosti težina – tablica [0,255]</a:t>
            </a:r>
          </a:p>
          <a:p>
            <a:pPr>
              <a:buFontTx/>
              <a:buChar char="-"/>
            </a:pPr>
            <a:r>
              <a:rPr lang="hr-HR" sz="2400" dirty="0"/>
              <a:t>postupak:</a:t>
            </a:r>
          </a:p>
          <a:p>
            <a:pPr marL="36576" indent="0">
              <a:buNone/>
            </a:pPr>
            <a:r>
              <a:rPr lang="hr-HR" sz="2400" dirty="0" smtClean="0"/>
              <a:t>     za </a:t>
            </a:r>
            <a:r>
              <a:rPr lang="hr-HR" sz="2400" dirty="0"/>
              <a:t>svaki slikovni element:</a:t>
            </a:r>
          </a:p>
          <a:p>
            <a:pPr marL="36576" indent="0">
              <a:buNone/>
            </a:pPr>
            <a:r>
              <a:rPr lang="hr-HR" sz="2400" dirty="0"/>
              <a:t>	odredi vektore </a:t>
            </a:r>
            <a:r>
              <a:rPr lang="hr-HR" sz="2400" dirty="0" smtClean="0"/>
              <a:t>do </a:t>
            </a:r>
            <a:r>
              <a:rPr lang="hr-HR" sz="2400" dirty="0"/>
              <a:t>ruba teksture</a:t>
            </a:r>
          </a:p>
          <a:p>
            <a:pPr marL="36576" indent="0">
              <a:buNone/>
            </a:pPr>
            <a:r>
              <a:rPr lang="hr-HR" sz="2400" dirty="0"/>
              <a:t>	odredi </a:t>
            </a:r>
            <a:r>
              <a:rPr lang="hr-HR" sz="2400" dirty="0" smtClean="0"/>
              <a:t>koeficijente vektora iz tablice</a:t>
            </a:r>
          </a:p>
          <a:p>
            <a:pPr marL="36576" indent="0">
              <a:buNone/>
            </a:pPr>
            <a:r>
              <a:rPr lang="hr-HR" sz="2400" dirty="0"/>
              <a:t>	</a:t>
            </a:r>
            <a:r>
              <a:rPr lang="hr-HR" sz="2400" dirty="0" smtClean="0"/>
              <a:t>odredi intenzitet boje i bilinearno interpoliraj na 		temelju ulaznih koordinata</a:t>
            </a:r>
          </a:p>
          <a:p>
            <a:pPr marL="36576" indent="0">
              <a:buNone/>
            </a:pPr>
            <a:r>
              <a:rPr lang="hr-HR" sz="2400" dirty="0" smtClean="0"/>
              <a:t>	</a:t>
            </a:r>
          </a:p>
          <a:p>
            <a:pPr>
              <a:buFontTx/>
              <a:buChar char="-"/>
            </a:pPr>
            <a:endParaRPr lang="hr-H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1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Algoritamska izrada – Perlinov šum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dirty="0" smtClean="0"/>
              <a:t>moguće je kombinirati više frekvencija šuma</a:t>
            </a:r>
          </a:p>
          <a:p>
            <a:pPr marL="36576" indent="0">
              <a:buNone/>
            </a:pPr>
            <a:endParaRPr lang="hr-HR" sz="2400" dirty="0" smtClean="0"/>
          </a:p>
          <a:p>
            <a:pPr marL="36576" indent="0">
              <a:buNone/>
            </a:pPr>
            <a:r>
              <a:rPr lang="hr-HR" sz="2400" dirty="0" smtClean="0"/>
              <a:t>	1 frekvencija			4 frekvencije</a:t>
            </a:r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212975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57" y="3212976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7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Algoritam dijamant-kvadrat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r-HR" sz="2400" dirty="0" smtClean="0"/>
              <a:t>temelj:  pseudo-slučajni brojevi</a:t>
            </a:r>
          </a:p>
          <a:p>
            <a:pPr>
              <a:buFontTx/>
              <a:buChar char="-"/>
            </a:pPr>
            <a:r>
              <a:rPr lang="hr-HR" sz="2400" dirty="0"/>
              <a:t>p</a:t>
            </a:r>
            <a:r>
              <a:rPr lang="hr-HR" sz="2400" dirty="0" smtClean="0"/>
              <a:t>ostupak:</a:t>
            </a:r>
          </a:p>
          <a:p>
            <a:pPr marL="448056" lvl="1" indent="0">
              <a:buNone/>
            </a:pPr>
            <a:r>
              <a:rPr lang="hr-HR" sz="2400" dirty="0"/>
              <a:t>p</a:t>
            </a:r>
            <a:r>
              <a:rPr lang="hr-HR" sz="2400" dirty="0" smtClean="0"/>
              <a:t>ostavi intenzitete u vrhovima teksture na nasumične težine</a:t>
            </a:r>
          </a:p>
          <a:p>
            <a:pPr marL="448056" lvl="1" indent="0">
              <a:buNone/>
            </a:pPr>
            <a:r>
              <a:rPr lang="hr-HR" sz="2400" dirty="0"/>
              <a:t>i</a:t>
            </a:r>
            <a:r>
              <a:rPr lang="hr-HR" sz="2400" dirty="0" smtClean="0"/>
              <a:t>zračunaj težinu sredine kvadrata sredinom vrhova uz slučajni pomak</a:t>
            </a:r>
          </a:p>
          <a:p>
            <a:pPr marL="448056" lvl="1" indent="0">
              <a:buNone/>
            </a:pPr>
            <a:r>
              <a:rPr lang="hr-HR" sz="2400" dirty="0"/>
              <a:t>i</a:t>
            </a:r>
            <a:r>
              <a:rPr lang="hr-HR" sz="2400" dirty="0" smtClean="0"/>
              <a:t>zračunaj težinu sredine dijamanta koje čine po 2 vrha i izračunate sredine</a:t>
            </a:r>
          </a:p>
          <a:p>
            <a:pPr marL="448056" lvl="1" indent="0">
              <a:buNone/>
            </a:pPr>
            <a:r>
              <a:rPr lang="hr-HR" sz="2400" dirty="0"/>
              <a:t>p</a:t>
            </a:r>
            <a:r>
              <a:rPr lang="hr-HR" sz="2400" dirty="0" smtClean="0"/>
              <a:t>onavljaj naizmjenično do izračuna svih elemenata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68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Algoritam dijamant-kvadrat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   pomak srednje točke	           dijamant-kvadrat</a:t>
            </a:r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444974" cy="34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446512" cy="34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20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iz postojećih tekstura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- konverzija tekstura i fotografija</a:t>
            </a:r>
          </a:p>
          <a:p>
            <a:pPr marL="36576" indent="0">
              <a:buNone/>
            </a:pPr>
            <a:r>
              <a:rPr lang="hr-HR" sz="2400" dirty="0" smtClean="0"/>
              <a:t>- uvjet: što manje perspektivno deformirana, jednoliko         osvjeljenje, frontalni pogled</a:t>
            </a:r>
          </a:p>
          <a:p>
            <a:pPr marL="36576" indent="0">
              <a:buNone/>
            </a:pPr>
            <a:r>
              <a:rPr lang="hr-HR" sz="2400" dirty="0" smtClean="0"/>
              <a:t>- filtar sivih razina (eng. grayscale)</a:t>
            </a:r>
          </a:p>
          <a:p>
            <a:pPr marL="36576" indent="0">
              <a:buNone/>
            </a:pPr>
            <a:r>
              <a:rPr lang="hr-HR" sz="2400" dirty="0" smtClean="0"/>
              <a:t>- gaussov šum,  osvjetljenje, kontrast</a:t>
            </a:r>
          </a:p>
          <a:p>
            <a:pPr marL="36576" indent="0">
              <a:buNone/>
            </a:pPr>
            <a:r>
              <a:rPr lang="hr-HR" sz="2400" dirty="0" smtClean="0"/>
              <a:t>- programi za konverziju tekstura (npr. Crazy Bump)</a:t>
            </a:r>
          </a:p>
          <a:p>
            <a:pPr>
              <a:buFontTx/>
              <a:buChar char="-"/>
            </a:pP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90" y="4293096"/>
            <a:ext cx="2346598" cy="234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78263"/>
            <a:ext cx="2361431" cy="236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282005" cy="228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55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iz 3D modela objekta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dirty="0"/>
              <a:t>p</a:t>
            </a:r>
            <a:r>
              <a:rPr lang="hr-HR" sz="2400" dirty="0" smtClean="0"/>
              <a:t>rojekcija modela na ravninu (dubinski spremnik) </a:t>
            </a:r>
          </a:p>
          <a:p>
            <a:pPr>
              <a:buFontTx/>
              <a:buChar char="-"/>
            </a:pPr>
            <a:r>
              <a:rPr lang="hr-HR" sz="2400" dirty="0" smtClean="0"/>
              <a:t>Određivanje udaljenosti najbliže točke modela od ravnine praćenjem zrake (jednostrano ili dvostrano)</a:t>
            </a:r>
          </a:p>
          <a:p>
            <a:pPr>
              <a:buFontTx/>
              <a:buChar char="-"/>
            </a:pPr>
            <a:r>
              <a:rPr lang="hr-HR" sz="2400" dirty="0"/>
              <a:t>parametrizacija: raspon dubine i pomak</a:t>
            </a:r>
          </a:p>
          <a:p>
            <a:pPr>
              <a:buFontTx/>
              <a:buChar char="-"/>
            </a:pPr>
            <a:r>
              <a:rPr lang="hr-HR" sz="2400" dirty="0" smtClean="0"/>
              <a:t>problem: određivanje raspona dubine projekcije</a:t>
            </a:r>
          </a:p>
          <a:p>
            <a:pPr marL="36576" indent="0">
              <a:buNone/>
            </a:pPr>
            <a:endParaRPr lang="hr-H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85177"/>
            <a:ext cx="2814912" cy="235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18" y="3885177"/>
            <a:ext cx="2380883" cy="238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74" y="3885178"/>
            <a:ext cx="2380882" cy="2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50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Primjene visinskih mapa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hr-HR" dirty="0" smtClean="0"/>
              <a:t>1. Preslikavanje neravnina</a:t>
            </a:r>
          </a:p>
          <a:p>
            <a:pPr marL="36576" indent="0">
              <a:buNone/>
            </a:pPr>
            <a:r>
              <a:rPr lang="hr-HR" dirty="0" smtClean="0"/>
              <a:t>2. Preslikavanje premještanjem geometrije</a:t>
            </a:r>
          </a:p>
          <a:p>
            <a:pPr marL="36576" indent="0">
              <a:buNone/>
            </a:pPr>
            <a:r>
              <a:rPr lang="hr-HR" dirty="0" smtClean="0"/>
              <a:t>3. Generiranje 3D modela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0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Preslikavanje neravnina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dirty="0"/>
              <a:t>s</a:t>
            </a:r>
            <a:r>
              <a:rPr lang="hr-HR" sz="2400" dirty="0" smtClean="0"/>
              <a:t>imulacija detalja na površini modela bez promjene broja poligona</a:t>
            </a:r>
          </a:p>
          <a:p>
            <a:pPr>
              <a:buFontTx/>
              <a:buChar char="-"/>
            </a:pPr>
            <a:r>
              <a:rPr lang="hr-HR" sz="2400" dirty="0" smtClean="0"/>
              <a:t>temelj: modificiranje normala površine normalama izračunatim iz visinske mape</a:t>
            </a:r>
          </a:p>
          <a:p>
            <a:pPr>
              <a:buFontTx/>
              <a:buChar char="-"/>
            </a:pPr>
            <a:r>
              <a:rPr lang="hr-HR" sz="2400" dirty="0"/>
              <a:t>p</a:t>
            </a:r>
            <a:r>
              <a:rPr lang="hr-HR" sz="2400" dirty="0" smtClean="0"/>
              <a:t>arametrizacija: utjecaj normale visinske mape</a:t>
            </a:r>
          </a:p>
          <a:p>
            <a:pPr>
              <a:buFontTx/>
              <a:buChar char="-"/>
            </a:pPr>
            <a:r>
              <a:rPr lang="hr-HR" sz="2400" dirty="0" smtClean="0"/>
              <a:t>brzina ali nedostatak potpune kontrole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97152"/>
            <a:ext cx="1560579" cy="156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89040"/>
            <a:ext cx="1800200" cy="2694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07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hr-HR" dirty="0" smtClean="0"/>
              <a:t>1. Prikaz modela objekta</a:t>
            </a:r>
          </a:p>
          <a:p>
            <a:pPr marL="36576" indent="0">
              <a:buNone/>
            </a:pPr>
            <a:r>
              <a:rPr lang="hr-HR" dirty="0" smtClean="0"/>
              <a:t>2. Tangencijalni prostor</a:t>
            </a:r>
          </a:p>
          <a:p>
            <a:pPr marL="36576" indent="0">
              <a:buNone/>
            </a:pPr>
            <a:r>
              <a:rPr lang="hr-HR" dirty="0" smtClean="0"/>
              <a:t>3. Visinske mape</a:t>
            </a:r>
          </a:p>
          <a:p>
            <a:pPr marL="36576" indent="0">
              <a:buNone/>
            </a:pPr>
            <a:r>
              <a:rPr lang="hr-HR" dirty="0" smtClean="0"/>
              <a:t>4. Mape normala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6" y="3926532"/>
            <a:ext cx="9177536" cy="3390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43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Preslikavanje neravnina - primjena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24" y="1306312"/>
            <a:ext cx="2410719" cy="2410719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73" y="1300587"/>
            <a:ext cx="2505039" cy="250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73800"/>
            <a:ext cx="2799956" cy="2799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28" y="3805626"/>
            <a:ext cx="2768130" cy="27681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7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Preslikavanje premještanjem geometrije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dirty="0" smtClean="0"/>
              <a:t>3 različite implementacije, na 3 razine grafičkog protočnog sustava:</a:t>
            </a:r>
          </a:p>
          <a:p>
            <a:pPr marL="36576" indent="0">
              <a:buNone/>
            </a:pPr>
            <a:r>
              <a:rPr lang="hr-HR" sz="2400" dirty="0" smtClean="0"/>
              <a:t>1. Program za sjenčanje točaka</a:t>
            </a:r>
          </a:p>
          <a:p>
            <a:pPr marL="36576" indent="0">
              <a:buNone/>
            </a:pPr>
            <a:r>
              <a:rPr lang="hr-HR" sz="2400" dirty="0" smtClean="0"/>
              <a:t>2. Program za sjenčanje geometrije</a:t>
            </a:r>
          </a:p>
          <a:p>
            <a:pPr marL="36576" indent="0">
              <a:buNone/>
            </a:pPr>
            <a:r>
              <a:rPr lang="hr-HR" sz="2400" dirty="0" smtClean="0"/>
              <a:t>3. Program za sjenčanje slikovnih elemenata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10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800" dirty="0" smtClean="0"/>
              <a:t>Program </a:t>
            </a:r>
            <a:r>
              <a:rPr lang="hr-HR" sz="4800" dirty="0"/>
              <a:t>za sjenčanje </a:t>
            </a:r>
            <a:r>
              <a:rPr lang="hr-HR" sz="4800" dirty="0" smtClean="0"/>
              <a:t>točaka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- obrada podataka za svaku točku modela</a:t>
            </a:r>
          </a:p>
          <a:p>
            <a:pPr marL="36576" indent="0">
              <a:buNone/>
            </a:pPr>
            <a:r>
              <a:rPr lang="hr-HR" sz="2400" dirty="0" smtClean="0"/>
              <a:t>- pomak </a:t>
            </a:r>
            <a:r>
              <a:rPr lang="hr-HR" sz="2400" dirty="0"/>
              <a:t>postojećih poligona u smjeru </a:t>
            </a:r>
            <a:r>
              <a:rPr lang="hr-HR" sz="2400" dirty="0" smtClean="0"/>
              <a:t>kombinirane normale</a:t>
            </a:r>
          </a:p>
          <a:p>
            <a:pPr marL="36576" indent="0">
              <a:buNone/>
            </a:pPr>
            <a:r>
              <a:rPr lang="hr-HR" sz="2400" dirty="0" smtClean="0"/>
              <a:t>- ovisnost o rezoluciji modela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01008"/>
            <a:ext cx="4172309" cy="303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2" y="3501008"/>
            <a:ext cx="3039254" cy="30392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7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 smtClean="0"/>
              <a:t>Program </a:t>
            </a:r>
            <a:r>
              <a:rPr lang="hr-HR" sz="4400" dirty="0"/>
              <a:t>za sjenčanje </a:t>
            </a:r>
            <a:r>
              <a:rPr lang="hr-HR" sz="4400" dirty="0" smtClean="0"/>
              <a:t>geometrije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800" dirty="0" smtClean="0"/>
              <a:t>- obrada podataka za svaki primitiv modela</a:t>
            </a:r>
          </a:p>
          <a:p>
            <a:pPr marL="36576" indent="0">
              <a:buNone/>
            </a:pPr>
            <a:r>
              <a:rPr lang="hr-HR" sz="2800" dirty="0" smtClean="0"/>
              <a:t>- generiranje </a:t>
            </a:r>
            <a:r>
              <a:rPr lang="hr-HR" sz="2800" dirty="0"/>
              <a:t>poligona </a:t>
            </a:r>
            <a:r>
              <a:rPr lang="hr-HR" sz="2800" dirty="0" smtClean="0"/>
              <a:t>na temelju UV </a:t>
            </a:r>
            <a:r>
              <a:rPr lang="hr-HR" sz="2800" dirty="0"/>
              <a:t>mape </a:t>
            </a:r>
            <a:r>
              <a:rPr lang="hr-HR" sz="2800" dirty="0" smtClean="0"/>
              <a:t>modela</a:t>
            </a:r>
          </a:p>
          <a:p>
            <a:pPr marL="36576" indent="0">
              <a:buNone/>
            </a:pPr>
            <a:r>
              <a:rPr lang="hr-HR" sz="2800" dirty="0" smtClean="0"/>
              <a:t>- pomak </a:t>
            </a:r>
            <a:r>
              <a:rPr lang="hr-HR" sz="2800" dirty="0"/>
              <a:t>u smjeru </a:t>
            </a:r>
            <a:r>
              <a:rPr lang="hr-HR" sz="2800" dirty="0" smtClean="0"/>
              <a:t>kombinirane normale</a:t>
            </a:r>
          </a:p>
          <a:p>
            <a:pPr marL="36576" indent="0">
              <a:buNone/>
            </a:pPr>
            <a:r>
              <a:rPr lang="hr-HR" sz="2800" dirty="0" smtClean="0"/>
              <a:t>- sporije zbog velikog broja poligona 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96" y="4221088"/>
            <a:ext cx="2348880" cy="234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40" y="4221089"/>
            <a:ext cx="2348880" cy="234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9"/>
            <a:ext cx="2348879" cy="234887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Program za sjenčanje slikovnih elemenata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- obrada podataka za svaki slikovni element prikaza</a:t>
            </a:r>
          </a:p>
          <a:p>
            <a:pPr marL="36576" indent="0">
              <a:buNone/>
            </a:pPr>
            <a:r>
              <a:rPr lang="hr-HR" sz="2400" dirty="0" smtClean="0"/>
              <a:t>- preslikavanje zaklanjanja zbog promjene pogleda</a:t>
            </a:r>
          </a:p>
          <a:p>
            <a:pPr marL="36576" indent="0">
              <a:buNone/>
            </a:pPr>
            <a:r>
              <a:rPr lang="hr-HR" sz="2400" dirty="0" smtClean="0"/>
              <a:t>- traženje presjeka zrake od očišta do točke s virtualnom površinom iz visinske mape</a:t>
            </a:r>
          </a:p>
          <a:p>
            <a:pPr marL="36576" indent="0">
              <a:buNone/>
            </a:pPr>
            <a:r>
              <a:rPr lang="hr-HR" sz="2400" dirty="0" smtClean="0"/>
              <a:t>- iluzija dubine, moguće samosjenčanje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6095"/>
            <a:ext cx="6890508" cy="25872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25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Generiranje 3D modela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- stvaranje </a:t>
            </a:r>
            <a:r>
              <a:rPr lang="hr-HR" sz="2400" dirty="0"/>
              <a:t>modela u praznoj sceni </a:t>
            </a:r>
            <a:endParaRPr lang="hr-HR" sz="2400" dirty="0" smtClean="0"/>
          </a:p>
          <a:p>
            <a:pPr marL="36576" indent="0">
              <a:buNone/>
            </a:pPr>
            <a:r>
              <a:rPr lang="hr-HR" sz="2400" dirty="0" smtClean="0"/>
              <a:t>- u programima za modeliranje i obradu slika</a:t>
            </a:r>
          </a:p>
          <a:p>
            <a:pPr marL="36576" indent="0">
              <a:buNone/>
            </a:pPr>
            <a:r>
              <a:rPr lang="hr-HR" sz="2400" dirty="0" smtClean="0"/>
              <a:t>- simulacije leta, geomorforoške i inženjerske analize</a:t>
            </a:r>
          </a:p>
          <a:p>
            <a:pPr marL="36576" indent="0">
              <a:buNone/>
            </a:pP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6771056" cy="30879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1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Mape normala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- pohrana jediničnih 3D vektora u 3 kanala boje</a:t>
            </a:r>
          </a:p>
          <a:p>
            <a:pPr marL="36576" indent="0">
              <a:buNone/>
            </a:pPr>
            <a:r>
              <a:rPr lang="hr-HR" sz="2400" dirty="0" smtClean="0"/>
              <a:t>- </a:t>
            </a:r>
            <a:r>
              <a:rPr lang="hr-HR" sz="2400" dirty="0"/>
              <a:t>s</a:t>
            </a:r>
            <a:r>
              <a:rPr lang="hr-HR" sz="2400" dirty="0" smtClean="0"/>
              <a:t>vaka komponenta boje predstavlja os 3D prostora</a:t>
            </a:r>
          </a:p>
          <a:p>
            <a:pPr marL="36576" indent="0">
              <a:buNone/>
            </a:pPr>
            <a:endParaRPr lang="hr-H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26</a:t>
            </a:fld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5256584" cy="35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mapa normala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dirty="0" smtClean="0"/>
              <a:t>razlika u rasponu vektora, boja i granici primjene</a:t>
            </a:r>
          </a:p>
          <a:p>
            <a:pPr>
              <a:buFontTx/>
              <a:buChar char="-"/>
            </a:pPr>
            <a:r>
              <a:rPr lang="hr-HR" sz="2400" dirty="0" smtClean="0"/>
              <a:t>mape normala prostora scene:</a:t>
            </a:r>
          </a:p>
          <a:p>
            <a:pPr>
              <a:buFontTx/>
              <a:buChar char="-"/>
            </a:pPr>
            <a:r>
              <a:rPr lang="hr-HR" sz="2400" dirty="0"/>
              <a:t>c</a:t>
            </a:r>
            <a:r>
              <a:rPr lang="hr-HR" sz="2400" dirty="0" smtClean="0"/>
              <a:t>ijeli spektar boja, komponente x,y,z iz [-1,1]</a:t>
            </a:r>
          </a:p>
          <a:p>
            <a:pPr>
              <a:buFontTx/>
              <a:buChar char="-"/>
            </a:pPr>
            <a:r>
              <a:rPr lang="hr-HR" sz="2400" dirty="0" smtClean="0"/>
              <a:t>ograničenje modela na translaciju i skaliranje</a:t>
            </a:r>
          </a:p>
          <a:p>
            <a:pPr>
              <a:buFontTx/>
              <a:buChar char="-"/>
            </a:pPr>
            <a:r>
              <a:rPr lang="hr-HR" sz="2400" dirty="0"/>
              <a:t>m</a:t>
            </a:r>
            <a:r>
              <a:rPr lang="hr-HR" sz="2400" dirty="0" smtClean="0"/>
              <a:t>ape tangencijalnog prostora:</a:t>
            </a:r>
          </a:p>
          <a:p>
            <a:pPr>
              <a:buFontTx/>
              <a:buChar char="-"/>
            </a:pPr>
            <a:r>
              <a:rPr lang="hr-HR" sz="2400" dirty="0"/>
              <a:t>k</a:t>
            </a:r>
            <a:r>
              <a:rPr lang="hr-HR" sz="2400" dirty="0" smtClean="0"/>
              <a:t>omponente x,y iz [-1,1], z iz [0,1]</a:t>
            </a:r>
          </a:p>
          <a:p>
            <a:pPr>
              <a:buFontTx/>
              <a:buChar char="-"/>
            </a:pPr>
            <a:r>
              <a:rPr lang="hr-HR" sz="2400" dirty="0"/>
              <a:t>n</a:t>
            </a:r>
            <a:r>
              <a:rPr lang="hr-HR" sz="2400" dirty="0" smtClean="0"/>
              <a:t>eograničeno tranformacijama, uvijek lokalno</a:t>
            </a:r>
          </a:p>
          <a:p>
            <a:pPr>
              <a:buFontTx/>
              <a:buChar char="-"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27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4699980"/>
            <a:ext cx="1980220" cy="1980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12939"/>
            <a:ext cx="1967261" cy="19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Načini izrade mapa normala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hr-HR" dirty="0" smtClean="0"/>
              <a:t>1. Izrada obradom fotografija</a:t>
            </a:r>
          </a:p>
          <a:p>
            <a:pPr marL="36576" indent="0">
              <a:buNone/>
            </a:pPr>
            <a:r>
              <a:rPr lang="hr-HR" dirty="0" smtClean="0"/>
              <a:t>2. Izrada iz postojećih tekstura</a:t>
            </a:r>
          </a:p>
          <a:p>
            <a:pPr marL="36576" indent="0">
              <a:buNone/>
            </a:pPr>
            <a:r>
              <a:rPr lang="hr-HR" dirty="0" smtClean="0"/>
              <a:t>3. Izrada na osnovi 3D modela objekta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5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obradom fotografija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- kombiniranje fotografija objekta osvjetljenog iz smjerova okomitih na očište</a:t>
            </a:r>
          </a:p>
          <a:p>
            <a:pPr marL="36576" indent="0">
              <a:buNone/>
            </a:pPr>
            <a:r>
              <a:rPr lang="hr-HR" sz="2400" dirty="0" smtClean="0"/>
              <a:t>- modifikacija kanala 4 fotografije u 2 nove teksture: maskirajuću i masku</a:t>
            </a:r>
          </a:p>
          <a:p>
            <a:pPr marL="36576" indent="0">
              <a:buNone/>
            </a:pPr>
            <a:r>
              <a:rPr lang="hr-HR" sz="2400" dirty="0" smtClean="0"/>
              <a:t>- nelinearno preklapanje maskirajuće teksture i maske u mapu normala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29</a:t>
            </a:fld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1240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46" y="4077072"/>
            <a:ext cx="24193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00" y="4096016"/>
            <a:ext cx="2419084" cy="241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modela objekta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hr-HR" dirty="0" smtClean="0"/>
              <a:t>Prikaz stvarnih ili izmišljenih objekata u računalu:</a:t>
            </a:r>
          </a:p>
          <a:p>
            <a:pPr marL="36576" indent="0">
              <a:buNone/>
            </a:pPr>
            <a:r>
              <a:rPr lang="hr-HR" dirty="0" smtClean="0"/>
              <a:t>Najčešće kvantizacija površine točkama koje čine poligone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2621011" cy="32793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0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Izrada </a:t>
            </a:r>
            <a:r>
              <a:rPr lang="hr-HR" dirty="0"/>
              <a:t>iz postojećih </a:t>
            </a:r>
            <a:r>
              <a:rPr lang="hr-HR" dirty="0" smtClean="0"/>
              <a:t>tekstura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- </a:t>
            </a:r>
            <a:r>
              <a:rPr lang="hr-HR" sz="2400" dirty="0" smtClean="0"/>
              <a:t>diferencijalna konverzija </a:t>
            </a:r>
            <a:r>
              <a:rPr lang="hr-HR" sz="2400" dirty="0"/>
              <a:t>tekstura i fotografija</a:t>
            </a:r>
          </a:p>
          <a:p>
            <a:pPr marL="36576" indent="0">
              <a:buNone/>
            </a:pPr>
            <a:r>
              <a:rPr lang="hr-HR" sz="2400" dirty="0"/>
              <a:t>- </a:t>
            </a:r>
            <a:r>
              <a:rPr lang="hr-HR" sz="2400" dirty="0" smtClean="0"/>
              <a:t>što </a:t>
            </a:r>
            <a:r>
              <a:rPr lang="hr-HR" sz="2400" dirty="0"/>
              <a:t>manje perspektivno deformirana, jednoliko osvjeljenje, frontalni pogled</a:t>
            </a:r>
          </a:p>
          <a:p>
            <a:pPr marL="36576" indent="0">
              <a:buNone/>
            </a:pPr>
            <a:r>
              <a:rPr lang="hr-HR" sz="2400" dirty="0" smtClean="0"/>
              <a:t>- najčešće nakon pretvorbe u visinsku mapu</a:t>
            </a:r>
          </a:p>
          <a:p>
            <a:pPr marL="36576" indent="0">
              <a:buNone/>
            </a:pPr>
            <a:r>
              <a:rPr lang="hr-HR" sz="2400" dirty="0" smtClean="0"/>
              <a:t>- za svaki slikovni element izračun iz susjednih </a:t>
            </a:r>
            <a:r>
              <a:rPr lang="hr-HR" sz="2400" dirty="0" smtClean="0"/>
              <a:t>  elemenata</a:t>
            </a:r>
            <a:endParaRPr lang="hr-HR" sz="2400" dirty="0" smtClean="0"/>
          </a:p>
          <a:p>
            <a:pPr marL="36576" indent="0">
              <a:buNone/>
            </a:pPr>
            <a:r>
              <a:rPr lang="hr-HR" sz="2400" dirty="0" smtClean="0"/>
              <a:t>- razlika u filtru konvolucije – utjecaj susjeda</a:t>
            </a:r>
          </a:p>
          <a:p>
            <a:pPr marL="36576" indent="0">
              <a:buNone/>
            </a:pPr>
            <a:r>
              <a:rPr lang="hr-HR" sz="2400" dirty="0"/>
              <a:t> </a:t>
            </a:r>
            <a:r>
              <a:rPr lang="hr-HR" sz="1500" dirty="0" smtClean="0"/>
              <a:t> </a:t>
            </a:r>
            <a:endParaRPr lang="hr-HR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8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iz postojećih tekstura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03232" cy="4525963"/>
              </a:xfrm>
            </p:spPr>
            <p:txBody>
              <a:bodyPr/>
              <a:lstStyle/>
              <a:p>
                <a:pPr marL="36576" indent="0">
                  <a:buNone/>
                </a:pPr>
                <a:r>
                  <a:rPr lang="hr-HR" sz="1600" dirty="0" smtClean="0"/>
                  <a:t>1. Metoda gradijenta intenziteta susjeda: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1600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hr-HR" sz="1600" i="1"/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r-HR" sz="1600" i="1"/>
                                <m:t>0</m:t>
                              </m:r>
                            </m:e>
                            <m:e>
                              <m:r>
                                <a:rPr lang="hr-HR" sz="1600" i="1"/>
                                <m:t>1</m:t>
                              </m:r>
                            </m:e>
                            <m:e>
                              <m:r>
                                <a:rPr lang="hr-HR" sz="16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hr-HR" sz="1600" i="1"/>
                                <m:t>1</m:t>
                              </m:r>
                            </m:e>
                            <m:e>
                              <m:r>
                                <a:rPr lang="hr-HR" sz="1600" i="1"/>
                                <m:t>0</m:t>
                              </m:r>
                            </m:e>
                            <m:e>
                              <m:r>
                                <a:rPr lang="hr-HR" sz="1600" i="1"/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hr-HR" sz="1600" i="1"/>
                                <m:t>0</m:t>
                              </m:r>
                            </m:e>
                            <m:e>
                              <m:r>
                                <a:rPr lang="hr-HR" sz="1600" i="1"/>
                                <m:t>−1</m:t>
                              </m:r>
                            </m:e>
                            <m:e>
                              <m:r>
                                <a:rPr lang="hr-HR" sz="1600" i="1"/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r-HR" sz="1600" dirty="0"/>
              </a:p>
              <a:p>
                <a:pPr marL="36576" indent="0">
                  <a:buNone/>
                </a:pPr>
                <a:r>
                  <a:rPr lang="hr-HR" sz="1600" dirty="0"/>
                  <a:t> </a:t>
                </a:r>
              </a:p>
              <a:p>
                <a:pPr marL="36576" indent="0">
                  <a:buNone/>
                </a:pPr>
                <a:r>
                  <a:rPr lang="hr-HR" sz="1600" dirty="0"/>
                  <a:t> 2. </a:t>
                </a:r>
                <a:r>
                  <a:rPr lang="hr-HR" sz="1600" dirty="0"/>
                  <a:t>Metoda gradijenta Sobelovog </a:t>
                </a:r>
                <a:r>
                  <a:rPr lang="hr-HR" sz="1600" dirty="0" smtClean="0"/>
                  <a:t>operatora:  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600" b="0" i="0" smtClean="0">
                        <a:latin typeface="Cambria Math"/>
                      </a:rPr>
                      <m:t>x</m:t>
                    </m:r>
                    <m:r>
                      <a:rPr lang="hr-HR" sz="1600" b="0" i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r-HR" sz="1600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hr-HR" sz="1600" i="1"/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r-HR" sz="1600" i="1"/>
                                <m:t>−</m:t>
                              </m:r>
                              <m:r>
                                <a:rPr lang="hr-HR" sz="1600" i="1"/>
                                <m:t>1</m:t>
                              </m:r>
                            </m:e>
                            <m:e>
                              <m:r>
                                <a:rPr lang="hr-HR" sz="1600" i="1"/>
                                <m:t>0</m:t>
                              </m:r>
                            </m:e>
                            <m:e>
                              <m:r>
                                <a:rPr lang="hr-HR" sz="16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hr-HR" sz="1600" i="1"/>
                                <m:t>−2</m:t>
                              </m:r>
                            </m:e>
                            <m:e>
                              <m:r>
                                <a:rPr lang="hr-HR" sz="1600" i="1"/>
                                <m:t>0</m:t>
                              </m:r>
                            </m:e>
                            <m:e>
                              <m:r>
                                <a:rPr lang="hr-HR" sz="1600" i="1"/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hr-HR" sz="1600" i="1"/>
                                <m:t>−1</m:t>
                              </m:r>
                            </m:e>
                            <m:e>
                              <m:r>
                                <a:rPr lang="hr-HR" sz="1600" i="1"/>
                                <m:t>0</m:t>
                              </m:r>
                            </m:e>
                            <m:e>
                              <m:r>
                                <a:rPr lang="hr-HR" sz="1600" i="1"/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r-HR" sz="1600" dirty="0"/>
                  <a:t>,∆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600" b="0" i="0" smtClean="0">
                        <a:latin typeface="Cambria Math"/>
                      </a:rPr>
                      <m:t>y</m:t>
                    </m:r>
                    <m:r>
                      <a:rPr lang="hr-HR" sz="1600" b="0" i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r-HR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hr-HR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r-H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hr-HR" sz="16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hr-HR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hr-H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hr-HR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hr-HR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hr-HR" sz="16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hr-HR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hr-HR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hr-HR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hr-HR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r-HR" sz="1600" dirty="0"/>
                  <a:t> </a:t>
                </a:r>
                <a:endParaRPr lang="hr-HR" sz="1600" dirty="0"/>
              </a:p>
              <a:p>
                <a:pPr marL="36576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03232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31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48" y="3933056"/>
            <a:ext cx="2276872" cy="2276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2276872" cy="2276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74" y="3906394"/>
            <a:ext cx="2303534" cy="23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89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Izrada na </a:t>
            </a:r>
            <a:r>
              <a:rPr lang="hr-HR" dirty="0"/>
              <a:t>osnovi 3D modela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- izrada modela istog objekta visoke i niske rezolucije</a:t>
            </a:r>
          </a:p>
          <a:p>
            <a:pPr marL="36576" indent="0">
              <a:buNone/>
            </a:pPr>
            <a:r>
              <a:rPr lang="hr-HR" sz="2400" dirty="0" smtClean="0"/>
              <a:t>- projekcija modela visoke na model niske rezolucije praćenjem zrake iz modela niske rezolucije</a:t>
            </a:r>
          </a:p>
          <a:p>
            <a:pPr marL="36576" indent="0">
              <a:buNone/>
            </a:pPr>
            <a:r>
              <a:rPr lang="hr-HR" sz="2400" dirty="0" smtClean="0"/>
              <a:t>- kvaliteta rezultata ovisi o UV mapi modela niske rezolucije i rezoluciji ciljne teksture</a:t>
            </a:r>
          </a:p>
          <a:p>
            <a:pPr marL="36576" indent="0">
              <a:buNone/>
            </a:pPr>
            <a:r>
              <a:rPr lang="hr-HR" sz="2400" dirty="0" smtClean="0"/>
              <a:t>- problemi: višestruke normale točaka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32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2669687" cy="15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600643" cy="15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578415" cy="15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6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Primjena mapa normala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- metoda preslikavanja neravnina</a:t>
            </a:r>
          </a:p>
          <a:p>
            <a:pPr marL="36576" indent="0">
              <a:buNone/>
            </a:pPr>
            <a:r>
              <a:rPr lang="hr-HR" sz="2400" dirty="0" smtClean="0"/>
              <a:t>- simulacija </a:t>
            </a:r>
            <a:r>
              <a:rPr lang="hr-HR" sz="2400" dirty="0"/>
              <a:t>detalja na površini modela bez promjene broja poligona</a:t>
            </a:r>
          </a:p>
          <a:p>
            <a:pPr marL="36576" indent="0">
              <a:buNone/>
            </a:pPr>
            <a:r>
              <a:rPr lang="hr-HR" sz="2400" dirty="0" smtClean="0"/>
              <a:t>- potpuna zamjena normale u točci normalom iz teksture </a:t>
            </a:r>
          </a:p>
          <a:p>
            <a:pPr marL="36576" indent="0">
              <a:buNone/>
            </a:pPr>
            <a:r>
              <a:rPr lang="hr-HR" sz="2400" dirty="0" smtClean="0"/>
              <a:t>- kontrola izgleda sjenčane površine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33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32471"/>
            <a:ext cx="1668928" cy="1668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66" y="4132470"/>
            <a:ext cx="1735270" cy="1735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32470"/>
            <a:ext cx="1735269" cy="1735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2470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940429"/>
            <a:ext cx="4896544" cy="1143000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34</a:t>
            </a:fld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54" y="3020549"/>
            <a:ext cx="2292458" cy="22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podaci modela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715200" cy="240486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Točke – položaj u 3D prostoru scene</a:t>
            </a:r>
          </a:p>
          <a:p>
            <a:pPr marL="36576" indent="0">
              <a:buNone/>
            </a:pPr>
            <a:r>
              <a:rPr lang="hr-HR" sz="2400" dirty="0" smtClean="0"/>
              <a:t>Poligoni – povezanost točaka u površinske segmente</a:t>
            </a:r>
          </a:p>
          <a:p>
            <a:pPr marL="36576" indent="0">
              <a:buNone/>
            </a:pPr>
            <a:r>
              <a:rPr lang="hr-HR" sz="2400" dirty="0" smtClean="0"/>
              <a:t>UV koordinate – 2D prostor projekcije - način preslikavanja tekstura na točke modela</a:t>
            </a:r>
          </a:p>
          <a:p>
            <a:pPr marL="36576" indent="0">
              <a:buNone/>
            </a:pPr>
            <a:r>
              <a:rPr lang="hr-HR" sz="2400" dirty="0" smtClean="0"/>
              <a:t>Normale poligona</a:t>
            </a:r>
          </a:p>
          <a:p>
            <a:pPr marL="36576" indent="0">
              <a:buNone/>
            </a:pPr>
            <a:endParaRPr lang="hr-HR" sz="2400" dirty="0"/>
          </a:p>
          <a:p>
            <a:pPr marL="36576" indent="0">
              <a:buNone/>
            </a:pPr>
            <a:endParaRPr lang="hr-HR" sz="2400" dirty="0"/>
          </a:p>
          <a:p>
            <a:pPr marL="36576" indent="0">
              <a:buNone/>
            </a:pPr>
            <a:endParaRPr lang="hr-HR" sz="2400" dirty="0" smtClean="0"/>
          </a:p>
          <a:p>
            <a:pPr marL="36576" indent="0">
              <a:buNone/>
            </a:pPr>
            <a:endParaRPr lang="hr-HR" sz="2400" dirty="0" smtClean="0"/>
          </a:p>
          <a:p>
            <a:pPr marL="36576" indent="0">
              <a:buNone/>
            </a:pPr>
            <a:endParaRPr lang="hr-H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3383814" cy="2749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29" y="3700978"/>
            <a:ext cx="2731368" cy="27654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0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Tangencijalni prostor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marL="36576" indent="0">
              <a:buNone/>
            </a:pPr>
            <a:r>
              <a:rPr lang="hr-HR" sz="2400" dirty="0" smtClean="0"/>
              <a:t>- 3D prostor lokalan za svaki poligon modela</a:t>
            </a:r>
          </a:p>
          <a:p>
            <a:pPr marL="36576" indent="0">
              <a:buNone/>
            </a:pPr>
            <a:r>
              <a:rPr lang="hr-HR" sz="2400" dirty="0" smtClean="0"/>
              <a:t>- Sastoji se od 3 ortnonormirana vektora:</a:t>
            </a:r>
          </a:p>
          <a:p>
            <a:pPr marL="36576" indent="0">
              <a:buNone/>
            </a:pPr>
            <a:r>
              <a:rPr lang="hr-HR" sz="2400" dirty="0" smtClean="0"/>
              <a:t>	- Normala, tangenta, binormala</a:t>
            </a:r>
          </a:p>
          <a:p>
            <a:pPr marL="36576" indent="0">
              <a:buNone/>
            </a:pPr>
            <a:r>
              <a:rPr lang="hr-HR" sz="2400" dirty="0" smtClean="0"/>
              <a:t>- Za određivanje potrebno:</a:t>
            </a:r>
          </a:p>
          <a:p>
            <a:pPr marL="36576" indent="0">
              <a:buNone/>
            </a:pPr>
            <a:r>
              <a:rPr lang="hr-HR" sz="2400" dirty="0" smtClean="0"/>
              <a:t>-	Točke poligona u prostoru scene</a:t>
            </a:r>
          </a:p>
          <a:p>
            <a:pPr marL="36576" indent="0">
              <a:buNone/>
            </a:pPr>
            <a:r>
              <a:rPr lang="hr-HR" sz="2400" dirty="0" smtClean="0"/>
              <a:t>-	Točke poligona u UV prostoru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0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Tangencijalni prostor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Odnos tangente i bitangente s točkama prostora scene i UV prostora:</a:t>
            </a:r>
          </a:p>
          <a:p>
            <a:pPr marL="36576" indent="0">
              <a:buNone/>
            </a:pPr>
            <a:r>
              <a:rPr lang="hr-HR" sz="2400" dirty="0" smtClean="0"/>
              <a:t>Normala = normala poligona</a:t>
            </a:r>
            <a:endParaRPr lang="hr-HR" sz="2400" dirty="0"/>
          </a:p>
          <a:p>
            <a:pPr marL="36576" indent="0">
              <a:buNone/>
            </a:pPr>
            <a:r>
              <a:rPr lang="hr-HR" sz="2400" dirty="0" smtClean="0"/>
              <a:t>Tangenta     x os UV prostora</a:t>
            </a:r>
          </a:p>
          <a:p>
            <a:pPr marL="36576" indent="0">
              <a:buNone/>
            </a:pPr>
            <a:r>
              <a:rPr lang="hr-HR" sz="2400" dirty="0" smtClean="0"/>
              <a:t>Binormala    y os UV prostora</a:t>
            </a:r>
          </a:p>
          <a:p>
            <a:pPr marL="36576" indent="0">
              <a:buNone/>
            </a:pPr>
            <a:endParaRPr lang="hr-HR" sz="2400" dirty="0" smtClean="0"/>
          </a:p>
          <a:p>
            <a:pPr marL="36576" indent="0">
              <a:buNone/>
            </a:pPr>
            <a:endParaRPr lang="hr-HR" sz="2400" dirty="0"/>
          </a:p>
          <a:p>
            <a:pPr marL="36576" indent="0">
              <a:buNone/>
            </a:pPr>
            <a:endParaRPr lang="hr-HR" sz="2400" dirty="0"/>
          </a:p>
          <a:p>
            <a:pPr marL="36576" indent="0">
              <a:buNone/>
            </a:pPr>
            <a:r>
              <a:rPr lang="hr-HR" sz="2400" dirty="0" smtClean="0"/>
              <a:t>Primjena: transformacija vektora i točaka u lokalni prostor za svaki poligon (očište, izvori svjetla)</a:t>
            </a:r>
          </a:p>
          <a:p>
            <a:pPr marL="36576" indent="0">
              <a:buNone/>
            </a:pPr>
            <a:endParaRPr lang="hr-HR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7"/>
            <a:ext cx="3552111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99" y="2816931"/>
            <a:ext cx="396045" cy="540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7" y="3212976"/>
            <a:ext cx="396045" cy="5400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62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Visinske mape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400" dirty="0" smtClean="0"/>
              <a:t>Pohrana informacija o visini u intenzitetu boje</a:t>
            </a:r>
          </a:p>
          <a:p>
            <a:pPr marL="36576" indent="0">
              <a:buNone/>
            </a:pPr>
            <a:r>
              <a:rPr lang="hr-HR" sz="2400" dirty="0"/>
              <a:t>Najčešće crno-bijele </a:t>
            </a:r>
            <a:r>
              <a:rPr lang="hr-HR" sz="2400" dirty="0" smtClean="0"/>
              <a:t>teksture – 256 razina</a:t>
            </a:r>
          </a:p>
          <a:p>
            <a:pPr marL="36576" indent="0">
              <a:buNone/>
            </a:pPr>
            <a:r>
              <a:rPr lang="hr-HR" sz="2400" dirty="0" smtClean="0"/>
              <a:t>Osnovne primjene:</a:t>
            </a:r>
          </a:p>
          <a:p>
            <a:pPr>
              <a:buFontTx/>
              <a:buChar char="-"/>
            </a:pPr>
            <a:r>
              <a:rPr lang="hr-HR" sz="2400" dirty="0"/>
              <a:t>p</a:t>
            </a:r>
            <a:r>
              <a:rPr lang="hr-HR" sz="2400" dirty="0" smtClean="0"/>
              <a:t>reslikavanje površinskih neravnina</a:t>
            </a:r>
          </a:p>
          <a:p>
            <a:pPr>
              <a:buFontTx/>
              <a:buChar char="-"/>
            </a:pPr>
            <a:r>
              <a:rPr lang="hr-HR" sz="2400" dirty="0" smtClean="0"/>
              <a:t>premještanje geometrije </a:t>
            </a:r>
          </a:p>
          <a:p>
            <a:pPr>
              <a:buFontTx/>
              <a:buChar char="-"/>
            </a:pPr>
            <a:r>
              <a:rPr lang="hr-HR" sz="2400" dirty="0" smtClean="0"/>
              <a:t>generiranje 3D modela</a:t>
            </a:r>
          </a:p>
          <a:p>
            <a:pPr marL="36576" indent="0">
              <a:buNone/>
            </a:pPr>
            <a:endParaRPr lang="hr-HR" sz="2400" dirty="0" smtClean="0"/>
          </a:p>
          <a:p>
            <a:pPr marL="36576" indent="0">
              <a:buNone/>
            </a:pPr>
            <a:endParaRPr lang="hr-HR" sz="2400" dirty="0" smtClean="0"/>
          </a:p>
          <a:p>
            <a:pPr marL="36576" indent="0">
              <a:buNone/>
            </a:pPr>
            <a:endParaRPr lang="hr-H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41" y="4321946"/>
            <a:ext cx="2132856" cy="2132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97" y="3140968"/>
            <a:ext cx="3528392" cy="3528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3313674" cy="331367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43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Značajke visinske mape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576" indent="0">
                  <a:buNone/>
                </a:pPr>
                <a:r>
                  <a:rPr lang="hr-HR" sz="2400" dirty="0" smtClean="0"/>
                  <a:t>- Raspon visina (najčešće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/>
                      </a:rPr>
                      <m:t>256</m:t>
                    </m:r>
                  </m:oMath>
                </a14:m>
                <a:r>
                  <a:rPr lang="hr-HR" sz="2400" dirty="0" smtClean="0"/>
                  <a:t>, no moguće do </a:t>
                </a:r>
                <a:r>
                  <a:rPr lang="hr-HR" sz="2400" dirty="0"/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/>
                          </a:rPr>
                          <m:t>256</m:t>
                        </m:r>
                      </m:e>
                      <m:sup>
                        <m:r>
                          <a:rPr lang="hr-HR" sz="24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hr-HR" sz="2400" dirty="0" smtClean="0"/>
                  <a:t>)</a:t>
                </a:r>
              </a:p>
              <a:p>
                <a:pPr marL="36576" indent="0">
                  <a:buNone/>
                </a:pPr>
                <a:r>
                  <a:rPr lang="hr-HR" sz="2400" dirty="0" smtClean="0"/>
                  <a:t>- Rezolucija teksture – razina detalja</a:t>
                </a:r>
              </a:p>
              <a:p>
                <a:pPr marL="36576" indent="0">
                  <a:buNone/>
                </a:pPr>
                <a:r>
                  <a:rPr lang="hr-HR" sz="2400" dirty="0" smtClean="0"/>
                  <a:t>- Dinamika u intenzitetima susjednih slikovnih 	elemenata</a:t>
                </a:r>
              </a:p>
              <a:p>
                <a:pPr marL="36576" indent="0">
                  <a:buNone/>
                </a:pPr>
                <a:endParaRPr lang="hr-H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5" t="-13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2348880" cy="234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8" y="4149080"/>
            <a:ext cx="2348880" cy="234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56" y="4149080"/>
            <a:ext cx="2348880" cy="234888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9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Načini izrade visinskih mapa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800" dirty="0" smtClean="0"/>
              <a:t>1. Izrada u programu za obradu slika</a:t>
            </a:r>
          </a:p>
          <a:p>
            <a:pPr marL="36576" indent="0">
              <a:buNone/>
            </a:pPr>
            <a:r>
              <a:rPr lang="hr-HR" sz="2800" dirty="0" smtClean="0"/>
              <a:t>2. Algoritamska izrada</a:t>
            </a:r>
          </a:p>
          <a:p>
            <a:pPr marL="36576" indent="0">
              <a:buNone/>
            </a:pPr>
            <a:r>
              <a:rPr lang="hr-HR" sz="2800" dirty="0" smtClean="0"/>
              <a:t>3. Izrada iz postojećih tekstura</a:t>
            </a:r>
          </a:p>
          <a:p>
            <a:pPr marL="36576" indent="0">
              <a:buNone/>
            </a:pPr>
            <a:r>
              <a:rPr lang="hr-HR" sz="2800" dirty="0" smtClean="0"/>
              <a:t>4. Izrada na osnovi 3D modela objekta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838-8C25-43A6-8D50-F3ECB399D7DF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1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4523</TotalTime>
  <Words>1025</Words>
  <Application>Microsoft Office PowerPoint</Application>
  <PresentationFormat>On-screen Show (4:3)</PresentationFormat>
  <Paragraphs>205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Technic</vt:lpstr>
      <vt:lpstr>Postupci izrade i primjene  mapa NORMALA</vt:lpstr>
      <vt:lpstr>Sadržaj</vt:lpstr>
      <vt:lpstr>Prikaz modela objekta</vt:lpstr>
      <vt:lpstr>Osnovni podaci modela</vt:lpstr>
      <vt:lpstr>Tangencijalni prostor</vt:lpstr>
      <vt:lpstr>Tangencijalni prostor</vt:lpstr>
      <vt:lpstr>Visinske mape</vt:lpstr>
      <vt:lpstr>Značajke visinske mape</vt:lpstr>
      <vt:lpstr>Načini izrade visinskih mapa</vt:lpstr>
      <vt:lpstr>Izrada u programu za obradu slika</vt:lpstr>
      <vt:lpstr>Algoritamska izrada </vt:lpstr>
      <vt:lpstr>Algoritamska izrada – Perlinov šum</vt:lpstr>
      <vt:lpstr>Algoritamska izrada – Perlinov šum</vt:lpstr>
      <vt:lpstr>Algoritam dijamant-kvadrat</vt:lpstr>
      <vt:lpstr>Algoritam dijamant-kvadrat</vt:lpstr>
      <vt:lpstr>Izrada iz postojećih tekstura</vt:lpstr>
      <vt:lpstr>Izrada iz 3D modela objekta</vt:lpstr>
      <vt:lpstr>Primjene visinskih mapa</vt:lpstr>
      <vt:lpstr>Preslikavanje neravnina</vt:lpstr>
      <vt:lpstr>Preslikavanje neravnina - primjena </vt:lpstr>
      <vt:lpstr>Preslikavanje premještanjem geometrije</vt:lpstr>
      <vt:lpstr>Program za sjenčanje točaka</vt:lpstr>
      <vt:lpstr>Program za sjenčanje geometrije</vt:lpstr>
      <vt:lpstr>Program za sjenčanje slikovnih elemenata</vt:lpstr>
      <vt:lpstr>Generiranje 3D modela</vt:lpstr>
      <vt:lpstr>Mape normala</vt:lpstr>
      <vt:lpstr>Vrste mapa normala</vt:lpstr>
      <vt:lpstr>Načini izrade mapa normala</vt:lpstr>
      <vt:lpstr>Izrada obradom fotografija</vt:lpstr>
      <vt:lpstr>Izrada iz postojećih tekstura</vt:lpstr>
      <vt:lpstr>Izrada iz postojećih tekstura</vt:lpstr>
      <vt:lpstr>Izrada na osnovi 3D modela</vt:lpstr>
      <vt:lpstr>Primjena mapa normala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Postupci izrade  i primjene  visinskih mapa</dc:title>
  <dc:creator>Andrija</dc:creator>
  <cp:lastModifiedBy>Andrija</cp:lastModifiedBy>
  <cp:revision>165</cp:revision>
  <dcterms:created xsi:type="dcterms:W3CDTF">2012-06-25T22:38:17Z</dcterms:created>
  <dcterms:modified xsi:type="dcterms:W3CDTF">2012-07-04T21:53:30Z</dcterms:modified>
</cp:coreProperties>
</file>