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72" r:id="rId5"/>
    <p:sldId id="271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63" r:id="rId28"/>
    <p:sldId id="294" r:id="rId2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6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Klasični SSAO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</c:v>
                </c:pt>
                <c:pt idx="1">
                  <c:v>23</c:v>
                </c:pt>
                <c:pt idx="2">
                  <c:v>47</c:v>
                </c:pt>
                <c:pt idx="3">
                  <c:v>71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SSAO s 2D uzorkovanjem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9</c:v>
                </c:pt>
                <c:pt idx="3">
                  <c:v>19</c:v>
                </c:pt>
              </c:numCache>
            </c:numRef>
          </c:val>
        </c:ser>
        <c:marker val="1"/>
        <c:axId val="52087040"/>
        <c:axId val="67795200"/>
      </c:lineChart>
      <c:catAx>
        <c:axId val="52087040"/>
        <c:scaling>
          <c:orientation val="minMax"/>
        </c:scaling>
        <c:axPos val="b"/>
        <c:numFmt formatCode="General" sourceLinked="1"/>
        <c:tickLblPos val="nextTo"/>
        <c:crossAx val="67795200"/>
        <c:crosses val="autoZero"/>
        <c:auto val="1"/>
        <c:lblAlgn val="ctr"/>
        <c:lblOffset val="100"/>
      </c:catAx>
      <c:valAx>
        <c:axId val="67795200"/>
        <c:scaling>
          <c:orientation val="minMax"/>
        </c:scaling>
        <c:axPos val="l"/>
        <c:majorGridlines/>
        <c:numFmt formatCode="General" sourceLinked="1"/>
        <c:tickLblPos val="nextTo"/>
        <c:crossAx val="5208704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SSAO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9</c:v>
                </c:pt>
                <c:pt idx="3">
                  <c:v>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SSAO+SSGI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6</c:v>
                </c:pt>
                <c:pt idx="1">
                  <c:v>11</c:v>
                </c:pt>
                <c:pt idx="2">
                  <c:v>26</c:v>
                </c:pt>
                <c:pt idx="3">
                  <c:v>55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Klasični SSAO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17</c:v>
                </c:pt>
                <c:pt idx="1">
                  <c:v>23</c:v>
                </c:pt>
                <c:pt idx="2">
                  <c:v>47</c:v>
                </c:pt>
                <c:pt idx="3">
                  <c:v>71</c:v>
                </c:pt>
              </c:numCache>
            </c:numRef>
          </c:val>
        </c:ser>
        <c:marker val="1"/>
        <c:axId val="49328512"/>
        <c:axId val="51018752"/>
      </c:lineChart>
      <c:catAx>
        <c:axId val="49328512"/>
        <c:scaling>
          <c:orientation val="minMax"/>
        </c:scaling>
        <c:axPos val="b"/>
        <c:numFmt formatCode="General" sourceLinked="1"/>
        <c:tickLblPos val="nextTo"/>
        <c:crossAx val="51018752"/>
        <c:crosses val="autoZero"/>
        <c:auto val="1"/>
        <c:lblAlgn val="ctr"/>
        <c:lblOffset val="100"/>
      </c:catAx>
      <c:valAx>
        <c:axId val="51018752"/>
        <c:scaling>
          <c:orientation val="minMax"/>
        </c:scaling>
        <c:axPos val="l"/>
        <c:majorGridlines/>
        <c:numFmt formatCode="General" sourceLinked="1"/>
        <c:tickLblPos val="nextTo"/>
        <c:crossAx val="4932851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5E14A-B3F1-4E5B-AF3D-12B6144DE28B}" type="datetimeFigureOut">
              <a:rPr lang="sr-Latn-CS" smtClean="0"/>
              <a:pPr/>
              <a:t>5.7.2010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D2BE7-05EE-4EAF-B24F-40D4B8E4E0E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CA4BD-81CE-4224-A320-C51EC1A375E2}" type="datetimeFigureOut">
              <a:rPr lang="sr-Latn-CS" smtClean="0"/>
              <a:pPr/>
              <a:t>5.7.2010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7FE4D-2F8D-4FBD-9CB8-9786D515118E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75AD531-51D2-445A-8B22-17C8162B95FC}" type="datetime1">
              <a:rPr lang="sr-Latn-CS" smtClean="0"/>
              <a:pPr/>
              <a:t>5.7.2010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14C8772-DEA8-42B6-BE22-40CF0FE5372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F0C1-65EC-4174-938B-4C9CEED18979}" type="datetime1">
              <a:rPr lang="sr-Latn-CS" smtClean="0"/>
              <a:pPr/>
              <a:t>5.7.2010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8772-DEA8-42B6-BE22-40CF0FE5372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D0A1-F8EC-44BF-B4B5-FADA275ED4DC}" type="datetime1">
              <a:rPr lang="sr-Latn-CS" smtClean="0"/>
              <a:pPr/>
              <a:t>5.7.2010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8772-DEA8-42B6-BE22-40CF0FE5372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530D-C3A0-4A9E-8BEC-3033E1E917A4}" type="datetime1">
              <a:rPr lang="sr-Latn-CS" smtClean="0"/>
              <a:pPr/>
              <a:t>5.7.2010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8772-DEA8-42B6-BE22-40CF0FE5372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22308EF-1468-4CFE-8B5D-A8BF0A38B155}" type="datetime1">
              <a:rPr lang="sr-Latn-CS" smtClean="0"/>
              <a:pPr/>
              <a:t>5.7.2010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14C8772-DEA8-42B6-BE22-40CF0FE5372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E212-6135-4A38-81C9-B05627BA3477}" type="datetime1">
              <a:rPr lang="sr-Latn-CS" smtClean="0"/>
              <a:pPr/>
              <a:t>5.7.2010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8772-DEA8-42B6-BE22-40CF0FE5372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2B6A-0824-4978-A0DE-F22A394E51AB}" type="datetime1">
              <a:rPr lang="sr-Latn-CS" smtClean="0"/>
              <a:pPr/>
              <a:t>5.7.2010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8772-DEA8-42B6-BE22-40CF0FE5372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A0B1-3ABC-4595-98FC-64C86AC8CFDB}" type="datetime1">
              <a:rPr lang="sr-Latn-CS" smtClean="0"/>
              <a:pPr/>
              <a:t>5.7.2010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8772-DEA8-42B6-BE22-40CF0FE5372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6A04-74A6-43F6-8794-6250A86B30BF}" type="datetime1">
              <a:rPr lang="sr-Latn-CS" smtClean="0"/>
              <a:pPr/>
              <a:t>5.7.2010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8772-DEA8-42B6-BE22-40CF0FE5372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8935-EADF-4612-93DD-F8E0E50CD34F}" type="datetime1">
              <a:rPr lang="sr-Latn-CS" smtClean="0"/>
              <a:pPr/>
              <a:t>5.7.2010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8772-DEA8-42B6-BE22-40CF0FE5372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A955-FEE8-48DA-BACA-D6B9FCFC0A1A}" type="datetime1">
              <a:rPr lang="sr-Latn-CS" smtClean="0"/>
              <a:pPr/>
              <a:t>5.7.2010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8772-DEA8-42B6-BE22-40CF0FE5372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C4DFBA0-B1D0-485F-A956-16A0EC17393F}" type="datetime1">
              <a:rPr lang="sr-Latn-CS" smtClean="0"/>
              <a:pPr/>
              <a:t>5.7.2010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14C8772-DEA8-42B6-BE22-40CF0FE5372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http://upload.wikimedia.org/math/1/d/d/1dd6bf3e6c748aa808bea98cb72cbfbc.png" TargetMode="External"/><Relationship Id="rId13" Type="http://schemas.openxmlformats.org/officeDocument/2006/relationships/image" Target="../media/image15.png"/><Relationship Id="rId18" Type="http://schemas.openxmlformats.org/officeDocument/2006/relationships/image" Target="http://upload.wikimedia.org/math/2/2/8/2281d921f7c5871dcb25863cfea52a78.png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http://upload.wikimedia.org/math/2/3/1/231bdec7b35be9bca3c8dbde6a6ee265.png" TargetMode="External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6" Type="http://schemas.openxmlformats.org/officeDocument/2006/relationships/image" Target="http://upload.wikimedia.org/math/f/4/f/f4fdaaba2256b79221853e1251248001.png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http://upload.wikimedia.org/math/f/2/d/f2d7894a62b512d4167bba69f3a4da33.png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openxmlformats.org/officeDocument/2006/relationships/image" Target="http://upload.wikimedia.org/math/3/0/a/30a69482bebdc4632fd158f107abc13d.png" TargetMode="External"/><Relationship Id="rId19" Type="http://schemas.openxmlformats.org/officeDocument/2006/relationships/oleObject" Target="../embeddings/oleObject1.bin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image" Target="http://upload.wikimedia.org/math/d/9/b/d9b5f15286d2322a05365e52cb843714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Globalno difuzno osvjetljenje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085184"/>
            <a:ext cx="6858000" cy="572666"/>
          </a:xfrm>
        </p:spPr>
        <p:txBody>
          <a:bodyPr>
            <a:normAutofit fontScale="25000" lnSpcReduction="20000"/>
          </a:bodyPr>
          <a:lstStyle/>
          <a:p>
            <a:r>
              <a:rPr lang="hr-HR" sz="4900" dirty="0" smtClean="0"/>
              <a:t>Robert </a:t>
            </a:r>
            <a:r>
              <a:rPr lang="hr-HR" sz="4900" dirty="0" err="1" smtClean="0"/>
              <a:t>Sajko</a:t>
            </a:r>
            <a:endParaRPr lang="hr-HR" sz="4900" dirty="0" smtClean="0"/>
          </a:p>
          <a:p>
            <a:endParaRPr lang="hr-HR" sz="4900" dirty="0" smtClean="0"/>
          </a:p>
          <a:p>
            <a:r>
              <a:rPr lang="hr-HR" sz="4900" dirty="0" smtClean="0"/>
              <a:t>Mentor: prof.dr.sc. Željka Mihajlović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Globalni modeli osvjetljenja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9/27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Tradicionalne metode:</a:t>
            </a:r>
          </a:p>
          <a:p>
            <a:pPr lvl="1"/>
            <a:r>
              <a:rPr lang="hr-HR" dirty="0" smtClean="0"/>
              <a:t>Praćenje </a:t>
            </a:r>
            <a:r>
              <a:rPr lang="hr-HR" dirty="0" smtClean="0"/>
              <a:t>zrake (</a:t>
            </a:r>
            <a:r>
              <a:rPr lang="hr-HR" dirty="0" err="1" smtClean="0"/>
              <a:t>ray</a:t>
            </a:r>
            <a:r>
              <a:rPr lang="hr-HR" dirty="0" smtClean="0"/>
              <a:t> </a:t>
            </a:r>
            <a:r>
              <a:rPr lang="hr-HR" dirty="0" err="1" smtClean="0"/>
              <a:t>tracing</a:t>
            </a:r>
            <a:r>
              <a:rPr lang="hr-HR" dirty="0" smtClean="0"/>
              <a:t>)</a:t>
            </a:r>
            <a:endParaRPr lang="hr-HR" dirty="0" smtClean="0"/>
          </a:p>
          <a:p>
            <a:pPr lvl="1"/>
            <a:r>
              <a:rPr lang="hr-HR" dirty="0" smtClean="0"/>
              <a:t>Isijavanje (</a:t>
            </a:r>
            <a:r>
              <a:rPr lang="hr-HR" dirty="0" err="1" smtClean="0"/>
              <a:t>radiosity</a:t>
            </a:r>
            <a:r>
              <a:rPr lang="hr-HR" dirty="0" smtClean="0"/>
              <a:t>)</a:t>
            </a:r>
          </a:p>
          <a:p>
            <a:pPr lvl="1"/>
            <a:r>
              <a:rPr lang="hr-HR" dirty="0" smtClean="0"/>
              <a:t>Preslikavanje fotona (</a:t>
            </a:r>
            <a:r>
              <a:rPr lang="hr-HR" dirty="0" err="1" smtClean="0"/>
              <a:t>photon</a:t>
            </a:r>
            <a:r>
              <a:rPr lang="hr-HR" dirty="0" smtClean="0"/>
              <a:t> </a:t>
            </a:r>
            <a:r>
              <a:rPr lang="hr-HR" dirty="0" err="1" smtClean="0"/>
              <a:t>mapping</a:t>
            </a:r>
            <a:r>
              <a:rPr lang="hr-HR" dirty="0" smtClean="0"/>
              <a:t>)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  <a:p>
            <a:r>
              <a:rPr lang="hr-HR" dirty="0" smtClean="0"/>
              <a:t>Algoritmi u stvarnom vremenu:</a:t>
            </a:r>
            <a:endParaRPr lang="hr-HR" dirty="0" smtClean="0"/>
          </a:p>
          <a:p>
            <a:pPr lvl="1"/>
            <a:r>
              <a:rPr lang="hr-HR" dirty="0" smtClean="0"/>
              <a:t>Ambijentalno zaklanjanje u prostoru slike (SSAO)</a:t>
            </a:r>
          </a:p>
          <a:p>
            <a:pPr lvl="1"/>
            <a:r>
              <a:rPr lang="hr-HR" dirty="0" smtClean="0"/>
              <a:t>Difuzna interrefleksija u prostoru slike (SSGI)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  <a:p>
            <a:pPr lvl="1"/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Ambijentalno zaklanjanje u prostoru slike</a:t>
            </a:r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10/27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7544" y="3212976"/>
            <a:ext cx="8229600" cy="1872208"/>
          </a:xfrm>
        </p:spPr>
        <p:txBody>
          <a:bodyPr/>
          <a:lstStyle/>
          <a:p>
            <a:pPr lvl="2"/>
            <a:r>
              <a:rPr lang="hr-HR" dirty="0" smtClean="0"/>
              <a:t>Integral funkcije vidljivosti po hemisferi:</a:t>
            </a:r>
          </a:p>
          <a:p>
            <a:endParaRPr lang="hr-HR" sz="2800" dirty="0" smtClean="0"/>
          </a:p>
          <a:p>
            <a:pPr lvl="2"/>
            <a:r>
              <a:rPr lang="hr-HR" dirty="0" smtClean="0"/>
              <a:t>Aproksimacija integrala sumom:</a:t>
            </a:r>
          </a:p>
          <a:p>
            <a:pPr lvl="2">
              <a:buNone/>
            </a:pPr>
            <a:endParaRPr lang="hr-HR" sz="2200" dirty="0" smtClean="0"/>
          </a:p>
        </p:txBody>
      </p:sp>
      <p:pic>
        <p:nvPicPr>
          <p:cNvPr id="6" name="Picture 5" descr="ambijentalno_zaklanjanj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9832" y="1340768"/>
            <a:ext cx="2539683" cy="1437460"/>
          </a:xfrm>
          <a:prstGeom prst="rect">
            <a:avLst/>
          </a:prstGeom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3573016"/>
            <a:ext cx="1552575" cy="419100"/>
          </a:xfrm>
          <a:prstGeom prst="rect">
            <a:avLst/>
          </a:prstGeom>
          <a:noFill/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4581128"/>
            <a:ext cx="1485900" cy="36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Ambijentalno zaklanjanje u prostoru slike</a:t>
            </a:r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11/27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Kako odrediti funkciju vidljivosti?</a:t>
            </a:r>
            <a:br>
              <a:rPr lang="hr-HR" dirty="0" smtClean="0"/>
            </a:br>
            <a:endParaRPr lang="hr-HR" dirty="0" smtClean="0"/>
          </a:p>
          <a:p>
            <a:pPr lvl="1"/>
            <a:r>
              <a:rPr lang="hr-HR" dirty="0" smtClean="0"/>
              <a:t>Elegantno ali neefikasno rješenje – praćenje zrake</a:t>
            </a:r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Heurističko rješenje – analiza spremnika dubine</a:t>
            </a:r>
            <a:endParaRPr lang="hr-HR" dirty="0" smtClean="0"/>
          </a:p>
          <a:p>
            <a:pPr lvl="2"/>
            <a:r>
              <a:rPr lang="hr-HR" dirty="0" smtClean="0"/>
              <a:t>Djelovanje u prostoru slike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Ambijentalno zaklanjanje u prostoru slike</a:t>
            </a:r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12/27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Klasični SSAO algoritam:</a:t>
            </a:r>
            <a:br>
              <a:rPr lang="hr-HR" dirty="0" smtClean="0"/>
            </a:br>
            <a:endParaRPr lang="hr-HR" dirty="0" smtClean="0"/>
          </a:p>
          <a:p>
            <a:pPr marL="788670" lvl="1" indent="-514350">
              <a:buFont typeface="+mj-lt"/>
              <a:buAutoNum type="arabicPeriod"/>
            </a:pPr>
            <a:r>
              <a:rPr lang="hr-HR" dirty="0" smtClean="0"/>
              <a:t>Rekonstruiraj </a:t>
            </a:r>
            <a:r>
              <a:rPr lang="hr-HR" dirty="0" smtClean="0"/>
              <a:t>3D poziciju fragmenta (u prostoru kamere</a:t>
            </a:r>
            <a:r>
              <a:rPr lang="hr-HR" dirty="0" smtClean="0"/>
              <a:t>).</a:t>
            </a:r>
            <a:br>
              <a:rPr lang="hr-HR" dirty="0" smtClean="0"/>
            </a:br>
            <a:endParaRPr lang="hr-HR" dirty="0" smtClean="0"/>
          </a:p>
          <a:p>
            <a:pPr marL="788670" lvl="1" indent="-514350">
              <a:buFont typeface="+mj-lt"/>
              <a:buAutoNum type="arabicPeriod"/>
            </a:pPr>
            <a:r>
              <a:rPr lang="hr-HR" dirty="0" smtClean="0"/>
              <a:t>Odaberi </a:t>
            </a:r>
            <a:r>
              <a:rPr lang="hr-HR" dirty="0" smtClean="0"/>
              <a:t>8-32 slučajna uzorka u 3D prostoru, u hemisferi oko </a:t>
            </a:r>
            <a:r>
              <a:rPr lang="hr-HR" dirty="0" smtClean="0"/>
              <a:t>fragmenta.</a:t>
            </a:r>
            <a:br>
              <a:rPr lang="hr-HR" dirty="0" smtClean="0"/>
            </a:br>
            <a:endParaRPr lang="hr-HR" dirty="0" smtClean="0"/>
          </a:p>
          <a:p>
            <a:pPr marL="788670" lvl="1" indent="-514350">
              <a:buFont typeface="+mj-lt"/>
              <a:buAutoNum type="arabicPeriod"/>
            </a:pPr>
            <a:r>
              <a:rPr lang="hr-HR" dirty="0" smtClean="0"/>
              <a:t>Projiciraj </a:t>
            </a:r>
            <a:r>
              <a:rPr lang="hr-HR" dirty="0" smtClean="0"/>
              <a:t>uzorke natrag u prostor </a:t>
            </a:r>
            <a:r>
              <a:rPr lang="hr-HR" dirty="0" smtClean="0"/>
              <a:t>slike.</a:t>
            </a:r>
            <a:br>
              <a:rPr lang="hr-HR" dirty="0" smtClean="0"/>
            </a:br>
            <a:endParaRPr lang="hr-HR" dirty="0" smtClean="0"/>
          </a:p>
          <a:p>
            <a:pPr marL="788670" lvl="1" indent="-514350">
              <a:buFont typeface="+mj-lt"/>
              <a:buAutoNum type="arabicPeriod"/>
            </a:pPr>
            <a:r>
              <a:rPr lang="hr-HR" dirty="0" smtClean="0"/>
              <a:t>Odredi </a:t>
            </a:r>
            <a:r>
              <a:rPr lang="hr-HR" dirty="0" smtClean="0"/>
              <a:t>dubine </a:t>
            </a:r>
            <a:r>
              <a:rPr lang="hr-HR" dirty="0" smtClean="0"/>
              <a:t>uzoraka.</a:t>
            </a:r>
            <a:br>
              <a:rPr lang="hr-HR" dirty="0" smtClean="0"/>
            </a:br>
            <a:endParaRPr lang="hr-HR" dirty="0" smtClean="0"/>
          </a:p>
          <a:p>
            <a:pPr marL="788670" lvl="1" indent="-514350">
              <a:buFont typeface="+mj-lt"/>
              <a:buAutoNum type="arabicPeriod"/>
            </a:pPr>
            <a:r>
              <a:rPr lang="hr-HR" dirty="0" smtClean="0"/>
              <a:t>Izračunaj </a:t>
            </a:r>
            <a:r>
              <a:rPr lang="hr-HR" dirty="0" smtClean="0"/>
              <a:t>funkciju zaklonjenosti za pojedine uzorke i pribroji doprinose.</a:t>
            </a:r>
          </a:p>
          <a:p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Ambijentalno zaklanjanje u prostoru slike</a:t>
            </a:r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13/27</a:t>
            </a:r>
            <a:endParaRPr lang="hr-HR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00808"/>
            <a:ext cx="5148263" cy="41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Ambijentalno zaklanjanje u prostoru slike</a:t>
            </a:r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14/27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81608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Klasični SSAO:</a:t>
            </a:r>
          </a:p>
        </p:txBody>
      </p:sp>
      <p:pic>
        <p:nvPicPr>
          <p:cNvPr id="6" name="Picture 5" descr="ssao_3d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3688" y="1844824"/>
            <a:ext cx="5579745" cy="3985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Ambijentalno zaklanjanje u prostoru slike</a:t>
            </a:r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15/27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81608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Klasični SSAO sa slučajnim uzorkovanjem:</a:t>
            </a:r>
          </a:p>
        </p:txBody>
      </p:sp>
      <p:pic>
        <p:nvPicPr>
          <p:cNvPr id="7" name="Picture 6" descr="ssao_3d_randsamp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3688" y="1844824"/>
            <a:ext cx="5579745" cy="3985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Ambijentalno zaklanjanje u prostoru slike</a:t>
            </a:r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16/27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81608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Klasični SSAO sa slučajnim uzorkovanjem i bilateralnim filtriranjem:</a:t>
            </a:r>
          </a:p>
        </p:txBody>
      </p:sp>
      <p:pic>
        <p:nvPicPr>
          <p:cNvPr id="6" name="Picture 5" descr="ssao_3d_uber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3688" y="1844824"/>
            <a:ext cx="5579745" cy="3985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Ambijentalno zaklanjanje u prostoru slike</a:t>
            </a:r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17/27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Nedostaci klasičnog SSAO algoritma:</a:t>
            </a:r>
            <a:br>
              <a:rPr lang="hr-HR" dirty="0" smtClean="0"/>
            </a:br>
            <a:endParaRPr lang="hr-HR" dirty="0" smtClean="0"/>
          </a:p>
          <a:p>
            <a:pPr lvl="1"/>
            <a:r>
              <a:rPr lang="hr-HR" dirty="0" smtClean="0"/>
              <a:t>Potreba za slučajnim uzorkovanjem - stvaranje </a:t>
            </a:r>
            <a:r>
              <a:rPr lang="hr-HR" dirty="0" smtClean="0"/>
              <a:t>šuma</a:t>
            </a:r>
            <a:br>
              <a:rPr lang="hr-HR" dirty="0" smtClean="0"/>
            </a:br>
            <a:endParaRPr lang="hr-HR" dirty="0" smtClean="0"/>
          </a:p>
          <a:p>
            <a:pPr lvl="1"/>
            <a:r>
              <a:rPr lang="hr-HR" dirty="0" smtClean="0"/>
              <a:t>Potreba za dodatnim prolazom za filtriranje </a:t>
            </a:r>
            <a:r>
              <a:rPr lang="hr-HR" dirty="0" smtClean="0"/>
              <a:t>šuma</a:t>
            </a:r>
            <a:br>
              <a:rPr lang="hr-HR" dirty="0" smtClean="0"/>
            </a:br>
            <a:endParaRPr lang="hr-HR" dirty="0" smtClean="0"/>
          </a:p>
          <a:p>
            <a:pPr lvl="1"/>
            <a:r>
              <a:rPr lang="hr-HR" dirty="0" smtClean="0"/>
              <a:t>Slaba iskoristivost brze lokalne memorije </a:t>
            </a:r>
            <a:r>
              <a:rPr lang="hr-HR" dirty="0" smtClean="0"/>
              <a:t>GPU-a</a:t>
            </a:r>
            <a:br>
              <a:rPr lang="hr-HR" dirty="0" smtClean="0"/>
            </a:br>
            <a:endParaRPr lang="hr-HR" dirty="0" smtClean="0"/>
          </a:p>
          <a:p>
            <a:pPr lvl="1"/>
            <a:r>
              <a:rPr lang="hr-HR" dirty="0" smtClean="0"/>
              <a:t>Variranje performansi s promjenom pozicije </a:t>
            </a:r>
            <a:r>
              <a:rPr lang="hr-HR" dirty="0" smtClean="0"/>
              <a:t>kamere</a:t>
            </a:r>
            <a:br>
              <a:rPr lang="hr-HR" dirty="0" smtClean="0"/>
            </a:br>
            <a:endParaRPr lang="hr-HR" dirty="0" smtClean="0"/>
          </a:p>
          <a:p>
            <a:r>
              <a:rPr lang="hr-HR" dirty="0" smtClean="0"/>
              <a:t>Rješenje – uzorkovanje u 2D regiji konstantne veličine</a:t>
            </a:r>
            <a:endParaRPr lang="hr-HR" dirty="0" smtClean="0"/>
          </a:p>
          <a:p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Ambijentalno zaklanjanje u prostoru slike</a:t>
            </a:r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18/27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hr-HR" dirty="0" smtClean="0"/>
              <a:t>SSAO algoritam s 2D uzorkovanjem:</a:t>
            </a:r>
            <a:br>
              <a:rPr lang="hr-HR" dirty="0" smtClean="0"/>
            </a:br>
            <a:endParaRPr lang="hr-HR" dirty="0" smtClean="0"/>
          </a:p>
          <a:p>
            <a:pPr marL="788670" lvl="1" indent="-514350">
              <a:buFont typeface="+mj-lt"/>
              <a:buAutoNum type="arabicPeriod"/>
            </a:pPr>
            <a:r>
              <a:rPr lang="hr-HR" dirty="0" smtClean="0"/>
              <a:t>Odaberi </a:t>
            </a:r>
            <a:r>
              <a:rPr lang="hr-HR" dirty="0" smtClean="0"/>
              <a:t>8-32 uzorka u 2D regiji oko danog fragmenta</a:t>
            </a:r>
            <a:r>
              <a:rPr lang="hr-HR" dirty="0" smtClean="0"/>
              <a:t>.</a:t>
            </a:r>
            <a:br>
              <a:rPr lang="hr-HR" dirty="0" smtClean="0"/>
            </a:br>
            <a:endParaRPr lang="hr-HR" dirty="0" smtClean="0"/>
          </a:p>
          <a:p>
            <a:pPr marL="788670" lvl="1" indent="-514350">
              <a:buFont typeface="+mj-lt"/>
              <a:buAutoNum type="arabicPeriod"/>
            </a:pPr>
            <a:r>
              <a:rPr lang="hr-HR" dirty="0" smtClean="0"/>
              <a:t>Rekonstruiraj pozicije danog fragmenta i odabranih uzoraka u prostoru kamere</a:t>
            </a:r>
            <a:r>
              <a:rPr lang="hr-HR" dirty="0" smtClean="0"/>
              <a:t>.</a:t>
            </a:r>
            <a:br>
              <a:rPr lang="hr-HR" dirty="0" smtClean="0"/>
            </a:br>
            <a:endParaRPr lang="hr-HR" dirty="0" smtClean="0"/>
          </a:p>
          <a:p>
            <a:pPr marL="788670" lvl="1" indent="-514350">
              <a:buFont typeface="+mj-lt"/>
              <a:buAutoNum type="arabicPeriod"/>
            </a:pPr>
            <a:r>
              <a:rPr lang="hr-HR" dirty="0" smtClean="0"/>
              <a:t>Evaluiraj funkciju zaklanjanja nad dobivenim 3D uzorcima</a:t>
            </a:r>
            <a:r>
              <a:rPr lang="hr-HR" dirty="0" smtClean="0"/>
              <a:t>.</a:t>
            </a:r>
            <a:br>
              <a:rPr lang="hr-HR" dirty="0" smtClean="0"/>
            </a:br>
            <a:endParaRPr lang="hr-HR" dirty="0" smtClean="0"/>
          </a:p>
          <a:p>
            <a:pPr marL="788670" lvl="1" indent="-514350">
              <a:buFont typeface="+mj-lt"/>
              <a:buAutoNum type="arabicPeriod"/>
            </a:pPr>
            <a:r>
              <a:rPr lang="hr-HR" dirty="0" smtClean="0"/>
              <a:t>Pribroji pojedinačne doprinose uzoraka i odredi konačnu zaklonjenost.</a:t>
            </a:r>
          </a:p>
          <a:p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</a:t>
            </a:r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1/27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Fizikalni model svjetla</a:t>
            </a:r>
            <a:r>
              <a:rPr lang="hr-HR" sz="1000" dirty="0" smtClean="0"/>
              <a:t/>
            </a:r>
            <a:br>
              <a:rPr lang="hr-HR" sz="1000" dirty="0" smtClean="0"/>
            </a:br>
            <a:endParaRPr lang="hr-HR" dirty="0" smtClean="0"/>
          </a:p>
          <a:p>
            <a:r>
              <a:rPr lang="hr-HR" dirty="0" smtClean="0"/>
              <a:t>Jednadžba iscrtavanja</a:t>
            </a:r>
            <a:br>
              <a:rPr lang="hr-HR" dirty="0" smtClean="0"/>
            </a:br>
            <a:endParaRPr lang="hr-HR" dirty="0" smtClean="0"/>
          </a:p>
          <a:p>
            <a:r>
              <a:rPr lang="hr-HR" dirty="0" smtClean="0"/>
              <a:t>Lokalni modeli osvjetljenja</a:t>
            </a:r>
            <a:br>
              <a:rPr lang="hr-HR" dirty="0" smtClean="0"/>
            </a:br>
            <a:endParaRPr lang="hr-HR" dirty="0" smtClean="0"/>
          </a:p>
          <a:p>
            <a:r>
              <a:rPr lang="hr-HR" dirty="0" smtClean="0"/>
              <a:t>Globalni modeli osvjetljenja</a:t>
            </a:r>
            <a:br>
              <a:rPr lang="hr-HR" dirty="0" smtClean="0"/>
            </a:br>
            <a:endParaRPr lang="hr-HR" dirty="0" smtClean="0"/>
          </a:p>
          <a:p>
            <a:r>
              <a:rPr lang="hr-HR" dirty="0" smtClean="0"/>
              <a:t>Ambijentalno zaklanjanje u prostoru slike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  <a:p>
            <a:r>
              <a:rPr lang="hr-HR" dirty="0" smtClean="0"/>
              <a:t>Difuzna interrefleksija u prostoru slike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  <a:p>
            <a:r>
              <a:rPr lang="hr-HR" dirty="0" smtClean="0"/>
              <a:t>Demonstracija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Ambijentalno zaklanjanje u prostoru slike</a:t>
            </a:r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19/27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hr-HR" dirty="0" smtClean="0"/>
              <a:t>SSAO algoritam s 2D uzorkovanjem</a:t>
            </a:r>
            <a:endParaRPr lang="hr-HR" dirty="0" smtClean="0"/>
          </a:p>
          <a:p>
            <a:pPr lvl="1"/>
            <a:r>
              <a:rPr lang="hr-HR" dirty="0" err="1" smtClean="0"/>
              <a:t>Bunnellova</a:t>
            </a:r>
            <a:r>
              <a:rPr lang="hr-HR" dirty="0" smtClean="0"/>
              <a:t> funkcija zaklanjanja (disk-to-disk)</a:t>
            </a:r>
            <a:endParaRPr lang="hr-HR" dirty="0" smtClean="0"/>
          </a:p>
        </p:txBody>
      </p:sp>
      <p:pic>
        <p:nvPicPr>
          <p:cNvPr id="5" name="Picture 4" descr="bunnel_diagram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5856" y="3645024"/>
            <a:ext cx="1656184" cy="2232248"/>
          </a:xfrm>
          <a:prstGeom prst="rect">
            <a:avLst/>
          </a:prstGeom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2348880"/>
            <a:ext cx="1695450" cy="552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Ambijentalno zaklanjanje u prostoru slike</a:t>
            </a:r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20</a:t>
            </a:r>
            <a:r>
              <a:rPr lang="hr-HR" dirty="0" smtClean="0"/>
              <a:t>/27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81608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SSAO s 2D uzorkovanjem:</a:t>
            </a:r>
          </a:p>
        </p:txBody>
      </p:sp>
      <p:pic>
        <p:nvPicPr>
          <p:cNvPr id="7" name="Picture 6" descr="ssao_2d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3688" y="1772816"/>
            <a:ext cx="5579745" cy="4164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Ambijentalno zaklanjanje u prostoru slike</a:t>
            </a:r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21/27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697632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Usporedba performansi u ovisnosti o broju uzoraka</a:t>
            </a:r>
            <a:br>
              <a:rPr lang="hr-HR" dirty="0" smtClean="0"/>
            </a:br>
            <a:r>
              <a:rPr lang="hr-HR" dirty="0" smtClean="0"/>
              <a:t>(u milisekundama po slici):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1835696" y="2132856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2051720" y="5373216"/>
            <a:ext cx="45365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 smtClean="0"/>
              <a:t>Testna konfiguracija: Intel </a:t>
            </a:r>
            <a:r>
              <a:rPr lang="hr-HR" sz="1200" dirty="0" err="1" smtClean="0"/>
              <a:t>Core</a:t>
            </a:r>
            <a:r>
              <a:rPr lang="hr-HR" sz="1200" dirty="0" smtClean="0"/>
              <a:t> 2 Duo 2.66 </a:t>
            </a:r>
            <a:r>
              <a:rPr lang="hr-HR" sz="1200" dirty="0" err="1" smtClean="0"/>
              <a:t>Ghz</a:t>
            </a:r>
            <a:r>
              <a:rPr lang="hr-HR" sz="1200" dirty="0" smtClean="0"/>
              <a:t>,  </a:t>
            </a:r>
            <a:r>
              <a:rPr lang="hr-HR" sz="1200" dirty="0" smtClean="0"/>
              <a:t>ATI </a:t>
            </a:r>
            <a:r>
              <a:rPr lang="hr-HR" sz="1200" dirty="0" err="1" smtClean="0"/>
              <a:t>Radeon</a:t>
            </a:r>
            <a:r>
              <a:rPr lang="hr-HR" sz="1200" dirty="0" smtClean="0"/>
              <a:t> HD3870</a:t>
            </a:r>
            <a:endParaRPr lang="hr-H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Difuzna interrefleksija u prostoru slike</a:t>
            </a:r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22/27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Indirektno osvjetljenje:</a:t>
            </a:r>
            <a:br>
              <a:rPr lang="hr-HR" dirty="0" smtClean="0"/>
            </a:br>
            <a:endParaRPr lang="hr-HR" dirty="0" smtClean="0"/>
          </a:p>
          <a:p>
            <a:pPr lvl="1"/>
            <a:r>
              <a:rPr lang="hr-HR" dirty="0" smtClean="0"/>
              <a:t>Integral upadnog zračenja po hemisferi:</a:t>
            </a:r>
          </a:p>
          <a:p>
            <a:endParaRPr lang="hr-HR" dirty="0" smtClean="0"/>
          </a:p>
          <a:p>
            <a:pPr lvl="1"/>
            <a:r>
              <a:rPr lang="hr-HR" dirty="0" smtClean="0"/>
              <a:t>Aproksimacija integrala sumom:</a:t>
            </a:r>
          </a:p>
          <a:p>
            <a:pPr lvl="1"/>
            <a:endParaRPr lang="hr-HR" dirty="0" smtClean="0"/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Problem istovjetan zaklanjanju ambijenta!</a:t>
            </a:r>
            <a:endParaRPr lang="hr-HR" dirty="0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2492896"/>
            <a:ext cx="1362075" cy="419100"/>
          </a:xfrm>
          <a:prstGeom prst="rect">
            <a:avLst/>
          </a:prstGeom>
          <a:noFill/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3429000"/>
            <a:ext cx="1123950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Difuzna interrefleksija u prostoru slike</a:t>
            </a:r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23/27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Algoritam:</a:t>
            </a:r>
            <a:br>
              <a:rPr lang="hr-HR" dirty="0" smtClean="0"/>
            </a:br>
            <a:endParaRPr lang="hr-HR" dirty="0" smtClean="0"/>
          </a:p>
          <a:p>
            <a:pPr marL="788670" lvl="1" indent="-514350">
              <a:buFont typeface="+mj-lt"/>
              <a:buAutoNum type="arabicPeriod"/>
            </a:pPr>
            <a:r>
              <a:rPr lang="hr-HR" dirty="0" smtClean="0"/>
              <a:t>Odaberi 8-32 uzorka u 2D regiji oko danog fragmenta</a:t>
            </a:r>
            <a:r>
              <a:rPr lang="hr-HR" dirty="0" smtClean="0"/>
              <a:t>.</a:t>
            </a:r>
            <a:br>
              <a:rPr lang="hr-HR" dirty="0" smtClean="0"/>
            </a:br>
            <a:endParaRPr lang="hr-HR" dirty="0" smtClean="0"/>
          </a:p>
          <a:p>
            <a:pPr marL="788670" lvl="1" indent="-514350">
              <a:buFont typeface="+mj-lt"/>
              <a:buAutoNum type="arabicPeriod"/>
            </a:pPr>
            <a:r>
              <a:rPr lang="hr-HR" dirty="0" smtClean="0"/>
              <a:t>Odredi vrijednosti difuznog osvjetljenja odabranih uzoraka</a:t>
            </a:r>
            <a:r>
              <a:rPr lang="hr-HR" dirty="0" smtClean="0"/>
              <a:t>.</a:t>
            </a:r>
            <a:br>
              <a:rPr lang="hr-HR" dirty="0" smtClean="0"/>
            </a:br>
            <a:endParaRPr lang="hr-HR" dirty="0" smtClean="0"/>
          </a:p>
          <a:p>
            <a:pPr marL="788670" lvl="1" indent="-514350">
              <a:buFont typeface="+mj-lt"/>
              <a:buAutoNum type="arabicPeriod"/>
            </a:pPr>
            <a:r>
              <a:rPr lang="hr-HR" dirty="0" smtClean="0"/>
              <a:t>Rekonstruiraj pozicije danog fragmenta i odabranih uzoraka u prostoru kamere</a:t>
            </a:r>
            <a:r>
              <a:rPr lang="hr-HR" dirty="0" smtClean="0"/>
              <a:t>.</a:t>
            </a:r>
            <a:br>
              <a:rPr lang="hr-HR" dirty="0" smtClean="0"/>
            </a:br>
            <a:endParaRPr lang="hr-HR" dirty="0" smtClean="0"/>
          </a:p>
          <a:p>
            <a:pPr marL="788670" lvl="1" indent="-514350">
              <a:buFont typeface="+mj-lt"/>
              <a:buAutoNum type="arabicPeriod"/>
            </a:pPr>
            <a:r>
              <a:rPr lang="hr-HR" dirty="0" smtClean="0"/>
              <a:t>Evaluiraj funkciju prijenosa nad dobivenim 3D uzorcima i pripadajućim vrijednostima difuznog osvjetljenja</a:t>
            </a:r>
            <a:r>
              <a:rPr lang="hr-HR" dirty="0" smtClean="0"/>
              <a:t>.</a:t>
            </a:r>
            <a:br>
              <a:rPr lang="hr-HR" dirty="0" smtClean="0"/>
            </a:br>
            <a:endParaRPr lang="hr-HR" dirty="0" smtClean="0"/>
          </a:p>
          <a:p>
            <a:pPr marL="788670" lvl="1" indent="-514350">
              <a:buFont typeface="+mj-lt"/>
              <a:buAutoNum type="arabicPeriod"/>
            </a:pPr>
            <a:r>
              <a:rPr lang="hr-HR" dirty="0" smtClean="0"/>
              <a:t>Pribroji pojedinačne doprinose uzoraka i odredi konačnu osvijetljenost.</a:t>
            </a:r>
            <a:endParaRPr lang="hr-HR" dirty="0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Difuzna interrefleksija u prostoru slike</a:t>
            </a:r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24/27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53616"/>
          </a:xfrm>
        </p:spPr>
        <p:txBody>
          <a:bodyPr/>
          <a:lstStyle/>
          <a:p>
            <a:r>
              <a:rPr lang="hr-HR" dirty="0" smtClean="0"/>
              <a:t>SSAO + SSGI:</a:t>
            </a:r>
            <a:endParaRPr lang="hr-HR" dirty="0"/>
          </a:p>
        </p:txBody>
      </p:sp>
      <p:pic>
        <p:nvPicPr>
          <p:cNvPr id="5" name="Picture 4" descr="ssao_ssgi_sponza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3688" y="1772816"/>
            <a:ext cx="5579745" cy="43624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Difuzna interrefleksija u prostoru slike</a:t>
            </a:r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25/27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697632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Usporedba performansi u ovisnosti o broju uzoraka</a:t>
            </a:r>
            <a:br>
              <a:rPr lang="hr-HR" dirty="0" smtClean="0"/>
            </a:br>
            <a:r>
              <a:rPr lang="hr-HR" dirty="0" smtClean="0"/>
              <a:t>(u milisekundama po slici):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1720" y="5373216"/>
            <a:ext cx="45365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 smtClean="0"/>
              <a:t>Testna konfiguracija: Intel </a:t>
            </a:r>
            <a:r>
              <a:rPr lang="hr-HR" sz="1200" dirty="0" err="1" smtClean="0"/>
              <a:t>Core</a:t>
            </a:r>
            <a:r>
              <a:rPr lang="hr-HR" sz="1200" dirty="0" smtClean="0"/>
              <a:t> 2 Duo 2.66 </a:t>
            </a:r>
            <a:r>
              <a:rPr lang="hr-HR" sz="1200" dirty="0" err="1" smtClean="0"/>
              <a:t>Ghz</a:t>
            </a:r>
            <a:r>
              <a:rPr lang="hr-HR" sz="1200" dirty="0" smtClean="0"/>
              <a:t>,  </a:t>
            </a:r>
            <a:r>
              <a:rPr lang="hr-HR" sz="1200" dirty="0" smtClean="0"/>
              <a:t>ATI </a:t>
            </a:r>
            <a:r>
              <a:rPr lang="hr-HR" sz="1200" dirty="0" err="1" smtClean="0"/>
              <a:t>Radeon</a:t>
            </a:r>
            <a:r>
              <a:rPr lang="hr-HR" sz="1200" dirty="0" smtClean="0"/>
              <a:t> HD3870</a:t>
            </a:r>
            <a:endParaRPr lang="hr-HR" sz="1200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1835696" y="2060848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Demonstracija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26/27</a:t>
            </a:r>
            <a:endParaRPr lang="hr-HR" dirty="0"/>
          </a:p>
        </p:txBody>
      </p:sp>
      <p:pic>
        <p:nvPicPr>
          <p:cNvPr id="6" name="Picture 5" descr="screenshot_ssa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8604448" cy="5032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Globalno difuzno osvjetljenje</a:t>
            </a:r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27/</a:t>
            </a:r>
            <a:r>
              <a:rPr lang="hr-HR" dirty="0" err="1" smtClean="0"/>
              <a:t>27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Pitanja?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Hvala na pažnji!</a:t>
            </a:r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Fizikalni model svjetla</a:t>
            </a:r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2/27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Pojave:</a:t>
            </a:r>
          </a:p>
          <a:p>
            <a:pPr lvl="1"/>
            <a:r>
              <a:rPr lang="hr-HR" dirty="0" smtClean="0"/>
              <a:t>Refleksija i refrakcija</a:t>
            </a:r>
          </a:p>
          <a:p>
            <a:pPr lvl="1"/>
            <a:r>
              <a:rPr lang="hr-HR" dirty="0" smtClean="0"/>
              <a:t>Interferencija i difrakcija</a:t>
            </a:r>
          </a:p>
          <a:p>
            <a:pPr lvl="1"/>
            <a:r>
              <a:rPr lang="hr-HR" dirty="0" smtClean="0"/>
              <a:t>Polarizacija</a:t>
            </a:r>
          </a:p>
          <a:p>
            <a:pPr lvl="1"/>
            <a:r>
              <a:rPr lang="hr-HR" dirty="0" smtClean="0"/>
              <a:t>Apsorpcija</a:t>
            </a:r>
            <a:br>
              <a:rPr lang="hr-HR" dirty="0" smtClean="0"/>
            </a:br>
            <a:endParaRPr lang="hr-HR" dirty="0" smtClean="0"/>
          </a:p>
          <a:p>
            <a:r>
              <a:rPr lang="hr-HR" dirty="0" smtClean="0"/>
              <a:t>Učinci:</a:t>
            </a:r>
          </a:p>
          <a:p>
            <a:pPr lvl="1"/>
            <a:r>
              <a:rPr lang="hr-HR" dirty="0" smtClean="0"/>
              <a:t>Ambijentalno zaklanjanje</a:t>
            </a:r>
          </a:p>
          <a:p>
            <a:pPr lvl="1"/>
            <a:r>
              <a:rPr lang="hr-HR" dirty="0" smtClean="0"/>
              <a:t>Pretapanje boja</a:t>
            </a:r>
          </a:p>
          <a:p>
            <a:pPr lvl="1"/>
            <a:r>
              <a:rPr lang="hr-HR" dirty="0" err="1" smtClean="0"/>
              <a:t>Kaustika</a:t>
            </a:r>
            <a:endParaRPr lang="hr-HR" dirty="0" smtClean="0"/>
          </a:p>
          <a:p>
            <a:pPr lvl="1"/>
            <a:r>
              <a:rPr lang="hr-HR" dirty="0" err="1" smtClean="0"/>
              <a:t>Ispodpovršinsko</a:t>
            </a:r>
            <a:r>
              <a:rPr lang="hr-HR" dirty="0" smtClean="0"/>
              <a:t> raspršivanje</a:t>
            </a:r>
          </a:p>
          <a:p>
            <a:pPr lvl="1"/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Fizikalni model svjetla</a:t>
            </a:r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3/27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066792"/>
          </a:xfrm>
        </p:spPr>
        <p:txBody>
          <a:bodyPr>
            <a:normAutofit/>
          </a:bodyPr>
          <a:lstStyle/>
          <a:p>
            <a:r>
              <a:rPr lang="hr-HR" dirty="0" err="1" smtClean="0"/>
              <a:t>Ispodpovršinsko</a:t>
            </a:r>
            <a:r>
              <a:rPr lang="hr-HR" dirty="0" smtClean="0"/>
              <a:t> raspršivanje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5963" y="2286013"/>
            <a:ext cx="51720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Fizikalni model svjetla</a:t>
            </a:r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4/27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066792"/>
          </a:xfrm>
        </p:spPr>
        <p:txBody>
          <a:bodyPr>
            <a:normAutofit/>
          </a:bodyPr>
          <a:lstStyle/>
          <a:p>
            <a:r>
              <a:rPr lang="hr-HR" dirty="0" err="1" smtClean="0"/>
              <a:t>Kaustika</a:t>
            </a:r>
            <a:endParaRPr lang="hr-HR" dirty="0" smtClean="0"/>
          </a:p>
        </p:txBody>
      </p:sp>
      <p:pic>
        <p:nvPicPr>
          <p:cNvPr id="55298" name="Picture 2" descr="Light_through_g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000240"/>
            <a:ext cx="576262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Fizikalni model svjetla</a:t>
            </a:r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5/27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066792"/>
          </a:xfrm>
        </p:spPr>
        <p:txBody>
          <a:bodyPr>
            <a:normAutofit/>
          </a:bodyPr>
          <a:lstStyle/>
          <a:p>
            <a:r>
              <a:rPr lang="hr-HR" dirty="0" smtClean="0"/>
              <a:t>Pretapanje boja</a:t>
            </a:r>
          </a:p>
        </p:txBody>
      </p:sp>
      <p:pic>
        <p:nvPicPr>
          <p:cNvPr id="7" name="Picture 6" descr="ColorBle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916832"/>
            <a:ext cx="6408712" cy="4120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Fizikalni model svjetla</a:t>
            </a:r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6/27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066792"/>
          </a:xfrm>
        </p:spPr>
        <p:txBody>
          <a:bodyPr>
            <a:normAutofit/>
          </a:bodyPr>
          <a:lstStyle/>
          <a:p>
            <a:r>
              <a:rPr lang="hr-HR" dirty="0" smtClean="0"/>
              <a:t>Ambijentalno zaklanjanje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76872"/>
            <a:ext cx="2225040" cy="269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276873"/>
            <a:ext cx="2225040" cy="269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276872"/>
            <a:ext cx="2225040" cy="269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Jednadžba iscrtavanja</a:t>
            </a:r>
            <a:endParaRPr lang="hr-HR" dirty="0"/>
          </a:p>
        </p:txBody>
      </p:sp>
      <p:sp>
        <p:nvSpPr>
          <p:cNvPr id="50" name="Footer Placeholder 4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7/27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Sažet matematički opis propagacije svjetla</a:t>
            </a:r>
            <a:br>
              <a:rPr lang="hr-HR" dirty="0" smtClean="0"/>
            </a:br>
            <a:endParaRPr lang="hr-HR" dirty="0" smtClean="0"/>
          </a:p>
          <a:p>
            <a:pPr>
              <a:buNone/>
            </a:pPr>
            <a:endParaRPr lang="hr-HR" dirty="0" smtClean="0"/>
          </a:p>
        </p:txBody>
      </p:sp>
      <p:pic>
        <p:nvPicPr>
          <p:cNvPr id="1027" name="Picture 3" descr="L_o(x, \vec w) = L_e(x, \vec w) + \int_\Omega f_r(x, \vec w', \vec w) L_i(x, \vec w') (\vec w' \cdot \vec n) d\vec w'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071678"/>
            <a:ext cx="646343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1928794" y="3065922"/>
          <a:ext cx="5643602" cy="2120646"/>
        </p:xfrm>
        <a:graphic>
          <a:graphicData uri="http://schemas.openxmlformats.org/drawingml/2006/table">
            <a:tbl>
              <a:tblPr/>
              <a:tblGrid>
                <a:gridCol w="564360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100" dirty="0">
                          <a:latin typeface="+mn-lt"/>
                          <a:ea typeface="Times New Roman"/>
                        </a:rPr>
                        <a:t>izlazna svjetlost na poziciji </a:t>
                      </a:r>
                      <a:r>
                        <a:rPr lang="hr-HR" sz="1100" i="1" dirty="0">
                          <a:latin typeface="+mn-lt"/>
                          <a:ea typeface="Times New Roman"/>
                        </a:rPr>
                        <a:t>x</a:t>
                      </a:r>
                      <a:r>
                        <a:rPr lang="hr-HR" sz="1100" dirty="0">
                          <a:latin typeface="+mn-lt"/>
                          <a:ea typeface="Times New Roman"/>
                        </a:rPr>
                        <a:t>, u smjeru </a:t>
                      </a:r>
                      <a:r>
                        <a:rPr lang="hr-HR" sz="1100" dirty="0" smtClean="0">
                          <a:latin typeface="+mn-lt"/>
                          <a:ea typeface="Times New Roman"/>
                        </a:rPr>
                        <a:t>      ,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endParaRPr lang="hr-HR" sz="11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100" dirty="0">
                          <a:latin typeface="+mn-lt"/>
                          <a:ea typeface="Times New Roman"/>
                        </a:rPr>
                        <a:t>svjetlost emitirana sa pozicije </a:t>
                      </a:r>
                      <a:r>
                        <a:rPr lang="hr-HR" sz="1100" i="1" dirty="0">
                          <a:latin typeface="+mn-lt"/>
                          <a:ea typeface="Times New Roman"/>
                        </a:rPr>
                        <a:t>x</a:t>
                      </a:r>
                      <a:r>
                        <a:rPr lang="hr-HR" sz="1100" dirty="0">
                          <a:latin typeface="+mn-lt"/>
                          <a:ea typeface="Times New Roman"/>
                        </a:rPr>
                        <a:t>, u smjeru </a:t>
                      </a:r>
                      <a:r>
                        <a:rPr lang="hr-HR" sz="1100" dirty="0" smtClean="0">
                          <a:latin typeface="+mn-lt"/>
                          <a:ea typeface="Times New Roman"/>
                        </a:rPr>
                        <a:t>     ,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endParaRPr lang="hr-HR" sz="11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100" dirty="0">
                          <a:latin typeface="+mn-lt"/>
                          <a:ea typeface="Times New Roman"/>
                        </a:rPr>
                        <a:t>integral upadnih zraka svjetlosti preko polukugle</a:t>
                      </a:r>
                      <a:r>
                        <a:rPr lang="hr-HR" sz="1100" dirty="0" smtClean="0">
                          <a:latin typeface="+mn-lt"/>
                          <a:ea typeface="Times New Roman"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endParaRPr lang="hr-HR" sz="11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100" dirty="0">
                          <a:latin typeface="+mn-lt"/>
                          <a:ea typeface="Times New Roman"/>
                        </a:rPr>
                        <a:t>mjera svjetlosti reflektirane na poziciji </a:t>
                      </a:r>
                      <a:r>
                        <a:rPr lang="hr-HR" sz="1100" i="1" dirty="0">
                          <a:latin typeface="+mn-lt"/>
                          <a:ea typeface="Times New Roman"/>
                        </a:rPr>
                        <a:t>x</a:t>
                      </a:r>
                      <a:r>
                        <a:rPr lang="hr-HR" sz="1100" dirty="0">
                          <a:latin typeface="+mn-lt"/>
                          <a:ea typeface="Times New Roman"/>
                        </a:rPr>
                        <a:t>, iz upadnog prema izlaznom smjeru (BRDF</a:t>
                      </a:r>
                      <a:r>
                        <a:rPr lang="hr-HR" sz="1100" dirty="0" smtClean="0">
                          <a:latin typeface="+mn-lt"/>
                          <a:ea typeface="Times New Roman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endParaRPr lang="hr-HR" sz="11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100" dirty="0">
                          <a:latin typeface="+mn-lt"/>
                          <a:ea typeface="Times New Roman"/>
                        </a:rPr>
                        <a:t>upadna svjetlost na poziciji </a:t>
                      </a:r>
                      <a:r>
                        <a:rPr lang="hr-HR" sz="1100" i="1" dirty="0">
                          <a:latin typeface="+mn-lt"/>
                          <a:ea typeface="Times New Roman"/>
                        </a:rPr>
                        <a:t>x</a:t>
                      </a:r>
                      <a:r>
                        <a:rPr lang="hr-HR" sz="1100" dirty="0">
                          <a:latin typeface="+mn-lt"/>
                          <a:ea typeface="Times New Roman"/>
                        </a:rPr>
                        <a:t>, u </a:t>
                      </a:r>
                      <a:r>
                        <a:rPr lang="hr-HR" sz="1100" dirty="0" smtClean="0">
                          <a:latin typeface="+mn-lt"/>
                          <a:ea typeface="Times New Roman"/>
                        </a:rPr>
                        <a:t>smjeru       ,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endParaRPr lang="hr-HR" sz="11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100" dirty="0" err="1">
                          <a:latin typeface="+mn-lt"/>
                          <a:ea typeface="Times New Roman"/>
                        </a:rPr>
                        <a:t>atenuacija</a:t>
                      </a:r>
                      <a:r>
                        <a:rPr lang="hr-HR" sz="1100" dirty="0">
                          <a:latin typeface="+mn-lt"/>
                          <a:ea typeface="Times New Roman"/>
                        </a:rPr>
                        <a:t> upadnog svjetla zbog kuta upada, gdje je </a:t>
                      </a:r>
                      <a:r>
                        <a:rPr lang="hr-HR" sz="1100" dirty="0" smtClean="0">
                          <a:latin typeface="+mn-lt"/>
                          <a:ea typeface="Times New Roman"/>
                        </a:rPr>
                        <a:t>       normala </a:t>
                      </a:r>
                      <a:r>
                        <a:rPr lang="hr-HR" sz="1100" dirty="0">
                          <a:latin typeface="+mn-lt"/>
                          <a:ea typeface="Times New Roman"/>
                        </a:rPr>
                        <a:t>na površinu.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8" name="Picture 67" descr="L_o(x, \vec w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065922"/>
            <a:ext cx="6477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68" descr="L_e(x, \vec w)"/>
          <p:cNvPicPr/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928662" y="3429000"/>
            <a:ext cx="6477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69" descr="\int_\Omega ... d\vec w'"/>
          <p:cNvPicPr/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857224" y="3714752"/>
            <a:ext cx="6381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70" descr="f_r(x, \vec w', \vec w)"/>
          <p:cNvPicPr/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909618" y="4214818"/>
            <a:ext cx="8763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71" descr="L_i(x, \vec w')"/>
          <p:cNvPicPr/>
          <p:nvPr/>
        </p:nvPicPr>
        <p:blipFill>
          <a:blip r:embed="rId11" r:link="rId12" cstate="print"/>
          <a:srcRect/>
          <a:stretch>
            <a:fillRect/>
          </a:stretch>
        </p:blipFill>
        <p:spPr bwMode="auto">
          <a:xfrm>
            <a:off x="904854" y="4572008"/>
            <a:ext cx="6667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72" descr="(\vec w' \cdot \vec n)"/>
          <p:cNvPicPr/>
          <p:nvPr/>
        </p:nvPicPr>
        <p:blipFill>
          <a:blip r:embed="rId13" r:link="rId14" cstate="print"/>
          <a:srcRect/>
          <a:stretch>
            <a:fillRect/>
          </a:stretch>
        </p:blipFill>
        <p:spPr bwMode="auto">
          <a:xfrm>
            <a:off x="928662" y="4929198"/>
            <a:ext cx="5524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73" descr="\vec w"/>
          <p:cNvPicPr/>
          <p:nvPr/>
        </p:nvPicPr>
        <p:blipFill>
          <a:blip r:embed="rId15" r:link="rId16" cstate="print"/>
          <a:srcRect/>
          <a:stretch>
            <a:fillRect/>
          </a:stretch>
        </p:blipFill>
        <p:spPr bwMode="auto">
          <a:xfrm>
            <a:off x="4214810" y="3071810"/>
            <a:ext cx="1714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74" descr="\vec w"/>
          <p:cNvPicPr/>
          <p:nvPr/>
        </p:nvPicPr>
        <p:blipFill>
          <a:blip r:embed="rId15" r:link="rId16" cstate="print"/>
          <a:srcRect/>
          <a:stretch>
            <a:fillRect/>
          </a:stretch>
        </p:blipFill>
        <p:spPr bwMode="auto">
          <a:xfrm>
            <a:off x="4357686" y="3429000"/>
            <a:ext cx="1714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75" descr="\vec w'"/>
          <p:cNvPicPr/>
          <p:nvPr/>
        </p:nvPicPr>
        <p:blipFill>
          <a:blip r:embed="rId17" r:link="rId18" cstate="print"/>
          <a:srcRect/>
          <a:stretch>
            <a:fillRect/>
          </a:stretch>
        </p:blipFill>
        <p:spPr bwMode="auto">
          <a:xfrm>
            <a:off x="4214810" y="4572008"/>
            <a:ext cx="1714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6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1077" name="Object 53"/>
          <p:cNvGraphicFramePr>
            <a:graphicFrameLocks noChangeAspect="1"/>
          </p:cNvGraphicFramePr>
          <p:nvPr/>
        </p:nvGraphicFramePr>
        <p:xfrm>
          <a:off x="4929190" y="4991112"/>
          <a:ext cx="123825" cy="152400"/>
        </p:xfrm>
        <a:graphic>
          <a:graphicData uri="http://schemas.openxmlformats.org/presentationml/2006/ole">
            <p:oleObj spid="_x0000_s1026" name="Bitmap Image" r:id="rId19" imgW="123842" imgH="152260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Lokalni modeli osvjetljenja</a:t>
            </a:r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8/27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Aproksimacija integralnog člana:</a:t>
            </a:r>
          </a:p>
          <a:p>
            <a:pPr>
              <a:buNone/>
            </a:pP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  <a:p>
            <a:pPr>
              <a:buNone/>
            </a:pP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Različiti načini definicije BRDF:</a:t>
            </a:r>
          </a:p>
          <a:p>
            <a:pPr lvl="1"/>
            <a:r>
              <a:rPr lang="hr-HR" dirty="0" err="1" smtClean="0"/>
              <a:t>Phong</a:t>
            </a:r>
            <a:endParaRPr lang="hr-HR" dirty="0" smtClean="0"/>
          </a:p>
          <a:p>
            <a:pPr lvl="1"/>
            <a:r>
              <a:rPr lang="hr-HR" dirty="0" err="1" smtClean="0"/>
              <a:t>Blinn</a:t>
            </a:r>
            <a:r>
              <a:rPr lang="hr-HR" dirty="0" smtClean="0"/>
              <a:t>-</a:t>
            </a:r>
            <a:r>
              <a:rPr lang="hr-HR" dirty="0" err="1" smtClean="0"/>
              <a:t>Phong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  <a:p>
            <a:pPr lvl="1"/>
            <a:endParaRPr lang="hr-HR" dirty="0" smtClean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928662" y="2143116"/>
          <a:ext cx="5000660" cy="1016847"/>
        </p:xfrm>
        <a:graphic>
          <a:graphicData uri="http://schemas.openxmlformats.org/presentationml/2006/ole">
            <p:oleObj spid="_x0000_s26626" name="Bitmap Image" r:id="rId3" imgW="3419952" imgH="695238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286</TotalTime>
  <Words>375</Words>
  <Application>Microsoft Office PowerPoint</Application>
  <PresentationFormat>On-screen Show (4:3)</PresentationFormat>
  <Paragraphs>154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Origin</vt:lpstr>
      <vt:lpstr>Bitmap Image</vt:lpstr>
      <vt:lpstr>Globalno difuzno osvjetljenje</vt:lpstr>
      <vt:lpstr>Sadržaj</vt:lpstr>
      <vt:lpstr>Fizikalni model svjetla</vt:lpstr>
      <vt:lpstr>Fizikalni model svjetla</vt:lpstr>
      <vt:lpstr>Fizikalni model svjetla</vt:lpstr>
      <vt:lpstr>Fizikalni model svjetla</vt:lpstr>
      <vt:lpstr>Fizikalni model svjetla</vt:lpstr>
      <vt:lpstr>Jednadžba iscrtavanja</vt:lpstr>
      <vt:lpstr>Lokalni modeli osvjetljenja</vt:lpstr>
      <vt:lpstr>Globalni modeli osvjetljenja</vt:lpstr>
      <vt:lpstr>Ambijentalno zaklanjanje u prostoru slike</vt:lpstr>
      <vt:lpstr>Ambijentalno zaklanjanje u prostoru slike</vt:lpstr>
      <vt:lpstr>Ambijentalno zaklanjanje u prostoru slike</vt:lpstr>
      <vt:lpstr>Ambijentalno zaklanjanje u prostoru slike</vt:lpstr>
      <vt:lpstr>Ambijentalno zaklanjanje u prostoru slike</vt:lpstr>
      <vt:lpstr>Ambijentalno zaklanjanje u prostoru slike</vt:lpstr>
      <vt:lpstr>Ambijentalno zaklanjanje u prostoru slike</vt:lpstr>
      <vt:lpstr>Ambijentalno zaklanjanje u prostoru slike</vt:lpstr>
      <vt:lpstr>Ambijentalno zaklanjanje u prostoru slike</vt:lpstr>
      <vt:lpstr>Ambijentalno zaklanjanje u prostoru slike</vt:lpstr>
      <vt:lpstr>Ambijentalno zaklanjanje u prostoru slike</vt:lpstr>
      <vt:lpstr>Ambijentalno zaklanjanje u prostoru slike</vt:lpstr>
      <vt:lpstr>Difuzna interrefleksija u prostoru slike</vt:lpstr>
      <vt:lpstr>Difuzna interrefleksija u prostoru slike</vt:lpstr>
      <vt:lpstr>Difuzna interrefleksija u prostoru slike</vt:lpstr>
      <vt:lpstr>Difuzna interrefleksija u prostoru slike</vt:lpstr>
      <vt:lpstr>Demonstracija</vt:lpstr>
      <vt:lpstr>Globalno difuzno osvjetljenje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Postupci ostvarivanja globalnog osvjetljenja</dc:title>
  <dc:creator>robert</dc:creator>
  <cp:lastModifiedBy>Robert</cp:lastModifiedBy>
  <cp:revision>227</cp:revision>
  <dcterms:created xsi:type="dcterms:W3CDTF">2008-06-17T13:53:12Z</dcterms:created>
  <dcterms:modified xsi:type="dcterms:W3CDTF">2010-07-05T21:01:17Z</dcterms:modified>
</cp:coreProperties>
</file>