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5" r:id="rId8"/>
    <p:sldId id="266" r:id="rId9"/>
    <p:sldId id="267" r:id="rId10"/>
    <p:sldId id="268" r:id="rId11"/>
    <p:sldId id="269" r:id="rId12"/>
    <p:sldId id="270" r:id="rId13"/>
    <p:sldId id="271" r:id="rId14"/>
    <p:sldId id="274" r:id="rId15"/>
    <p:sldId id="272" r:id="rId16"/>
    <p:sldId id="273" r:id="rId17"/>
    <p:sldId id="275" r:id="rId18"/>
    <p:sldId id="263" r:id="rId19"/>
    <p:sldId id="276" r:id="rId20"/>
    <p:sldId id="277" r:id="rId21"/>
    <p:sldId id="278" r:id="rId22"/>
    <p:sldId id="279" r:id="rId23"/>
    <p:sldId id="264" r:id="rId24"/>
  </p:sldIdLst>
  <p:sldSz cx="9144000" cy="6858000" type="screen4x3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098" y="-4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3565FCE1-E92E-470C-90D7-0E00C725F91B}" type="datetimeFigureOut">
              <a:rPr lang="hr-HR" smtClean="0"/>
              <a:t>16.6.2011.</a:t>
            </a:fld>
            <a:endParaRPr lang="hr-HR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1E7D6BD0-F9B0-4BB9-A183-7C8841D935EC}" type="slidenum">
              <a:rPr lang="hr-HR" smtClean="0"/>
              <a:t>‹#›</a:t>
            </a:fld>
            <a:endParaRPr lang="hr-HR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5FCE1-E92E-470C-90D7-0E00C725F91B}" type="datetimeFigureOut">
              <a:rPr lang="hr-HR" smtClean="0"/>
              <a:t>16.6.2011.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D6BD0-F9B0-4BB9-A183-7C8841D935EC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5FCE1-E92E-470C-90D7-0E00C725F91B}" type="datetimeFigureOut">
              <a:rPr lang="hr-HR" smtClean="0"/>
              <a:t>16.6.2011.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D6BD0-F9B0-4BB9-A183-7C8841D935EC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5FCE1-E92E-470C-90D7-0E00C725F91B}" type="datetimeFigureOut">
              <a:rPr lang="hr-HR" smtClean="0"/>
              <a:t>16.6.2011.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D6BD0-F9B0-4BB9-A183-7C8841D935EC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5FCE1-E92E-470C-90D7-0E00C725F91B}" type="datetimeFigureOut">
              <a:rPr lang="hr-HR" smtClean="0"/>
              <a:t>16.6.2011.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D6BD0-F9B0-4BB9-A183-7C8841D935EC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5FCE1-E92E-470C-90D7-0E00C725F91B}" type="datetimeFigureOut">
              <a:rPr lang="hr-HR" smtClean="0"/>
              <a:t>16.6.2011.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D6BD0-F9B0-4BB9-A183-7C8841D935EC}" type="slidenum">
              <a:rPr lang="hr-HR" smtClean="0"/>
              <a:t>‹#›</a:t>
            </a:fld>
            <a:endParaRPr lang="hr-H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5FCE1-E92E-470C-90D7-0E00C725F91B}" type="datetimeFigureOut">
              <a:rPr lang="hr-HR" smtClean="0"/>
              <a:t>16.6.2011.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D6BD0-F9B0-4BB9-A183-7C8841D935EC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5FCE1-E92E-470C-90D7-0E00C725F91B}" type="datetimeFigureOut">
              <a:rPr lang="hr-HR" smtClean="0"/>
              <a:t>16.6.2011.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D6BD0-F9B0-4BB9-A183-7C8841D935EC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5FCE1-E92E-470C-90D7-0E00C725F91B}" type="datetimeFigureOut">
              <a:rPr lang="hr-HR" smtClean="0"/>
              <a:t>16.6.2011.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D6BD0-F9B0-4BB9-A183-7C8841D935EC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5FCE1-E92E-470C-90D7-0E00C725F91B}" type="datetimeFigureOut">
              <a:rPr lang="hr-HR" smtClean="0"/>
              <a:t>16.6.2011.</a:t>
            </a:fld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D6BD0-F9B0-4BB9-A183-7C8841D935EC}" type="slidenum">
              <a:rPr lang="hr-HR" smtClean="0"/>
              <a:t>‹#›</a:t>
            </a:fld>
            <a:endParaRPr lang="hr-HR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hr-H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5FCE1-E92E-470C-90D7-0E00C725F91B}" type="datetimeFigureOut">
              <a:rPr lang="hr-HR" smtClean="0"/>
              <a:t>16.6.2011.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D6BD0-F9B0-4BB9-A183-7C8841D935EC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3565FCE1-E92E-470C-90D7-0E00C725F91B}" type="datetimeFigureOut">
              <a:rPr lang="hr-HR" smtClean="0"/>
              <a:t>16.6.2011.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1E7D6BD0-F9B0-4BB9-A183-7C8841D935EC}" type="slidenum">
              <a:rPr lang="hr-HR" smtClean="0"/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jp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/>
              <a:t>Postupak sinteze izranjajućih slika</a:t>
            </a:r>
            <a:endParaRPr lang="hr-H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r-HR" dirty="0" smtClean="0"/>
              <a:t>Marina Tajić</a:t>
            </a:r>
          </a:p>
          <a:p>
            <a:r>
              <a:rPr lang="hr-HR" dirty="0"/>
              <a:t>m</a:t>
            </a:r>
            <a:r>
              <a:rPr lang="hr-HR" dirty="0" smtClean="0"/>
              <a:t>entor: prof.  dr. sc. Željka Mihajlović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775308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Mapa sjenčanja</a:t>
            </a:r>
            <a:endParaRPr lang="hr-H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hr-HR" dirty="0"/>
                  <a:t>za svaki vrh </a:t>
                </a:r>
                <a:r>
                  <a:rPr lang="hr-HR" dirty="0" smtClean="0"/>
                  <a:t>pohrani se </a:t>
                </a:r>
                <a:r>
                  <a:rPr lang="hr-HR" dirty="0"/>
                  <a:t>vrijednost izraza</a:t>
                </a:r>
                <a:r>
                  <a:rPr lang="hr-HR" dirty="0" smtClean="0"/>
                  <a:t>:</a:t>
                </a:r>
              </a:p>
              <a:p>
                <a:endParaRPr lang="hr-HR" dirty="0"/>
              </a:p>
              <a:p>
                <a:pPr marL="6858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hr-HR" i="1">
                          <a:latin typeface="Cambria Math"/>
                        </a:rPr>
                        <m:t>(1−</m:t>
                      </m:r>
                      <m:r>
                        <a:rPr lang="hr-HR" i="1">
                          <a:latin typeface="Cambria Math"/>
                        </a:rPr>
                        <m:t>𝑛</m:t>
                      </m:r>
                      <m:r>
                        <a:rPr lang="hr-HR" i="1">
                          <a:latin typeface="Cambria Math"/>
                        </a:rPr>
                        <m:t>.</m:t>
                      </m:r>
                      <m:r>
                        <a:rPr lang="hr-HR" i="1">
                          <a:latin typeface="Cambria Math"/>
                        </a:rPr>
                        <m:t>𝑙</m:t>
                      </m:r>
                      <m:r>
                        <a:rPr lang="hr-HR" i="1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hr-HR" dirty="0" smtClean="0"/>
              </a:p>
              <a:p>
                <a:pPr marL="68580" indent="0">
                  <a:buNone/>
                </a:pPr>
                <a:endParaRPr lang="hr-HR" dirty="0"/>
              </a:p>
              <a:p>
                <a:pPr marL="68580" indent="0">
                  <a:buNone/>
                </a:pPr>
                <a:r>
                  <a:rPr lang="hr-HR" dirty="0" smtClean="0"/>
                  <a:t>gdje su:</a:t>
                </a:r>
              </a:p>
              <a:p>
                <a:pPr marL="68580" indent="0">
                  <a:buNone/>
                </a:pPr>
                <a:r>
                  <a:rPr lang="hr-HR" dirty="0"/>
                  <a:t> </a:t>
                </a:r>
                <a:r>
                  <a:rPr lang="hr-HR" dirty="0" smtClean="0"/>
                  <a:t>n – jedinični vektor normale vrhova</a:t>
                </a:r>
              </a:p>
              <a:p>
                <a:pPr marL="68580" indent="0">
                  <a:buNone/>
                </a:pPr>
                <a:r>
                  <a:rPr lang="hr-HR" dirty="0" smtClean="0"/>
                  <a:t> l – jedinični vektor smjera svijetlosti</a:t>
                </a:r>
                <a:endParaRPr lang="hr-HR" dirty="0"/>
              </a:p>
              <a:p>
                <a:pPr marL="68580" indent="0">
                  <a:buNone/>
                </a:pPr>
                <a:endParaRPr lang="hr-HR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360" t="-1389"/>
                </a:stretch>
              </a:blipFill>
            </p:spPr>
            <p:txBody>
              <a:bodyPr/>
              <a:lstStyle/>
              <a:p>
                <a:r>
                  <a:rPr lang="hr-H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80247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744" y="1340768"/>
            <a:ext cx="4924425" cy="43053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719920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Odabir vrhova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ovisno o odabranoj težini (lagano, srednje teško, teško)</a:t>
            </a:r>
          </a:p>
          <a:p>
            <a:r>
              <a:rPr lang="hr-HR" dirty="0" smtClean="0"/>
              <a:t>odabire se prvih n% vrhova sortiranih po vrijednostima u mapi važnosti vrhova</a:t>
            </a:r>
          </a:p>
          <a:p>
            <a:r>
              <a:rPr lang="hr-HR" dirty="0" smtClean="0"/>
              <a:t>na pozicijama odabranih vrhova iscrtavaju se generirani modeli mrlja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845327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Modeli mrlja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2D ploha s jednom od šest tekstura</a:t>
            </a:r>
            <a:endParaRPr lang="hr-HR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6655" y="3212976"/>
            <a:ext cx="5524500" cy="2476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25607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9992" y="3284984"/>
            <a:ext cx="3552825" cy="28194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Picture 3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1196752"/>
            <a:ext cx="3865240" cy="295232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204954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Odabir podskupova mrlja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tri prozora različite veličine</a:t>
            </a:r>
          </a:p>
          <a:p>
            <a:r>
              <a:rPr lang="hr-HR" dirty="0" smtClean="0"/>
              <a:t>detekcija kolizija</a:t>
            </a:r>
            <a:endParaRPr lang="hr-HR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60" y="4276526"/>
            <a:ext cx="504825" cy="542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9872" y="4109838"/>
            <a:ext cx="914400" cy="876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3847901"/>
            <a:ext cx="1371600" cy="1400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02637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Generiranje smetnji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podskupovi se kopiraju, rotiraju i skaliraju</a:t>
            </a:r>
          </a:p>
          <a:p>
            <a:r>
              <a:rPr lang="hr-HR" dirty="0" smtClean="0"/>
              <a:t>broj kopiranja ovisi o odabranoj težini (za svaki podskup zasebna vrijednost)</a:t>
            </a:r>
          </a:p>
          <a:p>
            <a:r>
              <a:rPr lang="hr-HR" dirty="0" smtClean="0"/>
              <a:t>rotiranje se obavlja oko pozicijie slučajno odabrane mrlje iz podskupa</a:t>
            </a:r>
          </a:p>
          <a:p>
            <a:r>
              <a:rPr lang="hr-HR" dirty="0" smtClean="0"/>
              <a:t>detekcija kolizije između modela mrlja podskupova i modela mrlja koje iscrtavaju objekt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4221636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Generiranje sekvence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prva slika generira se na opisani način</a:t>
            </a:r>
          </a:p>
          <a:p>
            <a:r>
              <a:rPr lang="hr-HR" dirty="0" smtClean="0"/>
              <a:t>ostale slike generiraju se tako da se mrlje koje iscrtavaju objekt translatiraju na novu poziciju („translatiranje objekta”)</a:t>
            </a:r>
          </a:p>
          <a:p>
            <a:r>
              <a:rPr lang="hr-HR" dirty="0" smtClean="0"/>
              <a:t>podskupovi mrlja ponovno se kopiraju, rotiraju i skaliraju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227663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Rezultati</a:t>
            </a:r>
            <a:endParaRPr lang="hr-HR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r-HR"/>
          </a:p>
        </p:txBody>
      </p:sp>
      <p:pic>
        <p:nvPicPr>
          <p:cNvPr id="6" name="Picture 5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9752" y="2780928"/>
            <a:ext cx="4824536" cy="290585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930321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Rezultati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Dva zahtjeva:</a:t>
            </a:r>
          </a:p>
          <a:p>
            <a:endParaRPr lang="hr-HR" dirty="0"/>
          </a:p>
          <a:p>
            <a:pPr marL="525780" indent="-457200">
              <a:buFont typeface="+mj-lt"/>
              <a:buAutoNum type="arabicPeriod"/>
            </a:pPr>
            <a:r>
              <a:rPr lang="hr-HR" dirty="0" smtClean="0"/>
              <a:t>Čovjek na slici mora moći prepoznati izranjajući objekt</a:t>
            </a:r>
          </a:p>
          <a:p>
            <a:pPr marL="525780" indent="-457200">
              <a:buFont typeface="+mj-lt"/>
              <a:buAutoNum type="arabicPeriod"/>
            </a:pPr>
            <a:r>
              <a:rPr lang="hr-HR" dirty="0" smtClean="0"/>
              <a:t>Automatizirani program ne smije moći ništa prepoznati</a:t>
            </a:r>
          </a:p>
          <a:p>
            <a:pPr marL="525780" indent="-457200">
              <a:buFont typeface="+mj-lt"/>
              <a:buAutoNum type="arabicPeriod"/>
            </a:pP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877985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Uvod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problem automatiziranih programa</a:t>
            </a:r>
          </a:p>
          <a:p>
            <a:r>
              <a:rPr lang="hr-HR" dirty="0" smtClean="0"/>
              <a:t>iskorištavanje i/ili ugrožavanje usluga na internetu</a:t>
            </a:r>
          </a:p>
          <a:p>
            <a:r>
              <a:rPr lang="hr-HR" dirty="0" smtClean="0"/>
              <a:t>CAPTCHA</a:t>
            </a:r>
          </a:p>
          <a:p>
            <a:r>
              <a:rPr lang="hr-HR" dirty="0" smtClean="0"/>
              <a:t>izranjajuće slike</a:t>
            </a:r>
          </a:p>
          <a:p>
            <a:endParaRPr lang="hr-HR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9992" y="3573016"/>
            <a:ext cx="3456384" cy="2501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4938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Provjera rezultata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Canny algoritam za prepoznavanje rubova</a:t>
            </a:r>
            <a:endParaRPr lang="hr-HR" dirty="0"/>
          </a:p>
        </p:txBody>
      </p:sp>
      <p:pic>
        <p:nvPicPr>
          <p:cNvPr id="4" name="Picture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9632" y="3665509"/>
            <a:ext cx="3168352" cy="208586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5" name="Picture 4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8024" y="3673051"/>
            <a:ext cx="3168000" cy="20844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704083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Provjera rezultata</a:t>
            </a:r>
          </a:p>
        </p:txBody>
      </p:sp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7624" y="2708920"/>
            <a:ext cx="3168000" cy="20844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5" name="Picture 4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032" y="3933056"/>
            <a:ext cx="3168000" cy="20844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82647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Provjera rezultata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Algoritam tekućeg prosjeka </a:t>
            </a:r>
            <a:r>
              <a:rPr lang="hr-HR" dirty="0"/>
              <a:t>(engl. Running average</a:t>
            </a:r>
            <a:r>
              <a:rPr lang="hr-HR" dirty="0" smtClean="0"/>
              <a:t>).</a:t>
            </a:r>
            <a:endParaRPr lang="hr-HR" dirty="0"/>
          </a:p>
        </p:txBody>
      </p:sp>
      <p:pic>
        <p:nvPicPr>
          <p:cNvPr id="4" name="Picture 3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721778" y="3645024"/>
            <a:ext cx="3998595" cy="239077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068070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7624" y="2708920"/>
            <a:ext cx="7024744" cy="1143000"/>
          </a:xfrm>
        </p:spPr>
        <p:txBody>
          <a:bodyPr/>
          <a:lstStyle/>
          <a:p>
            <a:r>
              <a:rPr lang="hr-HR" dirty="0" smtClean="0"/>
              <a:t>Hvala na pažnji!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160709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Izranjanje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jedan od principa Gestalt psihologije</a:t>
            </a:r>
          </a:p>
          <a:p>
            <a:r>
              <a:rPr lang="hr-HR" dirty="0"/>
              <a:t>proces stvaranja složenih uzoraka koristeći skup jednostavnih </a:t>
            </a:r>
            <a:r>
              <a:rPr lang="hr-HR" dirty="0" smtClean="0"/>
              <a:t>pravila</a:t>
            </a:r>
          </a:p>
          <a:p>
            <a:r>
              <a:rPr lang="hr-HR" dirty="0"/>
              <a:t>mogućnost čovjeka da percipira objekte na slici prepoznajući ih kao cjelinu umjesto kao skup dijelova objekta</a:t>
            </a:r>
            <a:endParaRPr lang="hr-HR" dirty="0" smtClean="0"/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954607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dirty="0" smtClean="0"/>
              <a:t>Izranjanje</a:t>
            </a:r>
            <a:endParaRPr lang="hr-HR" dirty="0"/>
          </a:p>
        </p:txBody>
      </p:sp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627784" y="2636912"/>
            <a:ext cx="3920621" cy="290753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205709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Izranjanje</a:t>
            </a:r>
            <a:endParaRPr lang="hr-HR" dirty="0"/>
          </a:p>
        </p:txBody>
      </p:sp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784" y="2636912"/>
            <a:ext cx="3920400" cy="29088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522638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Implementacija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Visual Studio 2010</a:t>
            </a:r>
          </a:p>
          <a:p>
            <a:r>
              <a:rPr lang="hr-HR" dirty="0" smtClean="0"/>
              <a:t>C# 4.0</a:t>
            </a:r>
          </a:p>
          <a:p>
            <a:r>
              <a:rPr lang="hr-HR" dirty="0" smtClean="0"/>
              <a:t>Microsoft XNA 4 programsko okruženje</a:t>
            </a:r>
          </a:p>
          <a:p>
            <a:r>
              <a:rPr lang="hr-HR" dirty="0" smtClean="0"/>
              <a:t>CorelDRAW X5</a:t>
            </a:r>
          </a:p>
          <a:p>
            <a:r>
              <a:rPr lang="hr-HR" dirty="0" smtClean="0"/>
              <a:t>Maya 2009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324687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Implementacija</a:t>
            </a:r>
            <a:endParaRPr lang="hr-HR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728" y="2204863"/>
            <a:ext cx="5040560" cy="40611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33316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Mapa važnosti vrhova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svakom vrhu pridodaje vrijednost koja označava važnost </a:t>
            </a:r>
            <a:r>
              <a:rPr lang="hr-HR" dirty="0" smtClean="0"/>
              <a:t>vrha</a:t>
            </a:r>
          </a:p>
          <a:p>
            <a:r>
              <a:rPr lang="hr-HR" dirty="0"/>
              <a:t>m</a:t>
            </a:r>
            <a:r>
              <a:rPr lang="hr-HR" dirty="0" smtClean="0"/>
              <a:t>apa siluete i mapa sjenčanja</a:t>
            </a:r>
          </a:p>
          <a:p>
            <a:r>
              <a:rPr lang="hr-HR" dirty="0" smtClean="0"/>
              <a:t>gradi se prema formuli:</a:t>
            </a:r>
            <a:endParaRPr lang="hr-HR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848" y="4365104"/>
            <a:ext cx="2922532" cy="792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27850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Mapa siluete</a:t>
            </a:r>
            <a:endParaRPr lang="hr-H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hr-HR" dirty="0"/>
                  <a:t>svakom vrhu za koji je njegova normala skoro okomita ili okomita na odgovarajući vektor pogleda (vektor između položaja vrha i položaja očišta) pridodjeljuje </a:t>
                </a:r>
                <a:r>
                  <a:rPr lang="hr-HR" dirty="0" smtClean="0"/>
                  <a:t>se jedinična </a:t>
                </a:r>
                <a:r>
                  <a:rPr lang="hr-HR" dirty="0"/>
                  <a:t>vrijednost, a svim njegovim susjedima pola jedinične </a:t>
                </a:r>
                <a:r>
                  <a:rPr lang="hr-HR" dirty="0" smtClean="0"/>
                  <a:t>vrijednosti</a:t>
                </a:r>
              </a:p>
              <a:p>
                <a:r>
                  <a:rPr lang="hr-HR" dirty="0"/>
                  <a:t>jedinična vrijednost pridodaje se vrhovima kod kojih kut između normale i vektora pogleda iznosi 90° </a:t>
                </a:r>
                <a14:m>
                  <m:oMath xmlns:m="http://schemas.openxmlformats.org/officeDocument/2006/math">
                    <m:r>
                      <a:rPr lang="hr-HR" i="1">
                        <a:latin typeface="Cambria Math"/>
                      </a:rPr>
                      <m:t>±</m:t>
                    </m:r>
                  </m:oMath>
                </a14:m>
                <a:r>
                  <a:rPr lang="hr-HR" dirty="0"/>
                  <a:t> 5°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t="-1389" r="-2428" b="-2431"/>
                </a:stretch>
              </a:blipFill>
            </p:spPr>
            <p:txBody>
              <a:bodyPr/>
              <a:lstStyle/>
              <a:p>
                <a:r>
                  <a:rPr lang="hr-H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41360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Verve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468</TotalTime>
  <Words>369</Words>
  <Application>Microsoft Office PowerPoint</Application>
  <PresentationFormat>On-screen Show (4:3)</PresentationFormat>
  <Paragraphs>66</Paragraphs>
  <Slides>23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Austin</vt:lpstr>
      <vt:lpstr>Postupak sinteze izranjajućih slika</vt:lpstr>
      <vt:lpstr>Uvod</vt:lpstr>
      <vt:lpstr>Izranjanje</vt:lpstr>
      <vt:lpstr>Izranjanje</vt:lpstr>
      <vt:lpstr>Izranjanje</vt:lpstr>
      <vt:lpstr>Implementacija</vt:lpstr>
      <vt:lpstr>Implementacija</vt:lpstr>
      <vt:lpstr>Mapa važnosti vrhova</vt:lpstr>
      <vt:lpstr>Mapa siluete</vt:lpstr>
      <vt:lpstr>Mapa sjenčanja</vt:lpstr>
      <vt:lpstr>PowerPoint Presentation</vt:lpstr>
      <vt:lpstr>Odabir vrhova</vt:lpstr>
      <vt:lpstr>Modeli mrlja</vt:lpstr>
      <vt:lpstr>PowerPoint Presentation</vt:lpstr>
      <vt:lpstr>Odabir podskupova mrlja</vt:lpstr>
      <vt:lpstr>Generiranje smetnji</vt:lpstr>
      <vt:lpstr>Generiranje sekvence</vt:lpstr>
      <vt:lpstr>Rezultati</vt:lpstr>
      <vt:lpstr>Rezultati</vt:lpstr>
      <vt:lpstr>Provjera rezultata</vt:lpstr>
      <vt:lpstr>Provjera rezultata</vt:lpstr>
      <vt:lpstr>Provjera rezultata</vt:lpstr>
      <vt:lpstr>Hvala na pažnji!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Marina</dc:creator>
  <cp:lastModifiedBy>Marina</cp:lastModifiedBy>
  <cp:revision>22</cp:revision>
  <dcterms:created xsi:type="dcterms:W3CDTF">2011-06-11T16:45:58Z</dcterms:created>
  <dcterms:modified xsi:type="dcterms:W3CDTF">2011-06-16T06:44:37Z</dcterms:modified>
</cp:coreProperties>
</file>