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8" r:id="rId12"/>
    <p:sldId id="266" r:id="rId13"/>
    <p:sldId id="267" r:id="rId14"/>
    <p:sldId id="269" r:id="rId15"/>
    <p:sldId id="270" r:id="rId16"/>
    <p:sldId id="272" r:id="rId17"/>
    <p:sldId id="271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Animacija nestlačivih fluida temeljena na metodi SPH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53200" cy="3810000"/>
          </a:xfrm>
        </p:spPr>
        <p:txBody>
          <a:bodyPr/>
          <a:lstStyle/>
          <a:p>
            <a:r>
              <a:rPr lang="hr-HR" dirty="0" smtClean="0"/>
              <a:t>Bruno Mikuš</a:t>
            </a:r>
          </a:p>
          <a:p>
            <a:r>
              <a:rPr lang="hr-HR" sz="2000" dirty="0" smtClean="0"/>
              <a:t>Mentor: Prof.dr.sc. Željka Mihajlović</a:t>
            </a:r>
          </a:p>
          <a:p>
            <a:endParaRPr lang="hr-HR" sz="2000" dirty="0" smtClean="0"/>
          </a:p>
          <a:p>
            <a:r>
              <a:rPr lang="hr-HR" sz="2000" dirty="0" smtClean="0"/>
              <a:t>Diplomski rad br. 475</a:t>
            </a:r>
          </a:p>
          <a:p>
            <a:endParaRPr lang="hr-HR" sz="2000" dirty="0" smtClean="0"/>
          </a:p>
          <a:p>
            <a:endParaRPr lang="hr-HR" sz="2000" dirty="0" smtClean="0"/>
          </a:p>
          <a:p>
            <a:endParaRPr lang="hr-HR" sz="2000" dirty="0" smtClean="0"/>
          </a:p>
          <a:p>
            <a:r>
              <a:rPr lang="hr-HR" sz="2000" dirty="0" smtClean="0"/>
              <a:t>Sveučilište u Zagrebu</a:t>
            </a:r>
          </a:p>
          <a:p>
            <a:r>
              <a:rPr lang="hr-HR" sz="2000" dirty="0" smtClean="0"/>
              <a:t>Fakultet Elektrotehnike i Računarstva</a:t>
            </a:r>
            <a:endParaRPr lang="hr-HR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SPH metoda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SPH metodi interesantna su samo svojstva na pozijama </a:t>
            </a:r>
            <a:r>
              <a:rPr lang="hr-HR" dirty="0" smtClean="0"/>
              <a:t>čestice</a:t>
            </a:r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Prednost SPH pristupa je u izrazima za gradijent i laplasijan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743200"/>
            <a:ext cx="3946939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2133599" y="4724400"/>
            <a:ext cx="4800601" cy="1524000"/>
            <a:chOff x="2133600" y="4648200"/>
            <a:chExt cx="4800601" cy="152400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33601" y="4648200"/>
              <a:ext cx="48006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/>
            <a:srcRect l="1667" r="3026"/>
            <a:stretch>
              <a:fillRect/>
            </a:stretch>
          </p:blipFill>
          <p:spPr bwMode="auto">
            <a:xfrm>
              <a:off x="2133600" y="5410200"/>
              <a:ext cx="48006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Jezgrene funkcije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Svojstva jezgre</a:t>
            </a:r>
          </a:p>
          <a:p>
            <a:pPr lvl="1"/>
            <a:r>
              <a:rPr lang="hr-HR" dirty="0" smtClean="0"/>
              <a:t>P</a:t>
            </a:r>
            <a:r>
              <a:rPr lang="hr-HR" dirty="0" smtClean="0"/>
              <a:t>arnost</a:t>
            </a:r>
            <a:endParaRPr lang="hr-HR" dirty="0" smtClean="0"/>
          </a:p>
          <a:p>
            <a:pPr lvl="1"/>
            <a:r>
              <a:rPr lang="hr-HR" dirty="0" smtClean="0"/>
              <a:t>Normaliziranost (integral iznosi 1)</a:t>
            </a:r>
          </a:p>
          <a:p>
            <a:pPr lvl="1"/>
            <a:r>
              <a:rPr lang="hr-HR" dirty="0" smtClean="0"/>
              <a:t>Kontinuiranost druge derivacije</a:t>
            </a:r>
            <a:endParaRPr lang="hr-HR" dirty="0" smtClean="0"/>
          </a:p>
          <a:p>
            <a:pPr lvl="1"/>
            <a:r>
              <a:rPr lang="hr-HR" dirty="0" smtClean="0"/>
              <a:t>Kompaktnost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Müller (2003.) uvodi tri jezgre koje se koriste u većini radova vezanih uz simulaciju SPH</a:t>
            </a:r>
            <a:endParaRPr lang="hr-H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SPH fluid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Sila tlaka</a:t>
            </a:r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Sila viskoznosti</a:t>
            </a:r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524000"/>
            <a:ext cx="4115018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200400"/>
            <a:ext cx="5206642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4724400"/>
            <a:ext cx="619669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SPH fluid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Dodatno se modelira površinska napetost</a:t>
            </a:r>
          </a:p>
          <a:p>
            <a:pPr lvl="1"/>
            <a:r>
              <a:rPr lang="hr-HR" dirty="0" smtClean="0"/>
              <a:t>tzv. Polje boja</a:t>
            </a:r>
          </a:p>
        </p:txBody>
      </p:sp>
      <p:pic>
        <p:nvPicPr>
          <p:cNvPr id="4" name="Picture 3" descr="ColorField.png"/>
          <p:cNvPicPr>
            <a:picLocks noChangeAspect="1"/>
          </p:cNvPicPr>
          <p:nvPr/>
        </p:nvPicPr>
        <p:blipFill>
          <a:blip r:embed="rId2"/>
          <a:srcRect t="1367" b="3794"/>
          <a:stretch>
            <a:fillRect/>
          </a:stretch>
        </p:blipFill>
        <p:spPr>
          <a:xfrm>
            <a:off x="1714066" y="2667000"/>
            <a:ext cx="5851506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SPH fluid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Treba razmotriti i sljedeća pitanja:</a:t>
            </a:r>
          </a:p>
          <a:p>
            <a:pPr lvl="1"/>
            <a:r>
              <a:rPr lang="hr-HR" dirty="0" smtClean="0"/>
              <a:t>Kolizija čestica</a:t>
            </a:r>
          </a:p>
          <a:p>
            <a:pPr lvl="1"/>
            <a:r>
              <a:rPr lang="hr-HR" dirty="0" smtClean="0"/>
              <a:t>Površine</a:t>
            </a:r>
          </a:p>
          <a:p>
            <a:pPr lvl="1"/>
            <a:endParaRPr lang="hr-HR" dirty="0" smtClean="0"/>
          </a:p>
          <a:p>
            <a:pPr lvl="1"/>
            <a:endParaRPr lang="hr-HR" dirty="0" smtClean="0"/>
          </a:p>
          <a:p>
            <a:pPr lvl="1"/>
            <a:endParaRPr lang="hr-HR" dirty="0" smtClean="0"/>
          </a:p>
          <a:p>
            <a:pPr lvl="1"/>
            <a:endParaRPr lang="hr-HR" dirty="0" smtClean="0"/>
          </a:p>
          <a:p>
            <a:pPr lvl="1"/>
            <a:r>
              <a:rPr lang="hr-HR" dirty="0" smtClean="0"/>
              <a:t>Metoda integracije</a:t>
            </a:r>
          </a:p>
          <a:p>
            <a:pPr lvl="3">
              <a:buFont typeface="Symbol" pitchFamily="18" charset="2"/>
              <a:buChar char=""/>
            </a:pPr>
            <a:r>
              <a:rPr lang="hr-HR" dirty="0" smtClean="0"/>
              <a:t>Leap-frog integracija (2. reda)</a:t>
            </a:r>
          </a:p>
          <a:p>
            <a:pPr lvl="1"/>
            <a:r>
              <a:rPr lang="hr-HR" dirty="0" smtClean="0"/>
              <a:t>Vremenski korak simulacije</a:t>
            </a:r>
            <a:endParaRPr lang="hr-HR" dirty="0"/>
          </a:p>
        </p:txBody>
      </p:sp>
      <p:pic>
        <p:nvPicPr>
          <p:cNvPr id="4" name="Picture 3" descr="WallCollis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743200"/>
            <a:ext cx="2492394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Vizualizacija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Osnovni pristup vizualizaciji fluida su metakugle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Metakugle je moguće prikazati bacanjem zrake ili pokretnim kocama</a:t>
            </a:r>
          </a:p>
          <a:p>
            <a:r>
              <a:rPr lang="hr-HR" dirty="0" smtClean="0"/>
              <a:t>Jednostavniji prikaz čestica je poljem sličica</a:t>
            </a:r>
            <a:endParaRPr lang="hr-HR" dirty="0"/>
          </a:p>
        </p:txBody>
      </p:sp>
      <p:pic>
        <p:nvPicPr>
          <p:cNvPr id="4" name="Picture 3" descr="200px-Metaball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667001"/>
            <a:ext cx="2895600" cy="16237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Vizualizacija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Polje sličica je metoda kojom se na mjestu čestice fluida prikaže sličica okrenuta prema poziciji oka</a:t>
            </a:r>
          </a:p>
          <a:p>
            <a:endParaRPr lang="hr-HR" dirty="0"/>
          </a:p>
        </p:txBody>
      </p:sp>
      <p:pic>
        <p:nvPicPr>
          <p:cNvPr id="5" name="Picture 4" descr="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486400" y="2819400"/>
            <a:ext cx="838200" cy="865239"/>
          </a:xfrm>
          <a:prstGeom prst="rect">
            <a:avLst/>
          </a:prstGeom>
        </p:spPr>
      </p:pic>
      <p:pic>
        <p:nvPicPr>
          <p:cNvPr id="6" name="Picture 5" descr="psGPU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810000"/>
            <a:ext cx="6716280" cy="276614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Vizualizacija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Pokretne kocke omogućavaju izvedbu u stvarnom vremenu</a:t>
            </a:r>
          </a:p>
          <a:p>
            <a:r>
              <a:rPr lang="hr-HR" dirty="0" smtClean="0"/>
              <a:t>Prikaz izopovršine nekog skalarnog polja (metakugle)</a:t>
            </a:r>
          </a:p>
          <a:p>
            <a:r>
              <a:rPr lang="hr-HR" dirty="0" smtClean="0"/>
              <a:t>Generiraju poligonalnu mrežu</a:t>
            </a:r>
          </a:p>
        </p:txBody>
      </p:sp>
      <p:pic>
        <p:nvPicPr>
          <p:cNvPr id="4" name="Picture 3" descr="mcBa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191000"/>
            <a:ext cx="7300075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Ubrzanje algoritma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906963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Matematičke transformacije</a:t>
            </a:r>
          </a:p>
          <a:p>
            <a:r>
              <a:rPr lang="hr-HR" dirty="0" smtClean="0"/>
              <a:t>Lista susjedstva</a:t>
            </a:r>
          </a:p>
          <a:p>
            <a:r>
              <a:rPr lang="hr-HR" dirty="0" smtClean="0"/>
              <a:t>Prostorna rešetka susjedstva</a:t>
            </a:r>
          </a:p>
          <a:p>
            <a:r>
              <a:rPr lang="hr-HR" dirty="0" smtClean="0"/>
              <a:t>Optimizacija izvornog koda</a:t>
            </a:r>
          </a:p>
          <a:p>
            <a:r>
              <a:rPr lang="hr-HR" dirty="0" smtClean="0"/>
              <a:t>Paralelizacija</a:t>
            </a:r>
          </a:p>
          <a:p>
            <a:pPr lvl="1"/>
            <a:r>
              <a:rPr lang="hr-HR" dirty="0" smtClean="0"/>
              <a:t>Obavezno korištenje prostorne rešetke</a:t>
            </a:r>
          </a:p>
          <a:p>
            <a:pPr lvl="1"/>
            <a:r>
              <a:rPr lang="hr-HR" dirty="0" smtClean="0"/>
              <a:t>CPU</a:t>
            </a:r>
          </a:p>
          <a:p>
            <a:pPr lvl="2"/>
            <a:r>
              <a:rPr lang="hr-HR" dirty="0" smtClean="0"/>
              <a:t>potrebno je paziti na kolizije</a:t>
            </a:r>
          </a:p>
          <a:p>
            <a:pPr lvl="1"/>
            <a:r>
              <a:rPr lang="hr-HR" dirty="0" smtClean="0"/>
              <a:t>GPU</a:t>
            </a:r>
          </a:p>
          <a:p>
            <a:pPr lvl="2"/>
            <a:r>
              <a:rPr lang="hr-HR" dirty="0" smtClean="0"/>
              <a:t>pohrana indeksa susjedstva u teksturu</a:t>
            </a:r>
          </a:p>
          <a:p>
            <a:pPr lvl="2"/>
            <a:r>
              <a:rPr lang="hr-HR" dirty="0" smtClean="0"/>
              <a:t>redundantni račun, ali bez kolizija</a:t>
            </a:r>
            <a:endParaRPr lang="hr-HR" dirty="0" smtClean="0"/>
          </a:p>
          <a:p>
            <a:r>
              <a:rPr lang="hr-HR" dirty="0" smtClean="0"/>
              <a:t>Vizualizacija na GPU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Problemi implementacije</a:t>
            </a:r>
            <a:endParaRPr lang="hr-HR" dirty="0"/>
          </a:p>
        </p:txBody>
      </p:sp>
      <p:pic>
        <p:nvPicPr>
          <p:cNvPr id="6" name="Content Placeholder 5" descr="lošegrupiranj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76400"/>
            <a:ext cx="3860403" cy="1582765"/>
          </a:xfrm>
        </p:spPr>
      </p:pic>
      <p:pic>
        <p:nvPicPr>
          <p:cNvPr id="7" name="Picture 6" descr="mcLoš prikaz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886200"/>
            <a:ext cx="2514600" cy="2514600"/>
          </a:xfrm>
          <a:prstGeom prst="rect">
            <a:avLst/>
          </a:prstGeom>
        </p:spPr>
      </p:pic>
      <p:pic>
        <p:nvPicPr>
          <p:cNvPr id="8" name="Picture 7" descr="sphBadPhysic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1676400"/>
            <a:ext cx="3200400" cy="2278684"/>
          </a:xfrm>
          <a:prstGeom prst="rect">
            <a:avLst/>
          </a:prstGeom>
        </p:spPr>
      </p:pic>
      <p:pic>
        <p:nvPicPr>
          <p:cNvPr id="9" name="Picture 8" descr="textureErr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4114800"/>
            <a:ext cx="4648200" cy="19279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Sadržaj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Motivacija</a:t>
            </a:r>
          </a:p>
          <a:p>
            <a:r>
              <a:rPr lang="hr-HR" dirty="0" smtClean="0"/>
              <a:t>Podjela metoda</a:t>
            </a:r>
          </a:p>
          <a:p>
            <a:r>
              <a:rPr lang="hr-HR" dirty="0" smtClean="0"/>
              <a:t>Fizika fluida</a:t>
            </a:r>
          </a:p>
          <a:p>
            <a:r>
              <a:rPr lang="hr-HR" dirty="0" smtClean="0"/>
              <a:t>SPH metoda</a:t>
            </a:r>
          </a:p>
          <a:p>
            <a:r>
              <a:rPr lang="hr-HR" dirty="0" smtClean="0"/>
              <a:t>SPH fluid</a:t>
            </a:r>
          </a:p>
          <a:p>
            <a:r>
              <a:rPr lang="hr-HR" dirty="0" smtClean="0"/>
              <a:t>Vizualizacija</a:t>
            </a:r>
          </a:p>
          <a:p>
            <a:r>
              <a:rPr lang="hr-HR" dirty="0" smtClean="0"/>
              <a:t>Ubrzanje</a:t>
            </a:r>
          </a:p>
          <a:p>
            <a:r>
              <a:rPr lang="hr-HR" dirty="0" smtClean="0"/>
              <a:t>Problemi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1143000"/>
          </a:xfrm>
        </p:spPr>
        <p:txBody>
          <a:bodyPr>
            <a:normAutofit/>
          </a:bodyPr>
          <a:lstStyle/>
          <a:p>
            <a:r>
              <a:rPr lang="hr-HR" dirty="0" smtClean="0"/>
              <a:t>Hvala na pažnji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4191000" y="43434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800" dirty="0" smtClean="0"/>
              <a:t>Slijedi demonstracija</a:t>
            </a:r>
            <a:endParaRPr lang="hr-HR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Motivacija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Simulacija fluida postaje prisutna u javnosti</a:t>
            </a:r>
          </a:p>
          <a:p>
            <a:endParaRPr lang="hr-HR" dirty="0" smtClean="0"/>
          </a:p>
          <a:p>
            <a:r>
              <a:rPr lang="hr-HR" dirty="0" smtClean="0"/>
              <a:t>Računalna moć današnjice omogućuje simulacije na kučnim računalima</a:t>
            </a:r>
          </a:p>
          <a:p>
            <a:endParaRPr lang="hr-HR" dirty="0" smtClean="0"/>
          </a:p>
          <a:p>
            <a:r>
              <a:rPr lang="hr-HR" dirty="0" smtClean="0"/>
              <a:t>Interesantan multidisciplinaran problem</a:t>
            </a:r>
          </a:p>
          <a:p>
            <a:endParaRPr lang="hr-HR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Podjela metoda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Čestične metode</a:t>
            </a:r>
          </a:p>
          <a:p>
            <a:pPr lvl="1"/>
            <a:r>
              <a:rPr lang="hr-HR" dirty="0" smtClean="0"/>
              <a:t>Hidrodinamika izglađenih čestica (SPH, </a:t>
            </a:r>
            <a:r>
              <a:rPr lang="hr-HR" i="1" dirty="0" smtClean="0"/>
              <a:t>engl. Smoothed particle hydrodynamics</a:t>
            </a:r>
            <a:r>
              <a:rPr lang="hr-HR" dirty="0" smtClean="0"/>
              <a:t>)</a:t>
            </a:r>
            <a:endParaRPr lang="hr-HR" dirty="0" smtClean="0"/>
          </a:p>
          <a:p>
            <a:pPr lvl="1"/>
            <a:r>
              <a:rPr lang="hr-HR" dirty="0" smtClean="0"/>
              <a:t>Polu-implicitna metoda pokretnih čestica</a:t>
            </a:r>
          </a:p>
          <a:p>
            <a:pPr lvl="1"/>
            <a:r>
              <a:rPr lang="hr-HR" dirty="0" smtClean="0"/>
              <a:t>Mješovita metoda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Metode rešetke</a:t>
            </a:r>
          </a:p>
          <a:p>
            <a:pPr lvl="1"/>
            <a:r>
              <a:rPr lang="hr-HR" dirty="0" smtClean="0"/>
              <a:t>Eulerov postupak</a:t>
            </a:r>
          </a:p>
          <a:p>
            <a:pPr lvl="1"/>
            <a:r>
              <a:rPr lang="hr-HR" dirty="0" smtClean="0"/>
              <a:t>Level-set metoda</a:t>
            </a:r>
            <a:endParaRPr lang="hr-HR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Podjela metoda</a:t>
            </a:r>
            <a:endParaRPr lang="hr-HR" dirty="0"/>
          </a:p>
        </p:txBody>
      </p:sp>
      <p:pic>
        <p:nvPicPr>
          <p:cNvPr id="4" name="Content Placeholder 3" descr="FluidGroup.png"/>
          <p:cNvPicPr>
            <a:picLocks noGrp="1" noChangeAspect="1"/>
          </p:cNvPicPr>
          <p:nvPr>
            <p:ph idx="1"/>
          </p:nvPr>
        </p:nvPicPr>
        <p:blipFill>
          <a:blip r:embed="rId2"/>
          <a:srcRect l="2927" t="8334" r="1451" b="5544"/>
          <a:stretch>
            <a:fillRect/>
          </a:stretch>
        </p:blipFill>
        <p:spPr>
          <a:xfrm>
            <a:off x="914400" y="1596312"/>
            <a:ext cx="7239000" cy="2289888"/>
          </a:xfrm>
        </p:spPr>
      </p:pic>
      <p:pic>
        <p:nvPicPr>
          <p:cNvPr id="5" name="Picture 4" descr="Gri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962400"/>
            <a:ext cx="7276124" cy="247931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Fizika fluida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830763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Temeljena na Navier-Stokesovim parcijalnim diferencijalnim jednadžbama</a:t>
            </a:r>
          </a:p>
          <a:p>
            <a:endParaRPr lang="hr-HR" dirty="0" smtClean="0"/>
          </a:p>
          <a:p>
            <a:r>
              <a:rPr lang="hr-HR" dirty="0" smtClean="0"/>
              <a:t>Jednadžba očuvanja količine gibanja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pPr lvl="1"/>
            <a:r>
              <a:rPr lang="hr-HR" dirty="0" smtClean="0"/>
              <a:t>Sila tlaka</a:t>
            </a:r>
          </a:p>
          <a:p>
            <a:pPr lvl="1"/>
            <a:r>
              <a:rPr lang="hr-HR" dirty="0" smtClean="0"/>
              <a:t>Sila viskoznosti</a:t>
            </a:r>
          </a:p>
          <a:p>
            <a:pPr lvl="1"/>
            <a:r>
              <a:rPr lang="hr-HR" dirty="0" smtClean="0"/>
              <a:t>Vanjske sile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581400"/>
            <a:ext cx="5687756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Fizika fluida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Jednadžba kontinuiteta mase</a:t>
            </a:r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Za nestlačivi tok vrijedi</a:t>
            </a:r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Tako da je izraz kontinuiteta</a:t>
            </a:r>
          </a:p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238375"/>
            <a:ext cx="2959319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733800"/>
            <a:ext cx="139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5181600"/>
            <a:ext cx="158980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Fizika fluida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Uvrštavanjem izraza za kontinuitet mase u jedndadžbu očuvanja količine gibanja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Postoje i izrazi za očuvanje energije, ali takvi efekti nisu bili razmatrani u ovom radu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819400"/>
            <a:ext cx="4115018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SPH metoda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Za neku točku prostora, vrijednost nekog skalarnog svojstva </a:t>
            </a:r>
            <a:r>
              <a:rPr lang="hr-HR" i="1" dirty="0" smtClean="0"/>
              <a:t>A</a:t>
            </a:r>
            <a:r>
              <a:rPr lang="hr-HR" dirty="0" smtClean="0"/>
              <a:t> je težinska suma vrijednosti tog svojstava u okolnom prostoru      “izglađeno” svojstvo</a:t>
            </a:r>
          </a:p>
          <a:p>
            <a:endParaRPr lang="hr-HR" i="1" dirty="0" smtClean="0"/>
          </a:p>
          <a:p>
            <a:endParaRPr lang="hr-HR" i="1" dirty="0" smtClean="0"/>
          </a:p>
          <a:p>
            <a:r>
              <a:rPr lang="hr-HR" dirty="0" smtClean="0"/>
              <a:t>Težine se određuju jezgrenom funkcijom </a:t>
            </a:r>
            <a:r>
              <a:rPr lang="hr-HR" i="1" dirty="0" smtClean="0"/>
              <a:t>W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833812"/>
            <a:ext cx="558841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>
            <a:off x="2438400" y="3429000"/>
            <a:ext cx="457200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339</TotalTime>
  <Words>376</Words>
  <Application>Microsoft Office PowerPoint</Application>
  <PresentationFormat>On-screen Show (4:3)</PresentationFormat>
  <Paragraphs>130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Foundry</vt:lpstr>
      <vt:lpstr>Animacija nestlačivih fluida temeljena na metodi SPH</vt:lpstr>
      <vt:lpstr>Sadržaj</vt:lpstr>
      <vt:lpstr>Motivacija</vt:lpstr>
      <vt:lpstr>Podjela metoda</vt:lpstr>
      <vt:lpstr>Podjela metoda</vt:lpstr>
      <vt:lpstr>Fizika fluida</vt:lpstr>
      <vt:lpstr>Fizika fluida</vt:lpstr>
      <vt:lpstr>Fizika fluida</vt:lpstr>
      <vt:lpstr>SPH metoda</vt:lpstr>
      <vt:lpstr>SPH metoda</vt:lpstr>
      <vt:lpstr>Jezgrene funkcije</vt:lpstr>
      <vt:lpstr>SPH fluid</vt:lpstr>
      <vt:lpstr>SPH fluid</vt:lpstr>
      <vt:lpstr>SPH fluid</vt:lpstr>
      <vt:lpstr>Vizualizacija</vt:lpstr>
      <vt:lpstr>Vizualizacija</vt:lpstr>
      <vt:lpstr>Vizualizacija</vt:lpstr>
      <vt:lpstr>Ubrzanje algoritma</vt:lpstr>
      <vt:lpstr>Problemi implementacije</vt:lpstr>
      <vt:lpstr>Hvala na pažnji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Animacija nestlačivih fluida temeljena na metodi SPH</dc:title>
  <dc:creator>Bruno</dc:creator>
  <cp:lastModifiedBy>Bruno Mikuš</cp:lastModifiedBy>
  <cp:revision>14</cp:revision>
  <dcterms:created xsi:type="dcterms:W3CDTF">2006-08-16T00:00:00Z</dcterms:created>
  <dcterms:modified xsi:type="dcterms:W3CDTF">2012-09-27T11:34:05Z</dcterms:modified>
</cp:coreProperties>
</file>