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9" r:id="rId6"/>
    <p:sldId id="260" r:id="rId7"/>
    <p:sldId id="261" r:id="rId8"/>
    <p:sldId id="266" r:id="rId9"/>
    <p:sldId id="267" r:id="rId10"/>
    <p:sldId id="262" r:id="rId11"/>
    <p:sldId id="26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1F65F-35BA-4B87-8940-D02847B798A2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6A86-7927-4065-904B-C798ABB24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BAB21-17A8-4B39-99AA-F432704BAB75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5CC2B-1DF7-4987-80FC-F7077454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43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CC2B-1DF7-4987-80FC-F707745486DF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1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CC2B-1DF7-4987-80FC-F70774548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B557-FC05-430B-8664-500DD928CCAD}" type="datetime1">
              <a:rPr lang="hr-HR" smtClean="0"/>
              <a:t>11.1.2013.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18E6-E5B5-4FC8-989B-486F30127F12}" type="datetime1">
              <a:rPr lang="hr-HR" smtClean="0"/>
              <a:t>11.1.2013.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D4E2-671A-4F95-A695-0C7634BC0724}" type="datetime1">
              <a:rPr lang="hr-HR" smtClean="0"/>
              <a:t>11.1.2013.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CB64-342B-46FD-84C6-31C92E2490CA}" type="datetime1">
              <a:rPr lang="hr-HR" smtClean="0"/>
              <a:t>11.1.2013.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39B4-FEE4-4F4A-9FCE-C51ECC198E01}" type="datetime1">
              <a:rPr lang="hr-HR" smtClean="0"/>
              <a:t>11.1.2013.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F690-1E1A-4862-9DFE-DE0C5C2357EC}" type="datetime1">
              <a:rPr lang="hr-HR" smtClean="0"/>
              <a:t>11.1.2013.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F56-DBE2-4D3F-AAEC-3A760D4E7F90}" type="datetime1">
              <a:rPr lang="hr-HR" smtClean="0"/>
              <a:t>11.1.2013.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75-56C1-47FE-A154-4E780D5C3209}" type="datetime1">
              <a:rPr lang="hr-HR" smtClean="0"/>
              <a:t>11.1.2013.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A17-77B2-4286-8AA4-EF894E78ED82}" type="datetime1">
              <a:rPr lang="hr-HR" smtClean="0"/>
              <a:t>11.1.2013.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403-BBA5-483D-9595-E67C4ED0A013}" type="datetime1">
              <a:rPr lang="hr-HR" smtClean="0"/>
              <a:t>11.1.2013.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1453F33-3D54-4AA3-A502-ED34085E050B}" type="datetime1">
              <a:rPr lang="hr-HR" smtClean="0"/>
              <a:t>11.1.2013.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DEC5A2-4EA3-4BAB-974A-A8C278BA936B}" type="datetime1">
              <a:rPr lang="hr-HR" smtClean="0"/>
              <a:t>11.1.2013.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051A31-4512-4B8C-8AD9-E6A802A41B4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996952"/>
            <a:ext cx="8712968" cy="2304256"/>
          </a:xfrm>
        </p:spPr>
        <p:txBody>
          <a:bodyPr>
            <a:noAutofit/>
          </a:bodyPr>
          <a:lstStyle/>
          <a:p>
            <a:r>
              <a:rPr lang="vi-VN" sz="3200" dirty="0" smtClean="0"/>
              <a:t>Ostvarivanje prirodne interakcije između virtualnog i stvarnog svijeta pomoću Microsoft Kinecta</a:t>
            </a:r>
            <a:endParaRPr lang="hr-H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400600"/>
            <a:ext cx="4824536" cy="1484784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Adnan </a:t>
            </a:r>
            <a:r>
              <a:rPr lang="hr-HR" dirty="0" err="1" smtClean="0"/>
              <a:t>Abdagić</a:t>
            </a:r>
            <a:endParaRPr lang="hr-HR" dirty="0" smtClean="0"/>
          </a:p>
          <a:p>
            <a:r>
              <a:rPr lang="hr-HR" dirty="0" smtClean="0"/>
              <a:t>Nikola </a:t>
            </a:r>
            <a:r>
              <a:rPr lang="hr-HR" dirty="0" err="1" smtClean="0"/>
              <a:t>Martinec</a:t>
            </a:r>
            <a:endParaRPr lang="hr-HR" dirty="0" smtClean="0"/>
          </a:p>
          <a:p>
            <a:r>
              <a:rPr lang="hr-HR" dirty="0" smtClean="0"/>
              <a:t>Petar </a:t>
            </a:r>
            <a:r>
              <a:rPr lang="hr-HR" dirty="0" err="1" smtClean="0"/>
              <a:t>Mrazović</a:t>
            </a:r>
            <a:endParaRPr lang="hr-HR" dirty="0" smtClean="0"/>
          </a:p>
          <a:p>
            <a:r>
              <a:rPr lang="hr-HR" dirty="0" smtClean="0"/>
              <a:t>Ana Nekić</a:t>
            </a:r>
          </a:p>
          <a:p>
            <a:r>
              <a:rPr lang="hr-HR" dirty="0" smtClean="0"/>
              <a:t>Marko Pilipović</a:t>
            </a:r>
          </a:p>
          <a:p>
            <a:r>
              <a:rPr lang="hr-HR" dirty="0" smtClean="0"/>
              <a:t>Mario Volarević</a:t>
            </a:r>
          </a:p>
          <a:p>
            <a:endParaRPr lang="hr-HR" dirty="0" smtClean="0"/>
          </a:p>
          <a:p>
            <a:pPr lvl="0"/>
            <a:r>
              <a:rPr lang="hr-HR" dirty="0" err="1" smtClean="0"/>
              <a:t>Prof</a:t>
            </a:r>
            <a:r>
              <a:rPr lang="hr-HR" dirty="0" smtClean="0"/>
              <a:t>. </a:t>
            </a:r>
            <a:r>
              <a:rPr lang="hr-HR" dirty="0" err="1" smtClean="0"/>
              <a:t>dr</a:t>
            </a:r>
            <a:r>
              <a:rPr lang="hr-HR" dirty="0" smtClean="0"/>
              <a:t>. </a:t>
            </a:r>
            <a:r>
              <a:rPr lang="hr-HR" dirty="0" err="1" smtClean="0"/>
              <a:t>sc</a:t>
            </a:r>
            <a:r>
              <a:rPr lang="hr-HR" dirty="0" smtClean="0"/>
              <a:t>. Željka Mihajlović</a:t>
            </a:r>
          </a:p>
          <a:p>
            <a:endParaRPr lang="hr-HR" dirty="0" smtClean="0"/>
          </a:p>
        </p:txBody>
      </p:sp>
      <p:pic>
        <p:nvPicPr>
          <p:cNvPr id="4" name="Picture 3" descr="kinect.png"/>
          <p:cNvPicPr>
            <a:picLocks noChangeAspect="1"/>
          </p:cNvPicPr>
          <p:nvPr/>
        </p:nvPicPr>
        <p:blipFill>
          <a:blip r:embed="rId3" cstate="print"/>
          <a:srcRect t="18500" b="35300"/>
          <a:stretch>
            <a:fillRect/>
          </a:stretch>
        </p:blipFill>
        <p:spPr>
          <a:xfrm>
            <a:off x="3828225" y="3933056"/>
            <a:ext cx="4987635" cy="23042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Animacije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7 jednostavnih animacija animira korake servisa uređaja</a:t>
            </a:r>
          </a:p>
          <a:p>
            <a:r>
              <a:rPr lang="hr-HR" dirty="0" smtClean="0"/>
              <a:t>Kreirane u 3D Studio </a:t>
            </a:r>
            <a:r>
              <a:rPr lang="hr-HR" dirty="0" err="1" smtClean="0"/>
              <a:t>Max</a:t>
            </a:r>
            <a:r>
              <a:rPr lang="hr-HR" dirty="0" smtClean="0"/>
              <a:t>-u</a:t>
            </a:r>
          </a:p>
          <a:p>
            <a:r>
              <a:rPr lang="hr-HR" dirty="0" smtClean="0"/>
              <a:t>Uvoz gotovih animacija u XNA 4.0 </a:t>
            </a:r>
            <a:r>
              <a:rPr lang="hr-HR" dirty="0" err="1" smtClean="0"/>
              <a:t>framework</a:t>
            </a:r>
            <a:endParaRPr lang="hr-HR" dirty="0" smtClean="0"/>
          </a:p>
          <a:p>
            <a:r>
              <a:rPr lang="hr-HR" dirty="0" smtClean="0"/>
              <a:t>Microsoftovo (Ms-PL) programsko rješenje </a:t>
            </a:r>
            <a:r>
              <a:rPr lang="hr-HR" i="1" dirty="0" smtClean="0"/>
              <a:t>A </a:t>
            </a:r>
            <a:r>
              <a:rPr lang="hr-HR" i="1" dirty="0" err="1" smtClean="0"/>
              <a:t>Better</a:t>
            </a:r>
            <a:r>
              <a:rPr lang="hr-HR" i="1" dirty="0" smtClean="0"/>
              <a:t> XNA </a:t>
            </a:r>
            <a:r>
              <a:rPr lang="hr-HR" i="1" dirty="0" err="1" smtClean="0"/>
              <a:t>Skinned</a:t>
            </a:r>
            <a:r>
              <a:rPr lang="hr-HR" i="1" dirty="0" smtClean="0"/>
              <a:t> </a:t>
            </a:r>
            <a:r>
              <a:rPr lang="hr-HR" i="1" dirty="0" err="1" smtClean="0"/>
              <a:t>Sample</a:t>
            </a:r>
            <a:r>
              <a:rPr lang="hr-HR" i="1" dirty="0" smtClean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Dr</a:t>
            </a:r>
            <a:r>
              <a:rPr lang="hr-HR" dirty="0" smtClean="0"/>
              <a:t>. </a:t>
            </a:r>
            <a:r>
              <a:rPr lang="hr-HR" dirty="0" err="1" smtClean="0"/>
              <a:t>Owen</a:t>
            </a:r>
            <a:r>
              <a:rPr lang="hr-HR" dirty="0" smtClean="0"/>
              <a:t>, Michigan State </a:t>
            </a:r>
            <a:r>
              <a:rPr lang="hr-HR" dirty="0" err="1" smtClean="0"/>
              <a:t>University</a:t>
            </a:r>
            <a:r>
              <a:rPr lang="hr-HR" dirty="0" smtClean="0"/>
              <a:t>, )</a:t>
            </a:r>
            <a:endParaRPr lang="hr-H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Animacije (nastavak)</a:t>
            </a:r>
            <a:endParaRPr lang="hr-HR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72816"/>
            <a:ext cx="4230249" cy="2942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7984" y="4509120"/>
            <a:ext cx="1656184" cy="216024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>
            <a:stCxn id="5" idx="1"/>
            <a:endCxn id="8" idx="3"/>
          </p:cNvCxnSpPr>
          <p:nvPr/>
        </p:nvCxnSpPr>
        <p:spPr>
          <a:xfrm flipH="1" flipV="1">
            <a:off x="2135729" y="2816932"/>
            <a:ext cx="2292255" cy="18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b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1020113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293096"/>
            <a:ext cx="1020112" cy="122413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8" idx="2"/>
            <a:endCxn id="12" idx="0"/>
          </p:cNvCxnSpPr>
          <p:nvPr/>
        </p:nvCxnSpPr>
        <p:spPr>
          <a:xfrm flipH="1">
            <a:off x="1625672" y="3429000"/>
            <a:ext cx="1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54359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Animation</a:t>
            </a:r>
            <a:r>
              <a:rPr lang="hr-HR" dirty="0" smtClean="0"/>
              <a:t> </a:t>
            </a:r>
            <a:r>
              <a:rPr lang="hr-HR" dirty="0" err="1" smtClean="0"/>
              <a:t>processor</a:t>
            </a:r>
            <a:endParaRPr lang="hr-HR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1727684" y="5805264"/>
            <a:ext cx="2052228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95736" y="6093296"/>
            <a:ext cx="629543" cy="558502"/>
            <a:chOff x="1632" y="1248"/>
            <a:chExt cx="2682" cy="228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r-HR"/>
            </a:p>
          </p:txBody>
        </p:sp>
        <p:sp>
          <p:nvSpPr>
            <p:cNvPr id="1028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r-HR"/>
            </a:p>
          </p:txBody>
        </p:sp>
        <p:sp>
          <p:nvSpPr>
            <p:cNvPr id="1029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r-HR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51920" y="60932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Keyframes</a:t>
            </a:r>
            <a:r>
              <a:rPr lang="hr-HR" dirty="0" smtClean="0"/>
              <a:t>, </a:t>
            </a:r>
            <a:r>
              <a:rPr lang="hr-HR" dirty="0" err="1" smtClean="0"/>
              <a:t>animation</a:t>
            </a:r>
            <a:r>
              <a:rPr lang="hr-HR" dirty="0" smtClean="0"/>
              <a:t> </a:t>
            </a:r>
            <a:r>
              <a:rPr lang="hr-HR" dirty="0" err="1" smtClean="0"/>
              <a:t>clips</a:t>
            </a:r>
            <a:r>
              <a:rPr lang="hr-HR" dirty="0" smtClean="0"/>
              <a:t>, </a:t>
            </a:r>
            <a:r>
              <a:rPr lang="hr-HR" dirty="0" err="1" smtClean="0"/>
              <a:t>animation</a:t>
            </a:r>
            <a:r>
              <a:rPr lang="hr-HR" dirty="0" smtClean="0"/>
              <a:t> </a:t>
            </a:r>
            <a:r>
              <a:rPr lang="hr-HR" dirty="0" err="1" smtClean="0"/>
              <a:t>player</a:t>
            </a:r>
            <a:endParaRPr lang="hr-HR" dirty="0"/>
          </a:p>
        </p:txBody>
      </p:sp>
      <p:pic>
        <p:nvPicPr>
          <p:cNvPr id="27" name="Picture 26" descr="11954319581373900289bugmenot_Movie_tape.svg.hi.png"/>
          <p:cNvPicPr>
            <a:picLocks noChangeAspect="1"/>
          </p:cNvPicPr>
          <p:nvPr/>
        </p:nvPicPr>
        <p:blipFill>
          <a:blip r:embed="rId5" cstate="print"/>
          <a:srcRect l="14938" r="55175"/>
          <a:stretch>
            <a:fillRect/>
          </a:stretch>
        </p:blipFill>
        <p:spPr>
          <a:xfrm>
            <a:off x="4572000" y="5085184"/>
            <a:ext cx="144015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Petar\AppData\Local\Microsoft\Windows\Temporary Internet Files\Content.IE5\AL4LZUKM\MC90043265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941168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Petar\AppData\Local\Microsoft\Windows\Temporary Internet Files\Content.IE5\Z5YLP4HX\MC90043479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941168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Algoritam ekspanzije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Rastavljanje uređaja</a:t>
            </a:r>
          </a:p>
          <a:p>
            <a:pPr marL="118872" indent="0">
              <a:buNone/>
            </a:pPr>
            <a:endParaRPr lang="hr-HR" dirty="0" smtClean="0"/>
          </a:p>
          <a:p>
            <a:r>
              <a:rPr lang="hr-HR" dirty="0" smtClean="0"/>
              <a:t>Model – dijelovi kosti (eng. Bones)</a:t>
            </a:r>
          </a:p>
          <a:p>
            <a:endParaRPr lang="hr-HR" dirty="0"/>
          </a:p>
          <a:p>
            <a:r>
              <a:rPr lang="hr-HR" dirty="0" smtClean="0"/>
              <a:t>Očuvati međusobne odnose dijelova</a:t>
            </a:r>
          </a:p>
          <a:p>
            <a:endParaRPr lang="hr-HR" dirty="0"/>
          </a:p>
          <a:p>
            <a:r>
              <a:rPr lang="hr-HR" dirty="0" smtClean="0"/>
              <a:t>Problem preklapanja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7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Algoritam ekspanzije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 verzije</a:t>
            </a:r>
          </a:p>
          <a:p>
            <a:endParaRPr lang="hr-HR" dirty="0"/>
          </a:p>
          <a:p>
            <a:r>
              <a:rPr lang="hr-HR" dirty="0" smtClean="0"/>
              <a:t>Gornji i donji dio modela – iterativni pomak u pozitivnom i negativnom smjeru pravca xy</a:t>
            </a:r>
          </a:p>
          <a:p>
            <a:endParaRPr lang="hr-HR" dirty="0"/>
          </a:p>
          <a:p>
            <a:r>
              <a:rPr lang="hr-HR" dirty="0" smtClean="0"/>
              <a:t>Unaprijed definirani pomak pojedinog dijela</a:t>
            </a:r>
          </a:p>
          <a:p>
            <a:endParaRPr lang="hr-HR" dirty="0"/>
          </a:p>
          <a:p>
            <a:r>
              <a:rPr lang="hr-HR" dirty="0" smtClean="0"/>
              <a:t>Interakcija – skupljanje i eksplozija</a:t>
            </a:r>
          </a:p>
          <a:p>
            <a:pPr marL="118872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5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Pitanja</a:t>
            </a:r>
            <a:r>
              <a:rPr lang="en-US" dirty="0" smtClean="0"/>
              <a:t>?</a:t>
            </a:r>
            <a:endParaRPr lang="hr-H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9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Projektni zadatak</a:t>
            </a:r>
            <a:endParaRPr lang="en-US" dirty="0"/>
          </a:p>
          <a:p>
            <a:r>
              <a:rPr lang="hr-HR" dirty="0" smtClean="0"/>
              <a:t>Microsoft Kinect</a:t>
            </a:r>
          </a:p>
          <a:p>
            <a:r>
              <a:rPr lang="en-US" dirty="0" err="1" smtClean="0"/>
              <a:t>Detekcija</a:t>
            </a:r>
            <a:r>
              <a:rPr lang="en-US" dirty="0" smtClean="0"/>
              <a:t> </a:t>
            </a:r>
            <a:r>
              <a:rPr lang="en-US" dirty="0" err="1" smtClean="0"/>
              <a:t>šake</a:t>
            </a:r>
            <a:endParaRPr lang="hr-HR" dirty="0" smtClean="0"/>
          </a:p>
          <a:p>
            <a:r>
              <a:rPr lang="hr-HR" dirty="0" smtClean="0"/>
              <a:t>Grafičko sučelje</a:t>
            </a:r>
          </a:p>
          <a:p>
            <a:r>
              <a:rPr lang="hr-HR" dirty="0" smtClean="0"/>
              <a:t>Geste</a:t>
            </a:r>
          </a:p>
          <a:p>
            <a:r>
              <a:rPr lang="hr-HR" dirty="0" smtClean="0"/>
              <a:t>Animacije</a:t>
            </a:r>
            <a:endParaRPr lang="hr-HR" dirty="0"/>
          </a:p>
          <a:p>
            <a:r>
              <a:rPr lang="hr-HR" dirty="0" smtClean="0"/>
              <a:t>Algoritam ekspanzije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1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Projektni 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Stvoriti</a:t>
            </a:r>
            <a:r>
              <a:rPr lang="en-US" dirty="0" smtClean="0"/>
              <a:t> </a:t>
            </a:r>
            <a:r>
              <a:rPr lang="en-US" dirty="0" err="1" smtClean="0"/>
              <a:t>interaktivnu</a:t>
            </a:r>
            <a:r>
              <a:rPr lang="en-US" dirty="0" smtClean="0"/>
              <a:t> </a:t>
            </a:r>
            <a:r>
              <a:rPr lang="en-US" dirty="0" err="1" smtClean="0"/>
              <a:t>aplikaciju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servisiranje</a:t>
            </a:r>
            <a:r>
              <a:rPr lang="en-US" dirty="0"/>
              <a:t> </a:t>
            </a:r>
            <a:r>
              <a:rPr lang="en-US" dirty="0" err="1" smtClean="0"/>
              <a:t>raznih</a:t>
            </a:r>
            <a:r>
              <a:rPr lang="en-US" dirty="0" smtClean="0"/>
              <a:t> </a:t>
            </a:r>
            <a:r>
              <a:rPr lang="en-US" dirty="0" err="1" smtClean="0"/>
              <a:t>uređaja</a:t>
            </a:r>
            <a:endParaRPr lang="en-US" dirty="0" smtClean="0"/>
          </a:p>
          <a:p>
            <a:r>
              <a:rPr lang="en-US" dirty="0" err="1" smtClean="0"/>
              <a:t>Proučiti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proširene</a:t>
            </a:r>
            <a:r>
              <a:rPr lang="en-US" dirty="0" smtClean="0"/>
              <a:t> </a:t>
            </a:r>
            <a:r>
              <a:rPr lang="en-US" dirty="0" err="1" smtClean="0"/>
              <a:t>stvarnosti</a:t>
            </a:r>
            <a:endParaRPr lang="en-US" dirty="0" smtClean="0"/>
          </a:p>
          <a:p>
            <a:pPr lvl="1"/>
            <a:r>
              <a:rPr lang="en-US" dirty="0" err="1" smtClean="0"/>
              <a:t>Korišteno</a:t>
            </a:r>
            <a:endParaRPr lang="en-US" dirty="0" smtClean="0"/>
          </a:p>
          <a:p>
            <a:pPr lvl="2"/>
            <a:r>
              <a:rPr lang="en-US" dirty="0" smtClean="0"/>
              <a:t>Microsoft Kinect </a:t>
            </a:r>
          </a:p>
          <a:p>
            <a:pPr lvl="3"/>
            <a:r>
              <a:rPr lang="en-US" dirty="0" smtClean="0"/>
              <a:t>Kinect SDK v1.6</a:t>
            </a:r>
            <a:endParaRPr lang="en-US" dirty="0" smtClean="0"/>
          </a:p>
          <a:p>
            <a:pPr lvl="2"/>
            <a:r>
              <a:rPr lang="en-US" dirty="0" smtClean="0"/>
              <a:t>XNA Game Studio v4.0</a:t>
            </a:r>
            <a:endParaRPr lang="en-US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Microsoft </a:t>
            </a:r>
            <a:r>
              <a:rPr lang="hr-HR" dirty="0" err="1" smtClean="0"/>
              <a:t>Kinect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“</a:t>
            </a:r>
            <a:r>
              <a:rPr lang="hr-HR" noProof="1" smtClean="0"/>
              <a:t>jeftina” </a:t>
            </a:r>
            <a:r>
              <a:rPr lang="en-US" noProof="1" smtClean="0"/>
              <a:t>3D kamera</a:t>
            </a:r>
          </a:p>
          <a:p>
            <a:pPr lvl="1"/>
            <a:r>
              <a:rPr lang="en-US" noProof="1"/>
              <a:t>Infracrvena </a:t>
            </a:r>
            <a:r>
              <a:rPr lang="en-US" noProof="1" smtClean="0"/>
              <a:t>slika</a:t>
            </a:r>
          </a:p>
          <a:p>
            <a:pPr lvl="2"/>
            <a:r>
              <a:rPr lang="en-US" noProof="1" smtClean="0"/>
              <a:t>Laser za dubinu</a:t>
            </a:r>
            <a:endParaRPr lang="en-US" noProof="1"/>
          </a:p>
          <a:p>
            <a:pPr lvl="1"/>
            <a:r>
              <a:rPr lang="en-US" noProof="1" smtClean="0"/>
              <a:t>Slika u boji</a:t>
            </a:r>
          </a:p>
          <a:p>
            <a:pPr lvl="1"/>
            <a:r>
              <a:rPr lang="en-US" noProof="1" smtClean="0"/>
              <a:t>Kostur</a:t>
            </a:r>
          </a:p>
          <a:p>
            <a:r>
              <a:rPr lang="en-US" noProof="1" smtClean="0"/>
              <a:t>Prepoznavanje govora</a:t>
            </a:r>
          </a:p>
          <a:p>
            <a:pPr lvl="1"/>
            <a:r>
              <a:rPr lang="en-US" noProof="1" smtClean="0"/>
              <a:t>4 mikorofona</a:t>
            </a:r>
          </a:p>
          <a:p>
            <a:r>
              <a:rPr lang="hr-HR" noProof="1" smtClean="0"/>
              <a:t>Akcelerometar i motor</a:t>
            </a:r>
          </a:p>
          <a:p>
            <a:endParaRPr lang="hr-HR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914">
            <a:off x="7212891" y="4550623"/>
            <a:ext cx="1484784" cy="1484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992">
            <a:off x="5599347" y="3374413"/>
            <a:ext cx="1484784" cy="139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Detekcija otvorene/zatvorene šake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 upravljanje aplikacijom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27129"/>
            <a:ext cx="2648320" cy="32770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115864" y="4993498"/>
            <a:ext cx="3895496" cy="16038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115864" y="2804754"/>
            <a:ext cx="3240360" cy="129311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0412">
            <a:off x="6268966" y="3282345"/>
            <a:ext cx="1484784" cy="1484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981">
            <a:off x="7851510" y="3311150"/>
            <a:ext cx="1484784" cy="14847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16" y="1273678"/>
            <a:ext cx="4446478" cy="5502117"/>
          </a:xfrm>
          <a:prstGeom prst="rect">
            <a:avLst/>
          </a:prstGeom>
        </p:spPr>
      </p:pic>
      <p:pic>
        <p:nvPicPr>
          <p:cNvPr id="18" name="Picture 17" descr="kinect.png"/>
          <p:cNvPicPr>
            <a:picLocks noChangeAspect="1"/>
          </p:cNvPicPr>
          <p:nvPr/>
        </p:nvPicPr>
        <p:blipFill>
          <a:blip r:embed="rId6" cstate="print"/>
          <a:srcRect t="18500" b="35300"/>
          <a:stretch>
            <a:fillRect/>
          </a:stretch>
        </p:blipFill>
        <p:spPr>
          <a:xfrm>
            <a:off x="5796136" y="4003526"/>
            <a:ext cx="3117273" cy="14401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5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8" accel="50000">
                                          <p:stCondLst>
                                            <p:cond delay="10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9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7">
                                          <p:stCondLst>
                                            <p:cond delay="10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8" accel="50000">
                                          <p:stCondLst>
                                            <p:cond delay="10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6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00" decel="50000">
                                          <p:stCondLst>
                                            <p:cond delay="3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2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95" tmFilter="0, 0; 0.125,0.2665; 0.25,0.4; 0.375,0.465; 0.5,0.5;  0.625,0.535; 0.75,0.6; 0.875,0.7335; 1,1">
                                          <p:stCondLst>
                                            <p:cond delay="119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98" tmFilter="0, 0; 0.125,0.2665; 0.25,0.4; 0.375,0.465; 0.5,0.5;  0.625,0.535; 0.75,0.6; 0.875,0.7335; 1,1">
                                          <p:stCondLst>
                                            <p:cond delay="238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95" tmFilter="0, 0; 0.125,0.2665; 0.25,0.4; 0.375,0.465; 0.5,0.5;  0.625,0.535; 0.75,0.6; 0.875,0.7335; 1,1">
                                          <p:stCondLst>
                                            <p:cond delay="298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47">
                                          <p:stCondLst>
                                            <p:cond delay="11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99" decel="50000">
                                          <p:stCondLst>
                                            <p:cond delay="12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47">
                                          <p:stCondLst>
                                            <p:cond delay="23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99" decel="50000">
                                          <p:stCondLst>
                                            <p:cond delay="24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47">
                                          <p:stCondLst>
                                            <p:cond delay="29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99" decel="50000">
                                          <p:stCondLst>
                                            <p:cond delay="30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47">
                                          <p:stCondLst>
                                            <p:cond delay="325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99" decel="50000">
                                          <p:stCondLst>
                                            <p:cond delay="330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Grafičko sučelje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39552" y="1772816"/>
            <a:ext cx="806489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 descr="back-icon-o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611" y="5229200"/>
            <a:ext cx="1121341" cy="1121341"/>
          </a:xfrm>
          <a:prstGeom prst="rect">
            <a:avLst/>
          </a:prstGeom>
        </p:spPr>
      </p:pic>
      <p:pic>
        <p:nvPicPr>
          <p:cNvPr id="7" name="Picture 6" descr="exit-o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301208"/>
            <a:ext cx="1121341" cy="1121341"/>
          </a:xfrm>
          <a:prstGeom prst="rect">
            <a:avLst/>
          </a:prstGeom>
        </p:spPr>
      </p:pic>
      <p:pic>
        <p:nvPicPr>
          <p:cNvPr id="8" name="Picture 7" descr="forward-icon-o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5229200"/>
            <a:ext cx="1121341" cy="1121341"/>
          </a:xfrm>
          <a:prstGeom prst="rect">
            <a:avLst/>
          </a:prstGeom>
        </p:spPr>
      </p:pic>
      <p:pic>
        <p:nvPicPr>
          <p:cNvPr id="11" name="Picture 10" descr="play-of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5229200"/>
            <a:ext cx="1121341" cy="1121341"/>
          </a:xfrm>
          <a:prstGeom prst="rect">
            <a:avLst/>
          </a:prstGeom>
        </p:spPr>
      </p:pic>
      <p:pic>
        <p:nvPicPr>
          <p:cNvPr id="9" name="Picture 8" descr="help-of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916832"/>
            <a:ext cx="1121341" cy="1121341"/>
          </a:xfrm>
          <a:prstGeom prst="rect">
            <a:avLst/>
          </a:prstGeom>
        </p:spPr>
      </p:pic>
      <p:pic>
        <p:nvPicPr>
          <p:cNvPr id="12" name="Picture 11" descr="reset-of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5301208"/>
            <a:ext cx="1121341" cy="1121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3728" y="314096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2D Teksture (</a:t>
            </a:r>
            <a:r>
              <a:rPr lang="hr-HR" sz="4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sprites</a:t>
            </a:r>
            <a:r>
              <a:rPr lang="hr-HR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endParaRPr lang="hr-HR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4171727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Kursor</a:t>
            </a:r>
            <a:endParaRPr lang="hr-HR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213285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Model</a:t>
            </a:r>
            <a:endParaRPr lang="hr-HR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5" descr="png.png"/>
          <p:cNvPicPr>
            <a:picLocks noChangeAspect="1"/>
          </p:cNvPicPr>
          <p:nvPr/>
        </p:nvPicPr>
        <p:blipFill>
          <a:blip r:embed="rId8" cstate="print"/>
          <a:srcRect l="24013" t="23225" r="25194" b="24800"/>
          <a:stretch>
            <a:fillRect/>
          </a:stretch>
        </p:blipFill>
        <p:spPr>
          <a:xfrm>
            <a:off x="3203848" y="2492896"/>
            <a:ext cx="3096344" cy="23762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11960" y="5229200"/>
            <a:ext cx="1080120" cy="1080120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17" descr="play-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960" y="5229200"/>
            <a:ext cx="1152128" cy="1152128"/>
          </a:xfrm>
          <a:prstGeom prst="rect">
            <a:avLst/>
          </a:prstGeom>
        </p:spPr>
      </p:pic>
      <p:pic>
        <p:nvPicPr>
          <p:cNvPr id="19" name="Picture 18" descr="pause-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3968" y="5301208"/>
            <a:ext cx="936104" cy="936104"/>
          </a:xfrm>
          <a:prstGeom prst="rect">
            <a:avLst/>
          </a:prstGeom>
        </p:spPr>
      </p:pic>
      <p:pic>
        <p:nvPicPr>
          <p:cNvPr id="20" name="Picture 19" descr="png1.png"/>
          <p:cNvPicPr>
            <a:picLocks noChangeAspect="1"/>
          </p:cNvPicPr>
          <p:nvPr/>
        </p:nvPicPr>
        <p:blipFill>
          <a:blip r:embed="rId11" cstate="print"/>
          <a:srcRect l="25194" r="24012" b="23225"/>
          <a:stretch>
            <a:fillRect/>
          </a:stretch>
        </p:blipFill>
        <p:spPr>
          <a:xfrm>
            <a:off x="3275856" y="1431032"/>
            <a:ext cx="3096344" cy="3510136"/>
          </a:xfrm>
          <a:prstGeom prst="rect">
            <a:avLst/>
          </a:prstGeom>
        </p:spPr>
      </p:pic>
      <p:pic>
        <p:nvPicPr>
          <p:cNvPr id="6" name="Picture 5" descr="curso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75656" y="4437112"/>
            <a:ext cx="203175" cy="2031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34323 0.17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Grafičko sučelje (nastavak)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64096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100" dirty="0" err="1" smtClean="0">
                <a:latin typeface="Consolas" pitchFamily="49" charset="0"/>
                <a:cs typeface="Consolas" pitchFamily="49" charset="0"/>
              </a:rPr>
              <a:t>..</a:t>
            </a:r>
            <a:r>
              <a:rPr lang="hr-HR" sz="1100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endParaRPr lang="hr-HR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>
                <a:latin typeface="Consolas" pitchFamily="49" charset="0"/>
                <a:cs typeface="Consolas" pitchFamily="49" charset="0"/>
              </a:rPr>
              <a:t>// 4th case: Cursor is over Play/Pause button</a:t>
            </a:r>
          </a:p>
          <a:p>
            <a:r>
              <a:rPr lang="hr-HR" sz="1100" dirty="0" err="1">
                <a:latin typeface="Consolas" pitchFamily="49" charset="0"/>
                <a:cs typeface="Consolas" pitchFamily="49" charset="0"/>
              </a:rPr>
              <a:t>else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isPointerInsideButton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((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curScrW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/ 2 - 64) ,(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curScrW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/ 2 + 64), 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curScrH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- 150) ,(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curScrH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- 22)))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isAnimationPlaying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= !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isAnimationPlaying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100" dirty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stepNumber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 == 0 &amp;&amp; 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isAnimationPlaying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 == true)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stepNumber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= 1;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//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play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button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commands</a:t>
            </a:r>
            <a:endParaRPr lang="hr-HR" sz="1100" dirty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hr-HR" sz="1100" dirty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 err="1" smtClean="0">
                <a:latin typeface="Consolas" pitchFamily="49" charset="0"/>
                <a:cs typeface="Consolas" pitchFamily="49" charset="0"/>
              </a:rPr>
              <a:t>..</a:t>
            </a:r>
            <a:r>
              <a:rPr lang="hr-HR" sz="1100" dirty="0" smtClean="0">
                <a:latin typeface="Consolas" pitchFamily="49" charset="0"/>
                <a:cs typeface="Consolas" pitchFamily="49" charset="0"/>
              </a:rPr>
              <a:t>.</a:t>
            </a:r>
            <a:endParaRPr lang="hr-HR" sz="11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" name="Picture 8" descr="curs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56992"/>
            <a:ext cx="203175" cy="203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4077072"/>
            <a:ext cx="8640960" cy="2631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100" dirty="0" err="1" smtClean="0">
                <a:latin typeface="Consolas" pitchFamily="49" charset="0"/>
                <a:cs typeface="Consolas" pitchFamily="49" charset="0"/>
              </a:rPr>
              <a:t>..</a:t>
            </a:r>
            <a:r>
              <a:rPr lang="hr-HR" sz="1100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endParaRPr lang="hr-HR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(!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isAnimationPlaying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isPointerInsideButton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((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curScrW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/ 2 - 64), 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curScrW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/ 2 + 64), 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curScrH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- 150), 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curScrH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- 22)))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spriteBatch.Draw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playOn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, new Vector2(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curScrW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/ 2 - 64,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curScrH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- 150),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Color.White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else</a:t>
            </a:r>
            <a:endParaRPr lang="hr-HR" sz="1100" dirty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spriteBatch.Draw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playOff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, new Vector2(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curScrW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/ 2 - 64,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curScrH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 - 150), </a:t>
            </a:r>
            <a:r>
              <a:rPr lang="hr-HR" sz="1100" dirty="0" err="1">
                <a:latin typeface="Consolas" pitchFamily="49" charset="0"/>
                <a:cs typeface="Consolas" pitchFamily="49" charset="0"/>
              </a:rPr>
              <a:t>Color.White</a:t>
            </a:r>
            <a:r>
              <a:rPr lang="hr-HR" sz="11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hr-HR" sz="11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hr-HR" sz="1100" dirty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 err="1" smtClean="0">
                <a:latin typeface="Consolas" pitchFamily="49" charset="0"/>
                <a:cs typeface="Consolas" pitchFamily="49" charset="0"/>
              </a:rPr>
              <a:t>..</a:t>
            </a:r>
            <a:r>
              <a:rPr lang="hr-HR" sz="1100" dirty="0" smtClean="0">
                <a:latin typeface="Consolas" pitchFamily="49" charset="0"/>
                <a:cs typeface="Consolas" pitchFamily="49" charset="0"/>
              </a:rPr>
              <a:t>.</a:t>
            </a:r>
            <a:endParaRPr lang="hr-HR" sz="11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2924944"/>
            <a:ext cx="158417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 descr="play-o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24944"/>
            <a:ext cx="1625397" cy="1625397"/>
          </a:xfrm>
          <a:prstGeom prst="rect">
            <a:avLst/>
          </a:prstGeom>
        </p:spPr>
      </p:pic>
      <p:pic>
        <p:nvPicPr>
          <p:cNvPr id="11" name="Picture 10" descr="play-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24944"/>
            <a:ext cx="1625397" cy="1625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854 0.027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Geste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Upravljanje rukama</a:t>
            </a:r>
          </a:p>
          <a:p>
            <a:endParaRPr lang="hr-HR" dirty="0" smtClean="0"/>
          </a:p>
          <a:p>
            <a:r>
              <a:rPr lang="hr-HR" dirty="0" smtClean="0"/>
              <a:t>Sustav pamti informacije o rukama i orijentaciju modela</a:t>
            </a:r>
          </a:p>
          <a:p>
            <a:endParaRPr lang="hr-HR" dirty="0" smtClean="0"/>
          </a:p>
          <a:p>
            <a:r>
              <a:rPr lang="hr-HR" dirty="0" smtClean="0"/>
              <a:t>Iz tih informacija logički slažemo složenije geste upravljanja – pomicanje šake, udaljavanje ruku ...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Geste (nastavak)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149081"/>
            <a:ext cx="864096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static public Matrix Scale(){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if (colorL == Color.Green &amp;&amp; colorD == Color.Green)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  if (distance - oldDistance &gt; 0.01f)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    modelLocalScale += 0.0002f;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  else if (distance - oldDistance &lt; -0.01f)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    modelLocalScale -= 0.0002f;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endParaRPr lang="hr-HR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if (modelLocalScale &gt; 2) modelLocalScale = 2;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if (modelLocalScale &lt; 1) modelLocalScale = 1;</a:t>
            </a:r>
          </a:p>
          <a:p>
            <a:endParaRPr lang="hr-HR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return Matrix.CreateScale(modelLocalScale);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56792"/>
            <a:ext cx="864096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//pozicije ruku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static public Vector3 positionL;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static public Vector3 positionR;</a:t>
            </a:r>
          </a:p>
          <a:p>
            <a:endParaRPr lang="hr-HR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//smjer i iznos gibanja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static private Vector3 deltaL;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static private Vector3 deltaR;</a:t>
            </a:r>
            <a:endParaRPr lang="hr-HR" sz="1100" dirty="0">
              <a:latin typeface="Consolas" pitchFamily="49" charset="0"/>
              <a:cs typeface="Consolas" pitchFamily="49" charset="0"/>
            </a:endParaRPr>
          </a:p>
          <a:p>
            <a:endParaRPr lang="hr-HR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static public void setNewPositionL(Vector3 newPosL){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  deltaL = newPosL - positionL;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  positionL = newPosL;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hr-HR" sz="1100" dirty="0" smtClean="0">
                <a:latin typeface="Consolas" pitchFamily="49" charset="0"/>
                <a:cs typeface="Consolas" pitchFamily="49" charset="0"/>
              </a:rPr>
              <a:t>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1A31-4512-4B8C-8AD9-E6A802A41B4E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215</TotalTime>
  <Words>547</Words>
  <Application>Microsoft Office PowerPoint</Application>
  <PresentationFormat>On-screen Show (4:3)</PresentationFormat>
  <Paragraphs>146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Ostvarivanje prirodne interakcije između virtualnog i stvarnog svijeta pomoću Microsoft Kinecta</vt:lpstr>
      <vt:lpstr>Sadržaj</vt:lpstr>
      <vt:lpstr>Projektni zadatak</vt:lpstr>
      <vt:lpstr>Microsoft Kinect</vt:lpstr>
      <vt:lpstr>Detekcija otvorene/zatvorene šake</vt:lpstr>
      <vt:lpstr>Grafičko sučelje</vt:lpstr>
      <vt:lpstr>Grafičko sučelje (nastavak)</vt:lpstr>
      <vt:lpstr>Geste</vt:lpstr>
      <vt:lpstr>Geste (nastavak)</vt:lpstr>
      <vt:lpstr>Animacije</vt:lpstr>
      <vt:lpstr>Animacije (nastavak)</vt:lpstr>
      <vt:lpstr>Algoritam ekspanzije</vt:lpstr>
      <vt:lpstr>Algoritam ekspanzije</vt:lpstr>
      <vt:lpstr>Pitanja?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Ostvarivanje prirodne interakcije između virtualnog i stvarnog svijeta pomoću Microsoft Kinecta</dc:title>
  <dc:creator>Petar</dc:creator>
  <cp:lastModifiedBy>Mario Volarevic</cp:lastModifiedBy>
  <cp:revision>32</cp:revision>
  <dcterms:created xsi:type="dcterms:W3CDTF">2013-01-11T01:07:38Z</dcterms:created>
  <dcterms:modified xsi:type="dcterms:W3CDTF">2013-01-11T16:16:02Z</dcterms:modified>
</cp:coreProperties>
</file>