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71" r:id="rId5"/>
    <p:sldId id="270" r:id="rId6"/>
    <p:sldId id="269" r:id="rId7"/>
    <p:sldId id="268" r:id="rId8"/>
    <p:sldId id="273" r:id="rId9"/>
    <p:sldId id="277" r:id="rId10"/>
    <p:sldId id="272" r:id="rId11"/>
    <p:sldId id="275" r:id="rId12"/>
    <p:sldId id="267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4697" autoAdjust="0"/>
  </p:normalViewPr>
  <p:slideViewPr>
    <p:cSldViewPr>
      <p:cViewPr varScale="1">
        <p:scale>
          <a:sx n="81" d="100"/>
          <a:sy n="81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899C5-115D-4345-8654-5130A47A3D18}" type="datetimeFigureOut">
              <a:rPr lang="sr-Latn-CS" smtClean="0"/>
              <a:pPr/>
              <a:t>29.5.2016.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1E54F-413E-400D-B38E-C279329D137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E54F-413E-400D-B38E-C279329D137F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2D1B2F-C2F0-40BB-BE2A-24353BDE76CD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787B-376B-4CAE-B0F1-BEA6F7DD4E80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96BA-A22C-43FD-8282-1BB9D42F7922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D5B45D-54BF-451A-9226-6D143F12B057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42DA3E-9BFE-4439-B644-6440E6443DFC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140B-A217-4107-B2CC-8C295555D7D7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4E76-D3CA-4320-BD18-BE78C03D2D9B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2A78CC-055C-42DB-965F-00D6DBA938F8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0315-E41A-4549-837C-8828A58D2BC5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14F023-79DC-4D8E-987F-95B2BDDE53B7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BD103A-9899-432F-BA84-5F6FA8D12053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72C495-DDB4-4269-BBB8-611B1BAD35FC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hr-HR" dirty="0" smtClean="0"/>
              <a:t>w</a:t>
            </a:r>
            <a:r>
              <a:rPr lang="en-US" dirty="0" err="1" smtClean="0"/>
              <a:t>eb</a:t>
            </a:r>
            <a:r>
              <a:rPr lang="en-US" dirty="0" smtClean="0"/>
              <a:t> </a:t>
            </a:r>
            <a:r>
              <a:rPr lang="hr-HR" dirty="0" smtClean="0"/>
              <a:t>p</a:t>
            </a:r>
            <a:r>
              <a:rPr lang="en-US" dirty="0" err="1" smtClean="0"/>
              <a:t>latform</a:t>
            </a:r>
            <a:r>
              <a:rPr lang="en-US" dirty="0" smtClean="0"/>
              <a:t> for </a:t>
            </a:r>
            <a:r>
              <a:rPr lang="hr-HR" dirty="0" smtClean="0"/>
              <a:t>a</a:t>
            </a:r>
            <a:r>
              <a:rPr lang="en-US" dirty="0" err="1" smtClean="0"/>
              <a:t>nalysis</a:t>
            </a:r>
            <a:r>
              <a:rPr lang="en-US" dirty="0" smtClean="0"/>
              <a:t> of </a:t>
            </a:r>
            <a:r>
              <a:rPr lang="hr-HR" dirty="0" smtClean="0"/>
              <a:t>m</a:t>
            </a:r>
            <a:r>
              <a:rPr lang="en-US" dirty="0" err="1" smtClean="0"/>
              <a:t>ultivariate</a:t>
            </a:r>
            <a:r>
              <a:rPr lang="en-US" dirty="0" smtClean="0"/>
              <a:t> </a:t>
            </a:r>
            <a:r>
              <a:rPr lang="hr-HR" dirty="0" smtClean="0"/>
              <a:t>h</a:t>
            </a:r>
            <a:r>
              <a:rPr lang="en-US" dirty="0" err="1" smtClean="0"/>
              <a:t>eterogeneous</a:t>
            </a:r>
            <a:r>
              <a:rPr lang="en-US" dirty="0" smtClean="0"/>
              <a:t> </a:t>
            </a:r>
            <a:r>
              <a:rPr lang="hr-HR" dirty="0" smtClean="0"/>
              <a:t>b</a:t>
            </a:r>
            <a:r>
              <a:rPr lang="en-US" dirty="0" err="1" smtClean="0"/>
              <a:t>iomedical</a:t>
            </a:r>
            <a:r>
              <a:rPr lang="en-US" dirty="0" smtClean="0"/>
              <a:t> </a:t>
            </a:r>
            <a:r>
              <a:rPr lang="hr-HR" dirty="0" smtClean="0"/>
              <a:t>t</a:t>
            </a:r>
            <a:r>
              <a:rPr lang="en-US" dirty="0" err="1" smtClean="0"/>
              <a:t>ime</a:t>
            </a:r>
            <a:r>
              <a:rPr lang="en-US" dirty="0" smtClean="0"/>
              <a:t>-</a:t>
            </a:r>
            <a:r>
              <a:rPr lang="hr-HR" dirty="0" smtClean="0"/>
              <a:t>s</a:t>
            </a:r>
            <a:r>
              <a:rPr lang="en-US" dirty="0" err="1" smtClean="0"/>
              <a:t>eries</a:t>
            </a:r>
            <a:r>
              <a:rPr lang="en-US" dirty="0" smtClean="0"/>
              <a:t> - a </a:t>
            </a:r>
            <a:r>
              <a:rPr lang="hr-HR" dirty="0" smtClean="0"/>
              <a:t>p</a:t>
            </a:r>
            <a:r>
              <a:rPr lang="en-US" dirty="0" err="1" smtClean="0"/>
              <a:t>reliminary</a:t>
            </a:r>
            <a:r>
              <a:rPr lang="en-US" dirty="0" smtClean="0"/>
              <a:t> </a:t>
            </a:r>
            <a:r>
              <a:rPr lang="hr-HR" dirty="0" smtClean="0"/>
              <a:t>r</a:t>
            </a:r>
            <a:r>
              <a:rPr lang="en-US" dirty="0" err="1" smtClean="0"/>
              <a:t>eport</a:t>
            </a:r>
            <a:endParaRPr lang="hr-HR" dirty="0"/>
          </a:p>
        </p:txBody>
      </p:sp>
      <p:pic>
        <p:nvPicPr>
          <p:cNvPr id="4" name="Picture 3" descr="FER.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0"/>
            <a:ext cx="971600" cy="1460380"/>
          </a:xfrm>
          <a:prstGeom prst="rect">
            <a:avLst/>
          </a:prstGeom>
        </p:spPr>
      </p:pic>
      <p:pic>
        <p:nvPicPr>
          <p:cNvPr id="5" name="Picture 4" descr="sveucilisteZ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28309" cy="1444179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400800" cy="2160240"/>
          </a:xfrm>
        </p:spPr>
        <p:txBody>
          <a:bodyPr>
            <a:normAutofit fontScale="77500" lnSpcReduction="20000"/>
          </a:bodyPr>
          <a:lstStyle/>
          <a:p>
            <a:r>
              <a:rPr lang="hr-HR" sz="3400" i="1" dirty="0" smtClean="0"/>
              <a:t>Alan Jovic, Davor Kukolja, Kresimir </a:t>
            </a:r>
            <a:r>
              <a:rPr lang="hr-HR" sz="3400" i="1" dirty="0" err="1" smtClean="0"/>
              <a:t>Jozic</a:t>
            </a:r>
            <a:r>
              <a:rPr lang="hr-HR" sz="3400" i="1" dirty="0" smtClean="0"/>
              <a:t>, Marko Horvat </a:t>
            </a:r>
            <a:endParaRPr lang="hr-HR" sz="3400" b="1" i="1" dirty="0" smtClean="0"/>
          </a:p>
          <a:p>
            <a:endParaRPr lang="hr-HR" dirty="0" smtClean="0"/>
          </a:p>
          <a:p>
            <a:r>
              <a:rPr lang="hr-HR" dirty="0" smtClean="0"/>
              <a:t>E-mail: </a:t>
            </a:r>
            <a:r>
              <a:rPr lang="hr-HR" dirty="0" err="1" smtClean="0"/>
              <a:t>alan.jovic</a:t>
            </a:r>
            <a:r>
              <a:rPr lang="hr-HR" dirty="0" smtClean="0"/>
              <a:t>@</a:t>
            </a:r>
            <a:r>
              <a:rPr lang="hr-HR" dirty="0" err="1" smtClean="0"/>
              <a:t>fer.hr</a:t>
            </a:r>
            <a:endParaRPr lang="hr-HR" dirty="0" smtClean="0"/>
          </a:p>
          <a:p>
            <a:r>
              <a:rPr lang="hr-HR" dirty="0" err="1" smtClean="0"/>
              <a:t>University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Zagreb, </a:t>
            </a:r>
            <a:r>
              <a:rPr lang="hr-HR" dirty="0" err="1" smtClean="0"/>
              <a:t>Faculty</a:t>
            </a:r>
            <a:r>
              <a:rPr lang="hr-HR" dirty="0" smtClean="0"/>
              <a:t> </a:t>
            </a:r>
            <a:r>
              <a:rPr lang="hr-HR" b="1" dirty="0" smtClean="0"/>
              <a:t>of Electrical Engineering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Computing</a:t>
            </a:r>
            <a:endParaRPr lang="hr-HR" b="1" dirty="0" smtClean="0"/>
          </a:p>
          <a:p>
            <a:r>
              <a:rPr lang="hr-HR" b="1" dirty="0" smtClean="0"/>
              <a:t>Department of Electronics, Microelectronics, Computer and Intelligent Systems</a:t>
            </a:r>
          </a:p>
        </p:txBody>
      </p:sp>
      <p:pic>
        <p:nvPicPr>
          <p:cNvPr id="7" name="Picture 4" descr="http://www.hrzz.hr/UserDocsImages/HRZZ%20logo%204%20colo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6232743"/>
            <a:ext cx="1600200" cy="625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algorithms and reporting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Dimensionality </a:t>
            </a:r>
            <a:r>
              <a:rPr lang="en-US" dirty="0" smtClean="0"/>
              <a:t>reduction</a:t>
            </a:r>
            <a:r>
              <a:rPr lang="hr-HR" dirty="0" smtClean="0"/>
              <a:t>:</a:t>
            </a:r>
            <a:endParaRPr lang="hr-HR" dirty="0" smtClean="0"/>
          </a:p>
          <a:p>
            <a:pPr lvl="1"/>
            <a:r>
              <a:rPr lang="en-US" dirty="0" smtClean="0"/>
              <a:t>Removing</a:t>
            </a:r>
            <a:r>
              <a:rPr lang="hr-HR" dirty="0" smtClean="0"/>
              <a:t> </a:t>
            </a:r>
            <a:r>
              <a:rPr lang="hr-HR" dirty="0" err="1" smtClean="0"/>
              <a:t>irrelevant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redundant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endParaRPr lang="hr-HR" dirty="0" smtClean="0"/>
          </a:p>
          <a:p>
            <a:pPr lvl="1"/>
            <a:r>
              <a:rPr lang="hr-HR" dirty="0" smtClean="0"/>
              <a:t>E</a:t>
            </a:r>
            <a:r>
              <a:rPr lang="en-US" dirty="0" err="1" smtClean="0"/>
              <a:t>xpert</a:t>
            </a:r>
            <a:r>
              <a:rPr lang="en-US" dirty="0" smtClean="0"/>
              <a:t> system recommend</a:t>
            </a:r>
            <a:r>
              <a:rPr lang="hr-HR" dirty="0" smtClean="0"/>
              <a:t>ation</a:t>
            </a:r>
            <a:r>
              <a:rPr lang="en-US" dirty="0" smtClean="0"/>
              <a:t> </a:t>
            </a:r>
            <a:endParaRPr lang="hr-HR" dirty="0" smtClean="0"/>
          </a:p>
          <a:p>
            <a:pPr lvl="1"/>
            <a:r>
              <a:rPr lang="en-US" dirty="0" smtClean="0"/>
              <a:t>Typical filters and wrappers </a:t>
            </a:r>
            <a:r>
              <a:rPr lang="hr-HR" dirty="0" err="1" smtClean="0"/>
              <a:t>feature</a:t>
            </a:r>
            <a:r>
              <a:rPr lang="hr-HR" dirty="0" smtClean="0"/>
              <a:t> </a:t>
            </a:r>
            <a:r>
              <a:rPr lang="hr-HR" dirty="0" err="1" smtClean="0"/>
              <a:t>selection</a:t>
            </a:r>
            <a:r>
              <a:rPr lang="hr-HR" dirty="0" smtClean="0"/>
              <a:t> </a:t>
            </a:r>
            <a:r>
              <a:rPr lang="hr-HR" dirty="0" err="1" smtClean="0"/>
              <a:t>methods</a:t>
            </a:r>
            <a:endParaRPr lang="hr-HR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Machine learning algorithms</a:t>
            </a:r>
          </a:p>
          <a:p>
            <a:pPr lvl="1"/>
            <a:r>
              <a:rPr lang="en-US" dirty="0" smtClean="0"/>
              <a:t>For detection and classification models, tree-based and SVM-based algorithms will be provided</a:t>
            </a:r>
            <a:endParaRPr lang="hr-HR" dirty="0" smtClean="0"/>
          </a:p>
          <a:p>
            <a:pPr lvl="1"/>
            <a:r>
              <a:rPr lang="en-US" dirty="0" smtClean="0"/>
              <a:t>It will be possible to evaluate the data using standard evaluation procedures (i.e. holdout, cross-validation), both patient-wise (personalized) or regardless of the patient</a:t>
            </a:r>
            <a:endParaRPr lang="hr-HR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For reporting purposes</a:t>
            </a:r>
            <a:r>
              <a:rPr lang="hr-HR" dirty="0" smtClean="0"/>
              <a:t> </a:t>
            </a:r>
            <a:r>
              <a:rPr lang="en-US" dirty="0" smtClean="0"/>
              <a:t>Java-based </a:t>
            </a:r>
            <a:r>
              <a:rPr lang="en-US" dirty="0" err="1" smtClean="0"/>
              <a:t>JasperReports</a:t>
            </a:r>
            <a:r>
              <a:rPr lang="en-US" dirty="0" smtClean="0"/>
              <a:t> Library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W</a:t>
            </a:r>
            <a:r>
              <a:rPr lang="en-US" dirty="0" err="1" smtClean="0"/>
              <a:t>eb</a:t>
            </a:r>
            <a:r>
              <a:rPr lang="en-US" dirty="0" smtClean="0"/>
              <a:t> form</a:t>
            </a:r>
            <a:r>
              <a:rPr lang="hr-HR" dirty="0" smtClean="0"/>
              <a:t> </a:t>
            </a:r>
            <a:r>
              <a:rPr lang="hr-HR" dirty="0" err="1" smtClean="0"/>
              <a:t>report</a:t>
            </a:r>
            <a:r>
              <a:rPr lang="en-US" dirty="0" smtClean="0"/>
              <a:t>, with the possibility to export to PDF, Excel, </a:t>
            </a:r>
            <a:r>
              <a:rPr lang="en-US" dirty="0" err="1" smtClean="0"/>
              <a:t>OpenOffice</a:t>
            </a:r>
            <a:r>
              <a:rPr lang="en-US" dirty="0" smtClean="0"/>
              <a:t>, and Word documents.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T</a:t>
            </a:r>
            <a:r>
              <a:rPr lang="en-US" dirty="0" smtClean="0"/>
              <a:t>he analysis platform will</a:t>
            </a:r>
            <a:r>
              <a:rPr lang="hr-HR" dirty="0" smtClean="0"/>
              <a:t> </a:t>
            </a:r>
            <a:r>
              <a:rPr lang="en-US" dirty="0" smtClean="0"/>
              <a:t>be</a:t>
            </a:r>
            <a:r>
              <a:rPr lang="hr-HR" dirty="0" smtClean="0"/>
              <a:t> </a:t>
            </a:r>
            <a:r>
              <a:rPr lang="en-US" dirty="0" smtClean="0"/>
              <a:t>create</a:t>
            </a:r>
            <a:r>
              <a:rPr lang="hr-HR" dirty="0" smtClean="0"/>
              <a:t>d</a:t>
            </a:r>
            <a:r>
              <a:rPr lang="en-US" dirty="0" smtClean="0"/>
              <a:t> as a web application</a:t>
            </a:r>
            <a:r>
              <a:rPr lang="hr-HR" dirty="0" smtClean="0"/>
              <a:t>: </a:t>
            </a:r>
          </a:p>
          <a:p>
            <a:pPr lvl="1"/>
            <a:r>
              <a:rPr lang="hr-HR" dirty="0" smtClean="0"/>
              <a:t>E</a:t>
            </a:r>
            <a:r>
              <a:rPr lang="en-US" dirty="0" err="1" smtClean="0"/>
              <a:t>nd</a:t>
            </a:r>
            <a:r>
              <a:rPr lang="en-US" dirty="0" smtClean="0"/>
              <a:t> user base will be larger</a:t>
            </a:r>
            <a:endParaRPr lang="hr-HR" dirty="0" smtClean="0"/>
          </a:p>
          <a:p>
            <a:pPr lvl="1"/>
            <a:r>
              <a:rPr lang="hr-HR" dirty="0" smtClean="0"/>
              <a:t>A</a:t>
            </a:r>
            <a:r>
              <a:rPr lang="en-US" dirty="0" err="1" smtClean="0"/>
              <a:t>pplication</a:t>
            </a:r>
            <a:r>
              <a:rPr lang="en-US" dirty="0" smtClean="0"/>
              <a:t> development and maintenance will be less demanding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Java was selected for server side mainly because of a large base of existing libraries for signal processing, data parsing, machine learning, and parallelization.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On the client side, HTML5, Typescript, and CSS3 will be used for the design of web pages.</a:t>
            </a:r>
            <a:endParaRPr lang="hr-HR" dirty="0" smtClean="0"/>
          </a:p>
          <a:p>
            <a:r>
              <a:rPr lang="hr-HR" dirty="0" smtClean="0"/>
              <a:t>C</a:t>
            </a:r>
            <a:r>
              <a:rPr lang="en-US" dirty="0" err="1" smtClean="0"/>
              <a:t>lient</a:t>
            </a:r>
            <a:r>
              <a:rPr lang="en-US" dirty="0" smtClean="0"/>
              <a:t>-side platform</a:t>
            </a:r>
            <a:r>
              <a:rPr lang="hr-HR" dirty="0" smtClean="0"/>
              <a:t> (</a:t>
            </a:r>
            <a:r>
              <a:rPr lang="hr-HR" dirty="0" err="1" smtClean="0"/>
              <a:t>frontend</a:t>
            </a:r>
            <a:r>
              <a:rPr lang="hr-HR" dirty="0" smtClean="0"/>
              <a:t>)</a:t>
            </a:r>
            <a:r>
              <a:rPr lang="en-US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en-US" dirty="0" err="1" smtClean="0"/>
              <a:t>develope</a:t>
            </a:r>
            <a:r>
              <a:rPr lang="hr-HR" dirty="0" smtClean="0"/>
              <a:t>d</a:t>
            </a:r>
            <a:r>
              <a:rPr lang="en-US" dirty="0" smtClean="0"/>
              <a:t> </a:t>
            </a:r>
            <a:r>
              <a:rPr lang="hr-HR" dirty="0" err="1" smtClean="0"/>
              <a:t>using</a:t>
            </a:r>
            <a:r>
              <a:rPr lang="en-US" dirty="0" smtClean="0"/>
              <a:t> Angular 2</a:t>
            </a:r>
            <a:r>
              <a:rPr lang="hr-HR" dirty="0" smtClean="0"/>
              <a:t> </a:t>
            </a:r>
            <a:r>
              <a:rPr lang="hr-HR" dirty="0" err="1" smtClean="0"/>
              <a:t>framework</a:t>
            </a:r>
            <a:r>
              <a:rPr lang="hr-HR" dirty="0" smtClean="0"/>
              <a:t>.</a:t>
            </a:r>
          </a:p>
          <a:p>
            <a:pPr lvl="1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thorough examination of contemporary technologies </a:t>
            </a:r>
            <a:r>
              <a:rPr lang="hr-HR" dirty="0" smtClean="0"/>
              <a:t>for</a:t>
            </a:r>
            <a:r>
              <a:rPr lang="en-US" dirty="0" smtClean="0"/>
              <a:t> construct</a:t>
            </a:r>
            <a:r>
              <a:rPr lang="hr-HR" dirty="0" smtClean="0"/>
              <a:t>ion </a:t>
            </a:r>
            <a:r>
              <a:rPr lang="hr-HR" dirty="0" err="1" smtClean="0"/>
              <a:t>of</a:t>
            </a:r>
            <a:r>
              <a:rPr lang="en-US" dirty="0" smtClean="0"/>
              <a:t> a web platform in the field of multivariate BTS analysis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performed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The </a:t>
            </a:r>
            <a:r>
              <a:rPr lang="hr-HR" dirty="0" err="1" smtClean="0"/>
              <a:t>presented</a:t>
            </a:r>
            <a:r>
              <a:rPr lang="hr-HR" dirty="0" smtClean="0"/>
              <a:t> </a:t>
            </a:r>
            <a:r>
              <a:rPr lang="en-US" dirty="0" smtClean="0"/>
              <a:t>platform will feature a complete process of BTS data records analysis and visualization, with special attention devoted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E</a:t>
            </a:r>
            <a:r>
              <a:rPr lang="en-US" dirty="0" err="1" smtClean="0"/>
              <a:t>fficiency</a:t>
            </a:r>
            <a:endParaRPr lang="hr-HR" dirty="0" smtClean="0"/>
          </a:p>
          <a:p>
            <a:pPr lvl="1"/>
            <a:r>
              <a:rPr lang="hr-HR" dirty="0" err="1" smtClean="0"/>
              <a:t>System</a:t>
            </a:r>
            <a:r>
              <a:rPr lang="hr-HR" dirty="0" smtClean="0"/>
              <a:t> </a:t>
            </a:r>
            <a:r>
              <a:rPr lang="hr-HR" dirty="0" err="1" smtClean="0"/>
              <a:t>upgradeability</a:t>
            </a:r>
            <a:endParaRPr lang="hr-HR" dirty="0" smtClean="0"/>
          </a:p>
          <a:p>
            <a:pPr lvl="1"/>
            <a:r>
              <a:rPr lang="hr-HR" dirty="0" smtClean="0"/>
              <a:t>E</a:t>
            </a:r>
            <a:r>
              <a:rPr lang="en-US" dirty="0" err="1" smtClean="0"/>
              <a:t>ase</a:t>
            </a:r>
            <a:r>
              <a:rPr lang="en-US" dirty="0" smtClean="0"/>
              <a:t>-of-use</a:t>
            </a:r>
            <a:endParaRPr lang="hr-HR" dirty="0" smtClean="0"/>
          </a:p>
          <a:p>
            <a:pPr lvl="1"/>
            <a:r>
              <a:rPr lang="hr-HR" dirty="0" smtClean="0"/>
              <a:t>A</a:t>
            </a:r>
            <a:r>
              <a:rPr lang="en-US" dirty="0" err="1" smtClean="0"/>
              <a:t>pplication</a:t>
            </a:r>
            <a:r>
              <a:rPr lang="en-US" dirty="0" smtClean="0"/>
              <a:t> development and maintenance</a:t>
            </a: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Current</a:t>
            </a:r>
            <a:r>
              <a:rPr lang="hr-HR" dirty="0" smtClean="0"/>
              <a:t> progress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2819400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 smtClean="0"/>
              <a:t>Database</a:t>
            </a:r>
            <a:r>
              <a:rPr lang="hr-HR" dirty="0" smtClean="0"/>
              <a:t> </a:t>
            </a:r>
            <a:r>
              <a:rPr lang="hr-HR" dirty="0" err="1" smtClean="0"/>
              <a:t>architecture</a:t>
            </a:r>
            <a:r>
              <a:rPr lang="hr-HR" dirty="0" smtClean="0"/>
              <a:t> is </a:t>
            </a:r>
            <a:r>
              <a:rPr lang="hr-HR" dirty="0" err="1" smtClean="0"/>
              <a:t>defined</a:t>
            </a:r>
            <a:endParaRPr lang="hr-HR" dirty="0" smtClean="0"/>
          </a:p>
          <a:p>
            <a:pPr lvl="1"/>
            <a:r>
              <a:rPr lang="hr-HR" dirty="0" smtClean="0"/>
              <a:t>h2 DBMS is </a:t>
            </a:r>
            <a:r>
              <a:rPr lang="hr-HR" dirty="0" err="1" smtClean="0"/>
              <a:t>used</a:t>
            </a:r>
            <a:endParaRPr lang="hr-HR" dirty="0" smtClean="0"/>
          </a:p>
          <a:p>
            <a:r>
              <a:rPr lang="hr-HR" dirty="0" smtClean="0"/>
              <a:t>Data </a:t>
            </a:r>
            <a:r>
              <a:rPr lang="hr-HR" dirty="0" err="1" smtClean="0"/>
              <a:t>input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signal </a:t>
            </a:r>
            <a:r>
              <a:rPr lang="hr-HR" dirty="0" err="1" smtClean="0"/>
              <a:t>processing</a:t>
            </a:r>
            <a:r>
              <a:rPr lang="hr-HR" dirty="0" smtClean="0"/>
              <a:t> </a:t>
            </a:r>
            <a:r>
              <a:rPr lang="hr-HR" dirty="0" err="1" smtClean="0"/>
              <a:t>framework</a:t>
            </a:r>
            <a:r>
              <a:rPr lang="hr-HR" dirty="0" smtClean="0"/>
              <a:t> is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development</a:t>
            </a:r>
            <a:endParaRPr lang="hr-HR" dirty="0" smtClean="0"/>
          </a:p>
          <a:p>
            <a:pPr lvl="1"/>
            <a:r>
              <a:rPr lang="en-US" dirty="0" smtClean="0"/>
              <a:t>The algorithms from </a:t>
            </a:r>
            <a:r>
              <a:rPr lang="en-US" dirty="0" err="1" smtClean="0"/>
              <a:t>HRVFrame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en-US" dirty="0" err="1" smtClean="0"/>
              <a:t>EEGFrame</a:t>
            </a:r>
            <a:r>
              <a:rPr lang="en-US" dirty="0" smtClean="0"/>
              <a:t> </a:t>
            </a:r>
            <a:r>
              <a:rPr lang="hr-HR" dirty="0" smtClean="0"/>
              <a:t>are</a:t>
            </a:r>
            <a:r>
              <a:rPr lang="en-US" dirty="0" smtClean="0"/>
              <a:t> </a:t>
            </a:r>
            <a:r>
              <a:rPr lang="en-US" dirty="0" err="1" smtClean="0"/>
              <a:t>refactored</a:t>
            </a:r>
            <a:r>
              <a:rPr lang="en-US" dirty="0" smtClean="0"/>
              <a:t> and verified</a:t>
            </a:r>
            <a:endParaRPr lang="hr-HR" dirty="0" smtClean="0"/>
          </a:p>
          <a:p>
            <a:r>
              <a:rPr lang="hr-HR" dirty="0" smtClean="0"/>
              <a:t>Test </a:t>
            </a:r>
            <a:r>
              <a:rPr lang="hr-HR" dirty="0" err="1" smtClean="0"/>
              <a:t>version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backend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frontend</a:t>
            </a:r>
            <a:r>
              <a:rPr lang="hr-HR" dirty="0" smtClean="0"/>
              <a:t> is </a:t>
            </a:r>
            <a:r>
              <a:rPr lang="hr-HR" dirty="0" err="1" smtClean="0"/>
              <a:t>developed</a:t>
            </a:r>
            <a:r>
              <a:rPr lang="hr-HR" dirty="0" smtClean="0"/>
              <a:t> to test </a:t>
            </a:r>
            <a:r>
              <a:rPr lang="hr-HR" dirty="0" err="1" smtClean="0"/>
              <a:t>secure</a:t>
            </a:r>
            <a:r>
              <a:rPr lang="hr-HR" dirty="0" smtClean="0"/>
              <a:t> </a:t>
            </a:r>
            <a:r>
              <a:rPr lang="hr-HR" dirty="0" err="1" smtClean="0"/>
              <a:t>authentication</a:t>
            </a:r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419600"/>
            <a:ext cx="385576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Content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Motivation</a:t>
            </a:r>
            <a:endParaRPr lang="hr-HR" dirty="0" smtClean="0"/>
          </a:p>
          <a:p>
            <a:r>
              <a:rPr lang="hr-HR" dirty="0" err="1" smtClean="0"/>
              <a:t>Methodology</a:t>
            </a:r>
            <a:endParaRPr lang="hr-HR" dirty="0" smtClean="0"/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Scenarios for Platform Use</a:t>
            </a:r>
            <a:endParaRPr lang="hr-HR" dirty="0" smtClean="0"/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Data input</a:t>
            </a:r>
            <a:endParaRPr lang="hr-HR" dirty="0" smtClean="0"/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Preprocessing, visualization and feature extraction</a:t>
            </a:r>
            <a:endParaRPr lang="hr-HR" dirty="0" smtClean="0"/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Machine learning algorithms and reporting</a:t>
            </a:r>
            <a:endParaRPr lang="hr-HR" dirty="0" smtClean="0"/>
          </a:p>
          <a:p>
            <a:pPr marL="822960" lvl="1" indent="-457200">
              <a:buFont typeface="+mj-lt"/>
              <a:buAutoNum type="alphaUcPeriod"/>
            </a:pPr>
            <a:r>
              <a:rPr lang="en-US" dirty="0" smtClean="0"/>
              <a:t>Platform architecture</a:t>
            </a:r>
            <a:endParaRPr lang="hr-HR" dirty="0" smtClean="0"/>
          </a:p>
          <a:p>
            <a:r>
              <a:rPr lang="en-US" dirty="0" smtClean="0"/>
              <a:t>Conclusion</a:t>
            </a:r>
            <a:endParaRPr lang="hr-HR" dirty="0" smtClean="0"/>
          </a:p>
          <a:p>
            <a:r>
              <a:rPr lang="hr-HR" dirty="0" err="1" smtClean="0"/>
              <a:t>Current</a:t>
            </a:r>
            <a:r>
              <a:rPr lang="hr-HR" dirty="0" smtClean="0"/>
              <a:t>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Motivation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In recent years, the field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w</a:t>
            </a:r>
            <a:r>
              <a:rPr lang="en-US" dirty="0" err="1" smtClean="0"/>
              <a:t>eb</a:t>
            </a:r>
            <a:r>
              <a:rPr lang="en-US" dirty="0" smtClean="0"/>
              <a:t>-based telemedicine, has been rapidly evolving</a:t>
            </a:r>
            <a:r>
              <a:rPr lang="hr-HR" dirty="0" smtClean="0"/>
              <a:t>:</a:t>
            </a:r>
          </a:p>
          <a:p>
            <a:pPr marL="822960" lvl="1" indent="-457200">
              <a:buFont typeface="+mj-lt"/>
              <a:buAutoNum type="arabicParenR"/>
            </a:pPr>
            <a:r>
              <a:rPr lang="hr-HR" dirty="0" smtClean="0"/>
              <a:t>T</a:t>
            </a:r>
            <a:r>
              <a:rPr lang="en-US" dirty="0" smtClean="0"/>
              <a:t>he need to reduce the cost of healthcare expenditure in developed countries</a:t>
            </a:r>
            <a:endParaRPr lang="hr-HR" dirty="0" smtClean="0"/>
          </a:p>
          <a:p>
            <a:pPr marL="822960" lvl="1" indent="-457200">
              <a:buFont typeface="+mj-lt"/>
              <a:buAutoNum type="arabicParenR"/>
            </a:pPr>
            <a:r>
              <a:rPr lang="hr-HR" dirty="0" smtClean="0"/>
              <a:t>T</a:t>
            </a:r>
            <a:r>
              <a:rPr lang="en-US" dirty="0" smtClean="0"/>
              <a:t>o facilitate access to a better healthcare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</a:t>
            </a:r>
            <a:r>
              <a:rPr lang="en-US" dirty="0" smtClean="0"/>
              <a:t> step further in medicine would be the development of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a system for automatic classification of human body disorders based on the analysis of biomedical signals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R</a:t>
            </a:r>
            <a:r>
              <a:rPr lang="en-US" dirty="0" err="1" smtClean="0"/>
              <a:t>ecommendation</a:t>
            </a:r>
            <a:r>
              <a:rPr lang="hr-HR" dirty="0" smtClean="0"/>
              <a:t>s to </a:t>
            </a:r>
            <a:r>
              <a:rPr lang="en-US" dirty="0" smtClean="0"/>
              <a:t>medical specialists in diagnostics and early</a:t>
            </a:r>
            <a:r>
              <a:rPr lang="hr-HR" dirty="0" smtClean="0"/>
              <a:t> </a:t>
            </a:r>
            <a:r>
              <a:rPr lang="en-US" dirty="0" smtClean="0"/>
              <a:t>detection of </a:t>
            </a:r>
            <a:r>
              <a:rPr lang="en-US" smtClean="0"/>
              <a:t>various diseases</a:t>
            </a: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err="1" smtClean="0"/>
              <a:t>Construction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innovative</a:t>
            </a:r>
            <a:r>
              <a:rPr lang="hr-HR" dirty="0" smtClean="0"/>
              <a:t> </a:t>
            </a:r>
            <a:r>
              <a:rPr lang="en-US" dirty="0" smtClean="0"/>
              <a:t>web platform that would support multivariate analysis of heterogeneous biomedical time-series (BTS)</a:t>
            </a:r>
            <a:r>
              <a:rPr lang="hr-HR" dirty="0" smtClean="0"/>
              <a:t>:</a:t>
            </a:r>
          </a:p>
          <a:p>
            <a:pPr lvl="3"/>
            <a:endParaRPr lang="hr-HR" sz="1500" dirty="0" smtClean="0"/>
          </a:p>
          <a:p>
            <a:pPr lvl="1"/>
            <a:r>
              <a:rPr lang="hr-HR" dirty="0" smtClean="0"/>
              <a:t>W</a:t>
            </a:r>
            <a:r>
              <a:rPr lang="en-US" dirty="0" err="1" smtClean="0"/>
              <a:t>eb</a:t>
            </a:r>
            <a:r>
              <a:rPr lang="en-US" dirty="0" smtClean="0"/>
              <a:t> browser data input</a:t>
            </a:r>
            <a:endParaRPr lang="hr-HR" dirty="0" smtClean="0"/>
          </a:p>
          <a:p>
            <a:pPr lvl="3"/>
            <a:endParaRPr lang="hr-HR" sz="1500" dirty="0" smtClean="0"/>
          </a:p>
          <a:p>
            <a:pPr lvl="1"/>
            <a:r>
              <a:rPr lang="hr-HR" dirty="0" smtClean="0"/>
              <a:t>T</a:t>
            </a:r>
            <a:r>
              <a:rPr lang="en-US" dirty="0" smtClean="0"/>
              <a:t>he analysis of a large number of different BTS and their individual, domain specific features</a:t>
            </a:r>
            <a:endParaRPr lang="hr-HR" dirty="0" smtClean="0"/>
          </a:p>
          <a:p>
            <a:pPr lvl="1"/>
            <a:endParaRPr lang="hr-HR" sz="1500" dirty="0" smtClean="0"/>
          </a:p>
          <a:p>
            <a:pPr lvl="1"/>
            <a:r>
              <a:rPr lang="en-US" dirty="0" smtClean="0"/>
              <a:t> </a:t>
            </a:r>
            <a:r>
              <a:rPr lang="hr-HR" dirty="0" smtClean="0"/>
              <a:t>V</a:t>
            </a:r>
            <a:r>
              <a:rPr lang="en-US" dirty="0" err="1" smtClean="0"/>
              <a:t>isualization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signal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disorder</a:t>
            </a:r>
            <a:endParaRPr lang="hr-HR" dirty="0" smtClean="0"/>
          </a:p>
          <a:p>
            <a:pPr lvl="3"/>
            <a:endParaRPr lang="hr-HR" sz="1500" dirty="0" smtClean="0"/>
          </a:p>
          <a:p>
            <a:pPr lvl="1"/>
            <a:r>
              <a:rPr lang="hr-HR" dirty="0" smtClean="0"/>
              <a:t>D</a:t>
            </a:r>
            <a:r>
              <a:rPr lang="en-US" dirty="0" err="1" smtClean="0"/>
              <a:t>etection</a:t>
            </a:r>
            <a:r>
              <a:rPr lang="en-US" dirty="0" smtClean="0"/>
              <a:t>, classification, or prediction of various health disorders based on machine learning algorithms</a:t>
            </a:r>
            <a:endParaRPr lang="hr-HR" dirty="0" smtClean="0"/>
          </a:p>
          <a:p>
            <a:pPr lvl="3"/>
            <a:endParaRPr lang="hr-HR" sz="1500" dirty="0" smtClean="0"/>
          </a:p>
          <a:p>
            <a:pPr lvl="1"/>
            <a:r>
              <a:rPr lang="hr-HR" dirty="0" err="1" smtClean="0"/>
              <a:t>Reporting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Scenarios</a:t>
            </a:r>
            <a:r>
              <a:rPr lang="hr-HR" dirty="0" smtClean="0"/>
              <a:t> for </a:t>
            </a:r>
            <a:r>
              <a:rPr lang="hr-HR" dirty="0" err="1" smtClean="0"/>
              <a:t>Platform</a:t>
            </a:r>
            <a:r>
              <a:rPr lang="hr-HR" dirty="0" smtClean="0"/>
              <a:t> </a:t>
            </a:r>
            <a:r>
              <a:rPr lang="hr-HR" dirty="0" err="1" smtClean="0"/>
              <a:t>Use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analysis process is divided into 8 steps</a:t>
            </a:r>
            <a:r>
              <a:rPr lang="hr-HR" dirty="0" smtClean="0"/>
              <a:t>:</a:t>
            </a:r>
          </a:p>
          <a:p>
            <a:pPr marL="822960" lvl="1" indent="-457200">
              <a:buFont typeface="+mj-lt"/>
              <a:buAutoNum type="arabicPeriod"/>
            </a:pP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A</a:t>
            </a:r>
            <a:r>
              <a:rPr lang="en-US" dirty="0" err="1" smtClean="0"/>
              <a:t>nalysis</a:t>
            </a:r>
            <a:r>
              <a:rPr lang="en-US" dirty="0" smtClean="0"/>
              <a:t> type selection</a:t>
            </a: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S</a:t>
            </a:r>
            <a:r>
              <a:rPr lang="en-US" dirty="0" err="1" smtClean="0"/>
              <a:t>cenario</a:t>
            </a:r>
            <a:r>
              <a:rPr lang="en-US" dirty="0" smtClean="0"/>
              <a:t> selection</a:t>
            </a: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I</a:t>
            </a:r>
            <a:r>
              <a:rPr lang="en-US" dirty="0" err="1" smtClean="0"/>
              <a:t>nput</a:t>
            </a:r>
            <a:r>
              <a:rPr lang="en-US" dirty="0" smtClean="0"/>
              <a:t> data selection</a:t>
            </a: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R</a:t>
            </a:r>
            <a:r>
              <a:rPr lang="en-US" dirty="0" err="1" smtClean="0"/>
              <a:t>ecords</a:t>
            </a:r>
            <a:r>
              <a:rPr lang="en-US" dirty="0" smtClean="0"/>
              <a:t> inspection</a:t>
            </a: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R</a:t>
            </a:r>
            <a:r>
              <a:rPr lang="en-US" dirty="0" err="1" smtClean="0"/>
              <a:t>ecords</a:t>
            </a:r>
            <a:r>
              <a:rPr lang="en-US" dirty="0" smtClean="0"/>
              <a:t> preprocessing</a:t>
            </a: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F</a:t>
            </a:r>
            <a:r>
              <a:rPr lang="en-US" dirty="0" err="1" smtClean="0"/>
              <a:t>eature</a:t>
            </a:r>
            <a:r>
              <a:rPr lang="en-US" dirty="0" smtClean="0"/>
              <a:t> extraction</a:t>
            </a: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M</a:t>
            </a:r>
            <a:r>
              <a:rPr lang="en-US" dirty="0" err="1" smtClean="0"/>
              <a:t>odel</a:t>
            </a:r>
            <a:r>
              <a:rPr lang="en-US" dirty="0" smtClean="0"/>
              <a:t> construction</a:t>
            </a: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R</a:t>
            </a:r>
            <a:r>
              <a:rPr lang="en-US" dirty="0" err="1" smtClean="0"/>
              <a:t>eporting</a:t>
            </a:r>
            <a:endParaRPr lang="hr-HR" dirty="0"/>
          </a:p>
        </p:txBody>
      </p:sp>
      <p:pic>
        <p:nvPicPr>
          <p:cNvPr id="4" name="Slika 1" descr="UC_AnalysisType"/>
          <p:cNvPicPr>
            <a:picLocks noChangeAspect="1" noChangeArrowheads="1"/>
          </p:cNvPicPr>
          <p:nvPr/>
        </p:nvPicPr>
        <p:blipFill>
          <a:blip r:embed="rId3"/>
          <a:srcRect l="3232" t="7088" r="2424" b="9923"/>
          <a:stretch>
            <a:fillRect/>
          </a:stretch>
        </p:blipFill>
        <p:spPr bwMode="auto">
          <a:xfrm>
            <a:off x="4419600" y="2209800"/>
            <a:ext cx="4203815" cy="210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UC_ScenarioSelection"/>
          <p:cNvPicPr>
            <a:picLocks noChangeAspect="1" noChangeArrowheads="1"/>
          </p:cNvPicPr>
          <p:nvPr/>
        </p:nvPicPr>
        <p:blipFill>
          <a:blip r:embed="rId4"/>
          <a:srcRect l="5578" t="10029" r="1313" b="14657"/>
          <a:stretch>
            <a:fillRect/>
          </a:stretch>
        </p:blipFill>
        <p:spPr bwMode="auto">
          <a:xfrm>
            <a:off x="4343400" y="4900952"/>
            <a:ext cx="4359384" cy="149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6400800"/>
            <a:ext cx="38862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1700" dirty="0" smtClean="0"/>
              <a:t>Scenario selection</a:t>
            </a:r>
            <a:endParaRPr lang="hr-HR" sz="17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4343400"/>
            <a:ext cx="38862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1700" dirty="0" smtClean="0"/>
              <a:t>Analysis type selection</a:t>
            </a:r>
            <a:endParaRPr lang="hr-HR" sz="17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Scenarios</a:t>
            </a:r>
            <a:r>
              <a:rPr lang="hr-HR" dirty="0" smtClean="0"/>
              <a:t> for </a:t>
            </a:r>
            <a:r>
              <a:rPr lang="hr-HR" dirty="0" err="1" smtClean="0"/>
              <a:t>Platform</a:t>
            </a:r>
            <a:r>
              <a:rPr lang="hr-HR" dirty="0" smtClean="0"/>
              <a:t> </a:t>
            </a:r>
            <a:r>
              <a:rPr lang="hr-HR" dirty="0" err="1" smtClean="0"/>
              <a:t>Use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example flow-based diagram of analysis scenario:</a:t>
            </a:r>
          </a:p>
          <a:p>
            <a:endParaRPr lang="hr-HR" dirty="0"/>
          </a:p>
        </p:txBody>
      </p:sp>
      <p:pic>
        <p:nvPicPr>
          <p:cNvPr id="4" name="Slika 2" descr="Fig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" y="2438400"/>
            <a:ext cx="670160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410200"/>
            <a:ext cx="749808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odel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construction for detection of congestive</a:t>
            </a:r>
            <a:r>
              <a:rPr lang="hr-HR" sz="2000" dirty="0" smtClean="0"/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heart</a:t>
            </a:r>
            <a:endParaRPr kumimoji="0" lang="hr-H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failure (CHF) based on heart rate variability</a:t>
            </a:r>
            <a:r>
              <a:rPr lang="hr-HR" sz="2000" dirty="0" smtClean="0"/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(HRV)</a:t>
            </a:r>
            <a:endParaRPr kumimoji="0" lang="hr-H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5-minute segments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Data </a:t>
            </a:r>
            <a:r>
              <a:rPr lang="hr-HR" dirty="0" err="1" smtClean="0"/>
              <a:t>input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platform will enable multiple heterogeneous BTS analysis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ECG, HRV, EEG, EMG, …</a:t>
            </a:r>
          </a:p>
          <a:p>
            <a:pPr lvl="1"/>
            <a:r>
              <a:rPr lang="hr-HR" dirty="0" smtClean="0"/>
              <a:t>S</a:t>
            </a:r>
            <a:r>
              <a:rPr lang="en-US" dirty="0" err="1" smtClean="0"/>
              <a:t>upport</a:t>
            </a:r>
            <a:r>
              <a:rPr lang="en-US" dirty="0" smtClean="0"/>
              <a:t> for input data records containing a variable number of data arrays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We have considered a number of formats, and in the end, we opted to support:</a:t>
            </a:r>
            <a:endParaRPr lang="hr-HR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European data format (EDF/EDF+</a:t>
            </a:r>
            <a:r>
              <a:rPr lang="hr-HR" dirty="0" smtClean="0"/>
              <a:t>)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T</a:t>
            </a:r>
            <a:r>
              <a:rPr lang="en-US" dirty="0" err="1" smtClean="0"/>
              <a:t>extual</a:t>
            </a:r>
            <a:r>
              <a:rPr lang="en-US" dirty="0" smtClean="0"/>
              <a:t> format</a:t>
            </a:r>
            <a:r>
              <a:rPr lang="hr-HR" dirty="0" smtClean="0"/>
              <a:t>s</a:t>
            </a:r>
            <a:r>
              <a:rPr lang="en-US" dirty="0" smtClean="0"/>
              <a:t> for signals and annotations</a:t>
            </a:r>
            <a:r>
              <a:rPr lang="hr-HR" dirty="0" smtClean="0"/>
              <a:t> (ANN, TXT, CSV)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I</a:t>
            </a:r>
            <a:r>
              <a:rPr lang="en-US" dirty="0" smtClean="0"/>
              <a:t>mage formats JPEG and TIFF.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en-US" dirty="0" smtClean="0"/>
              <a:t> visualization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2D visualization of the uploaded records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S</a:t>
            </a:r>
            <a:r>
              <a:rPr lang="en-US" dirty="0" err="1" smtClean="0"/>
              <a:t>egments</a:t>
            </a:r>
            <a:r>
              <a:rPr lang="en-US" dirty="0" smtClean="0"/>
              <a:t> selection, temporal and amplitude scaling, lead(s) selection, header information inspection</a:t>
            </a:r>
            <a:r>
              <a:rPr lang="hr-HR" dirty="0" smtClean="0"/>
              <a:t>, …</a:t>
            </a:r>
          </a:p>
          <a:p>
            <a:pPr lvl="1">
              <a:buNone/>
            </a:pPr>
            <a:endParaRPr lang="hr-HR" sz="500" dirty="0" smtClean="0"/>
          </a:p>
          <a:p>
            <a:r>
              <a:rPr lang="hr-HR" dirty="0" smtClean="0"/>
              <a:t>P</a:t>
            </a:r>
            <a:r>
              <a:rPr lang="en-US" dirty="0" smtClean="0"/>
              <a:t>reprocessing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B</a:t>
            </a:r>
            <a:r>
              <a:rPr lang="en-US" dirty="0" err="1" smtClean="0"/>
              <a:t>aseline</a:t>
            </a:r>
            <a:r>
              <a:rPr lang="en-US" dirty="0" smtClean="0"/>
              <a:t> correction, noise and other filtering</a:t>
            </a:r>
            <a:r>
              <a:rPr lang="hr-HR" dirty="0" smtClean="0"/>
              <a:t>, </a:t>
            </a:r>
            <a:br>
              <a:rPr lang="hr-HR" dirty="0" smtClean="0"/>
            </a:br>
            <a:r>
              <a:rPr lang="hr-HR" dirty="0" err="1" smtClean="0"/>
              <a:t>detection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en-US" dirty="0" smtClean="0"/>
              <a:t>characteristic</a:t>
            </a:r>
            <a:r>
              <a:rPr lang="hr-HR" dirty="0" smtClean="0"/>
              <a:t> </a:t>
            </a:r>
            <a:r>
              <a:rPr lang="hr-HR" dirty="0" err="1" smtClean="0"/>
              <a:t>waveforms</a:t>
            </a:r>
            <a:r>
              <a:rPr lang="hr-HR" dirty="0" smtClean="0"/>
              <a:t>, …</a:t>
            </a:r>
          </a:p>
          <a:p>
            <a:pPr lvl="1">
              <a:buNone/>
            </a:pPr>
            <a:endParaRPr lang="hr-HR" sz="500" dirty="0" smtClean="0"/>
          </a:p>
          <a:p>
            <a:r>
              <a:rPr lang="hr-HR" dirty="0" smtClean="0"/>
              <a:t>D</a:t>
            </a:r>
            <a:r>
              <a:rPr lang="en-US" dirty="0" err="1" smtClean="0"/>
              <a:t>ata</a:t>
            </a:r>
            <a:r>
              <a:rPr lang="en-US" dirty="0" smtClean="0"/>
              <a:t> transformations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T</a:t>
            </a:r>
            <a:r>
              <a:rPr lang="en-US" dirty="0" err="1" smtClean="0"/>
              <a:t>ime</a:t>
            </a:r>
            <a:r>
              <a:rPr lang="en-US" dirty="0" smtClean="0"/>
              <a:t> domain (e.g. PCA)</a:t>
            </a:r>
            <a:r>
              <a:rPr lang="hr-HR" dirty="0" smtClean="0"/>
              <a:t>, f</a:t>
            </a:r>
            <a:r>
              <a:rPr lang="en-US" dirty="0" err="1" smtClean="0"/>
              <a:t>requency</a:t>
            </a:r>
            <a:r>
              <a:rPr lang="en-US" dirty="0" smtClean="0"/>
              <a:t> domain (e.g. FFT)</a:t>
            </a:r>
            <a:r>
              <a:rPr lang="hr-HR" dirty="0" smtClean="0"/>
              <a:t>, t</a:t>
            </a:r>
            <a:r>
              <a:rPr lang="en-US" dirty="0" err="1" smtClean="0"/>
              <a:t>ime</a:t>
            </a:r>
            <a:r>
              <a:rPr lang="en-US" dirty="0" smtClean="0"/>
              <a:t>-frequency domain (e.g. WT) transformations</a:t>
            </a:r>
            <a:endParaRPr lang="hr-HR" dirty="0" smtClean="0"/>
          </a:p>
          <a:p>
            <a:pPr lvl="1">
              <a:buNone/>
            </a:pPr>
            <a:endParaRPr lang="hr-HR" sz="500" dirty="0" smtClean="0"/>
          </a:p>
          <a:p>
            <a:r>
              <a:rPr lang="en-US" dirty="0" smtClean="0"/>
              <a:t>3D visualization of patient disorders or feature extraction depending on the desired analysis goal</a:t>
            </a: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5562600" y="3961606"/>
            <a:ext cx="4876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For BTS feature extraction, we plan to implement</a:t>
            </a:r>
            <a:r>
              <a:rPr lang="hr-HR" dirty="0" smtClean="0"/>
              <a:t>:</a:t>
            </a:r>
            <a:r>
              <a:rPr lang="en-US" dirty="0" smtClean="0"/>
              <a:t> </a:t>
            </a:r>
            <a:endParaRPr lang="hr-HR" dirty="0" smtClean="0"/>
          </a:p>
          <a:p>
            <a:pPr lvl="1"/>
            <a:r>
              <a:rPr lang="hr-HR" dirty="0" smtClean="0"/>
              <a:t>D</a:t>
            </a:r>
            <a:r>
              <a:rPr lang="en-US" dirty="0" err="1" smtClean="0"/>
              <a:t>omain</a:t>
            </a:r>
            <a:r>
              <a:rPr lang="en-US" dirty="0" smtClean="0"/>
              <a:t>-specific features</a:t>
            </a:r>
            <a:endParaRPr lang="hr-HR" dirty="0" smtClean="0"/>
          </a:p>
          <a:p>
            <a:pPr lvl="1">
              <a:buNone/>
            </a:pPr>
            <a:r>
              <a:rPr lang="hr-HR" dirty="0" smtClean="0"/>
              <a:t>	</a:t>
            </a:r>
            <a:r>
              <a:rPr lang="en-US" dirty="0" smtClean="0"/>
              <a:t>(e.g. RMSSD for HRV)</a:t>
            </a:r>
            <a:endParaRPr lang="hr-HR" dirty="0" smtClean="0"/>
          </a:p>
          <a:p>
            <a:pPr lvl="1"/>
            <a:r>
              <a:rPr lang="hr-HR" dirty="0" smtClean="0"/>
              <a:t>G</a:t>
            </a:r>
            <a:r>
              <a:rPr lang="en-US" dirty="0" err="1" smtClean="0"/>
              <a:t>eneral</a:t>
            </a:r>
            <a:r>
              <a:rPr lang="en-US" dirty="0" smtClean="0"/>
              <a:t> time-series features</a:t>
            </a:r>
            <a:endParaRPr lang="hr-HR" dirty="0" smtClean="0"/>
          </a:p>
          <a:p>
            <a:pPr lvl="1">
              <a:buNone/>
            </a:pPr>
            <a:r>
              <a:rPr lang="hr-HR" dirty="0" smtClean="0"/>
              <a:t>	</a:t>
            </a:r>
            <a:r>
              <a:rPr lang="en-US" dirty="0" smtClean="0"/>
              <a:t>(e.g. approximate entropy,</a:t>
            </a:r>
            <a:endParaRPr lang="hr-HR" dirty="0" smtClean="0"/>
          </a:p>
          <a:p>
            <a:pPr lvl="1">
              <a:buNone/>
            </a:pPr>
            <a:r>
              <a:rPr lang="hr-HR" dirty="0" smtClean="0"/>
              <a:t>	</a:t>
            </a:r>
            <a:r>
              <a:rPr lang="en-US" dirty="0" smtClean="0"/>
              <a:t>correlation dimension, etc.)</a:t>
            </a:r>
            <a:endParaRPr lang="hr-HR" dirty="0" smtClean="0"/>
          </a:p>
          <a:p>
            <a:r>
              <a:rPr lang="en-US" dirty="0" smtClean="0"/>
              <a:t>The algorithms from</a:t>
            </a:r>
            <a:r>
              <a:rPr lang="hr-HR" dirty="0" smtClean="0"/>
              <a:t>:</a:t>
            </a:r>
          </a:p>
          <a:p>
            <a:pPr lvl="1"/>
            <a:r>
              <a:rPr lang="en-US" dirty="0" err="1" smtClean="0"/>
              <a:t>HRVFrame</a:t>
            </a:r>
            <a:r>
              <a:rPr lang="hr-HR" dirty="0" smtClean="0"/>
              <a:t>, </a:t>
            </a:r>
            <a:r>
              <a:rPr lang="en-US" dirty="0" err="1" smtClean="0"/>
              <a:t>EEGFrame</a:t>
            </a:r>
            <a:endParaRPr lang="hr-HR" dirty="0" smtClean="0"/>
          </a:p>
          <a:p>
            <a:pPr lvl="1"/>
            <a:r>
              <a:rPr lang="en-US" dirty="0" smtClean="0"/>
              <a:t>Comp-Engine</a:t>
            </a:r>
            <a:r>
              <a:rPr lang="hr-HR" dirty="0" smtClean="0"/>
              <a:t> [</a:t>
            </a:r>
            <a:r>
              <a:rPr lang="hr-HR" dirty="0" err="1" smtClean="0"/>
              <a:t>Fulcher</a:t>
            </a:r>
            <a:r>
              <a:rPr lang="hr-HR" dirty="0" smtClean="0"/>
              <a:t> 2013]</a:t>
            </a:r>
          </a:p>
          <a:p>
            <a:pPr lvl="1"/>
            <a:r>
              <a:rPr lang="hr-HR" dirty="0" smtClean="0"/>
              <a:t>A</a:t>
            </a:r>
            <a:r>
              <a:rPr lang="en-US" dirty="0" err="1" smtClean="0"/>
              <a:t>dditional</a:t>
            </a:r>
            <a:r>
              <a:rPr lang="en-US" dirty="0" smtClean="0"/>
              <a:t> domain specific feature extraction frameworks</a:t>
            </a:r>
            <a:endParaRPr lang="hr-HR" dirty="0" smtClean="0"/>
          </a:p>
          <a:p>
            <a:r>
              <a:rPr lang="en-US" dirty="0" smtClean="0"/>
              <a:t>Feature extraction will be parallelized</a:t>
            </a:r>
            <a:endParaRPr lang="hr-HR" dirty="0" smtClean="0"/>
          </a:p>
          <a:p>
            <a:pPr lvl="1"/>
            <a:r>
              <a:rPr lang="en-US" dirty="0" smtClean="0"/>
              <a:t> </a:t>
            </a:r>
            <a:r>
              <a:rPr lang="hr-HR" dirty="0" smtClean="0"/>
              <a:t>O</a:t>
            </a:r>
            <a:r>
              <a:rPr lang="en-US" dirty="0" err="1" smtClean="0"/>
              <a:t>ptimally</a:t>
            </a:r>
            <a:r>
              <a:rPr lang="en-US" dirty="0" smtClean="0"/>
              <a:t> </a:t>
            </a:r>
            <a:r>
              <a:rPr lang="en-US" dirty="0" err="1" smtClean="0"/>
              <a:t>utiliz</a:t>
            </a:r>
            <a:r>
              <a:rPr lang="hr-HR" dirty="0" smtClean="0"/>
              <a:t>ation </a:t>
            </a:r>
            <a:r>
              <a:rPr lang="hr-HR" dirty="0" err="1" smtClean="0"/>
              <a:t>of</a:t>
            </a:r>
            <a:r>
              <a:rPr lang="en-US" dirty="0" smtClean="0"/>
              <a:t> the available system resources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Feature</a:t>
            </a:r>
            <a:r>
              <a:rPr lang="hr-HR" dirty="0" smtClean="0"/>
              <a:t> </a:t>
            </a:r>
            <a:r>
              <a:rPr lang="hr-HR" dirty="0" err="1" smtClean="0"/>
              <a:t>extraction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057400"/>
            <a:ext cx="21907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512</TotalTime>
  <Words>726</Words>
  <Application>Microsoft Office PowerPoint</Application>
  <PresentationFormat>On-screen Show (4:3)</PresentationFormat>
  <Paragraphs>145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A web platform for analysis of multivariate heterogeneous biomedical time-series - a preliminary report</vt:lpstr>
      <vt:lpstr>Content</vt:lpstr>
      <vt:lpstr>Motivation</vt:lpstr>
      <vt:lpstr>GOAL</vt:lpstr>
      <vt:lpstr>Scenarios for Platform Use</vt:lpstr>
      <vt:lpstr>Scenarios for Platform Use</vt:lpstr>
      <vt:lpstr>Data input</vt:lpstr>
      <vt:lpstr>Preprocessing and visualization</vt:lpstr>
      <vt:lpstr>Feature extraction</vt:lpstr>
      <vt:lpstr>Machine learning algorithms and reporting</vt:lpstr>
      <vt:lpstr>Platform architecture</vt:lpstr>
      <vt:lpstr>Conclusion</vt:lpstr>
      <vt:lpstr>Current progress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review of feature selection methods with applications</dc:title>
  <dc:creator>Alan Jovic</dc:creator>
  <cp:lastModifiedBy>Davor</cp:lastModifiedBy>
  <cp:revision>80</cp:revision>
  <dcterms:created xsi:type="dcterms:W3CDTF">2006-08-16T00:00:00Z</dcterms:created>
  <dcterms:modified xsi:type="dcterms:W3CDTF">2016-05-29T08:27:25Z</dcterms:modified>
</cp:coreProperties>
</file>