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7" r:id="rId14"/>
    <p:sldId id="266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A93CB-84C2-4D4F-9E65-3809BC9C8ECE}" type="datetimeFigureOut">
              <a:rPr lang="hr-HR" smtClean="0"/>
              <a:pPr/>
              <a:t>22.5.2013.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29A33-C4B0-4372-9A23-2EE704BEAB7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29A33-C4B0-4372-9A23-2EE704BEAB70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29A33-C4B0-4372-9A23-2EE704BEAB70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1FB9-BFF8-4523-A08F-84877F6512D7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56E9C-8387-4105-8D74-D44FBDBB53BE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0EAD-33E7-4A29-B578-297C96C00721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ABB6-5AF3-46D1-9B6D-FEF07FF7CA8E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6C5C2-D408-42C8-B065-F78ACCC171F6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91E5-6687-4901-BEEC-60FFDD328958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9D8-8523-4D65-8319-075C26740F36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E94-F719-4AE2-99DA-4C2F3B631738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87B-2EBC-490A-A3C0-818AB4AC5A8E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BD3D-D2AD-4F62-8D97-1E52F654087A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A928-C03C-4C03-B267-8BEB701E583C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73F515-1A99-41D2-B590-55AAB093516E}" type="datetime1">
              <a:rPr lang="hr-HR" smtClean="0"/>
              <a:pPr/>
              <a:t>22.5.2013.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208912" cy="1470025"/>
          </a:xfrm>
        </p:spPr>
        <p:txBody>
          <a:bodyPr>
            <a:noAutofit/>
          </a:bodyPr>
          <a:lstStyle/>
          <a:p>
            <a:r>
              <a:rPr lang="hr-HR" sz="3600" dirty="0"/>
              <a:t>Feature extraction from 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electroencephalographic records </a:t>
            </a:r>
            <a:br>
              <a:rPr lang="hr-HR" sz="3600" dirty="0" smtClean="0"/>
            </a:br>
            <a:r>
              <a:rPr lang="hr-HR" sz="3600" dirty="0" smtClean="0"/>
              <a:t>using </a:t>
            </a:r>
            <a:r>
              <a:rPr lang="hr-HR" sz="3600" dirty="0"/>
              <a:t>EEGFrame </a:t>
            </a:r>
            <a:r>
              <a:rPr lang="hr-HR" sz="3600" dirty="0" smtClean="0"/>
              <a:t>framework</a:t>
            </a:r>
            <a:endParaRPr lang="hr-H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944216"/>
          </a:xfrm>
        </p:spPr>
        <p:txBody>
          <a:bodyPr>
            <a:normAutofit fontScale="77500" lnSpcReduction="20000"/>
          </a:bodyPr>
          <a:lstStyle/>
          <a:p>
            <a:r>
              <a:rPr lang="hr-HR" sz="3400" b="1" i="1" dirty="0" smtClean="0"/>
              <a:t>Alan Jović, Lea Suć, Nikola Bogunović</a:t>
            </a:r>
          </a:p>
          <a:p>
            <a:endParaRPr lang="hr-HR" dirty="0" smtClean="0"/>
          </a:p>
          <a:p>
            <a:r>
              <a:rPr lang="hr-HR" b="1" dirty="0" smtClean="0"/>
              <a:t>Faculty of Electrical Engineering and Computing, University of Zagreb</a:t>
            </a:r>
          </a:p>
          <a:p>
            <a:r>
              <a:rPr lang="hr-HR" b="1" dirty="0" smtClean="0"/>
              <a:t>Department of Electronics, Microelectronics, Computer and Intelligent Systems</a:t>
            </a:r>
          </a:p>
        </p:txBody>
      </p:sp>
      <p:pic>
        <p:nvPicPr>
          <p:cNvPr id="4" name="Picture 3" descr="FER.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0038" y="0"/>
            <a:ext cx="1053962" cy="1584176"/>
          </a:xfrm>
          <a:prstGeom prst="rect">
            <a:avLst/>
          </a:prstGeom>
        </p:spPr>
      </p:pic>
      <p:pic>
        <p:nvPicPr>
          <p:cNvPr id="5" name="Picture 4" descr="sveucilisteZ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428309" cy="1444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Implemented features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Univariate methods, mostly derived from HRVFrame*</a:t>
            </a:r>
          </a:p>
          <a:p>
            <a:pPr lvl="1"/>
            <a:r>
              <a:rPr lang="hr-HR" dirty="0" smtClean="0"/>
              <a:t>Variability and complexity description methods</a:t>
            </a:r>
          </a:p>
          <a:p>
            <a:pPr lvl="1"/>
            <a:r>
              <a:rPr lang="hr-HR" dirty="0" smtClean="0"/>
              <a:t>Statistical, geometric, frequency, time-frequency, nonlinear features</a:t>
            </a:r>
          </a:p>
          <a:p>
            <a:pPr lvl="1"/>
            <a:r>
              <a:rPr lang="hr-HR" dirty="0" smtClean="0"/>
              <a:t>Adapted and tested for EEG analysis</a:t>
            </a:r>
          </a:p>
          <a:p>
            <a:r>
              <a:rPr lang="hr-HR" dirty="0" smtClean="0"/>
              <a:t>Bivariate and multivariate methods</a:t>
            </a:r>
          </a:p>
          <a:p>
            <a:pPr lvl="1"/>
            <a:r>
              <a:rPr lang="hr-HR" dirty="0" smtClean="0"/>
              <a:t>Aimed at multiple EEG trails analysis (e.g. mutual information, synchronization likelihood)</a:t>
            </a:r>
          </a:p>
          <a:p>
            <a:pPr lvl="1"/>
            <a:r>
              <a:rPr lang="hr-HR" dirty="0" smtClean="0"/>
              <a:t>The goal is to quantify both the intensity and direction of two or more time-series correspondence</a:t>
            </a:r>
          </a:p>
          <a:p>
            <a:pPr lvl="1"/>
            <a:r>
              <a:rPr lang="hr-HR" dirty="0" smtClean="0"/>
              <a:t>A topic of recent research</a:t>
            </a:r>
          </a:p>
          <a:p>
            <a:pPr lvl="1"/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11669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* A. Jović, N. Bogunović, </a:t>
            </a:r>
            <a:r>
              <a:rPr lang="en-US" sz="1200" dirty="0" err="1" smtClean="0"/>
              <a:t>HRVFrame</a:t>
            </a:r>
            <a:r>
              <a:rPr lang="en-US" sz="1200" dirty="0" smtClean="0"/>
              <a:t>: Java-Based Framework for Feature Extraction from Cardiac Rhythm</a:t>
            </a:r>
            <a:r>
              <a:rPr lang="hr-HR" sz="1200" dirty="0" smtClean="0"/>
              <a:t>, </a:t>
            </a:r>
            <a:r>
              <a:rPr lang="en-US" sz="1200" dirty="0" smtClean="0"/>
              <a:t>Lecture Notes in Artificial Intelligence. 6747 (2011) ; 96-100</a:t>
            </a:r>
            <a:r>
              <a:rPr lang="hr-HR" sz="1200" dirty="0" smtClean="0"/>
              <a:t>.</a:t>
            </a:r>
            <a:endParaRPr lang="hr-HR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10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Implemented features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EEGFrame is divided into several packages</a:t>
            </a:r>
          </a:p>
          <a:p>
            <a:r>
              <a:rPr lang="hr-HR" dirty="0" smtClean="0"/>
              <a:t>Around 50 implemented features in total at the moment, most of them implemented in their own Java class</a:t>
            </a:r>
          </a:p>
          <a:p>
            <a:r>
              <a:rPr lang="hr-HR" dirty="0" smtClean="0"/>
              <a:t>The focus is on nonlinear features (more than 20 methods: entropy, phase-space, fractal, multivariate, other)</a:t>
            </a:r>
          </a:p>
          <a:p>
            <a:r>
              <a:rPr lang="hr-HR" dirty="0" smtClean="0"/>
              <a:t> The GUI supports selection of specific features and their parameters (if any) for feature vectors elicitation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11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Extracting features...</a:t>
            </a:r>
            <a:endParaRPr lang="hr-HR" sz="4400" dirty="0"/>
          </a:p>
        </p:txBody>
      </p:sp>
      <p:pic>
        <p:nvPicPr>
          <p:cNvPr id="4" name="Content Placeholder 3" descr="featureextra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916832"/>
            <a:ext cx="7967464" cy="4389437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12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Comparison to similar work</a:t>
            </a:r>
            <a:endParaRPr lang="hr-HR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2204864"/>
          <a:ext cx="7488832" cy="3240361"/>
        </p:xfrm>
        <a:graphic>
          <a:graphicData uri="http://schemas.openxmlformats.org/drawingml/2006/table">
            <a:tbl>
              <a:tblPr/>
              <a:tblGrid>
                <a:gridCol w="804461"/>
                <a:gridCol w="2940704"/>
                <a:gridCol w="1114561"/>
                <a:gridCol w="936292"/>
                <a:gridCol w="1692814"/>
              </a:tblGrid>
              <a:tr h="3812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b="1">
                          <a:latin typeface="Times New Roman"/>
                          <a:ea typeface="SimSun"/>
                        </a:rPr>
                        <a:t>Software</a:t>
                      </a:r>
                      <a:endParaRPr lang="hr-HR" sz="1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b="1" i="0">
                          <a:latin typeface="Times New Roman"/>
                          <a:ea typeface="SimSun"/>
                        </a:rPr>
                        <a:t>Purpose</a:t>
                      </a:r>
                      <a:endParaRPr lang="hr-HR" sz="750" b="1" i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b="1" i="0">
                          <a:latin typeface="Times New Roman"/>
                          <a:ea typeface="SimSun"/>
                        </a:rPr>
                        <a:t>Implementation language</a:t>
                      </a:r>
                      <a:endParaRPr lang="hr-HR" sz="750" b="1" i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b="1" i="0">
                          <a:latin typeface="Times New Roman"/>
                          <a:ea typeface="SimSun"/>
                        </a:rPr>
                        <a:t>Type</a:t>
                      </a:r>
                      <a:endParaRPr lang="hr-HR" sz="750" b="1" i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b="1" i="0">
                          <a:latin typeface="Times New Roman"/>
                          <a:ea typeface="SimSun"/>
                        </a:rPr>
                        <a:t>Implemented features</a:t>
                      </a:r>
                      <a:endParaRPr lang="hr-HR" sz="750" b="1" i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EEGLab [4]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Extensive Matlab toolbox for EEG analysis: visualization, 3D brain modelling, feature extraction, several plugins (NFT, ERICA, BCILAB...)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Matlab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Embedded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Time/frequency/time-frequency/independent component transformations and features / unknown total number of features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BioSig [5]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Reading and writing routines for many biomedical time-series data formats; EEG preprocessing, visualization, feature extraction (multivariate autoregressive modeling) and classification (via Matlab/Octave)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C/C++, Matlab (or Octave)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Some functions standalone, mostly embedded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Time/frequency/time-frequency transformations and features, unknown total number of features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PyEEG [6]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Feature extraction framework, feature vector output for data mining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Python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Embedded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Frequency/nonlinear features, currently 21 features in 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EEGFrame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Signal inspection, feature extraction framework, handles .EDF input, feature vector output for data mining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Java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latin typeface="Times New Roman"/>
                          <a:ea typeface="SimSun"/>
                        </a:rPr>
                        <a:t>Stand-alone or embedded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latin typeface="Times New Roman"/>
                          <a:ea typeface="SimSun"/>
                        </a:rPr>
                        <a:t>Time/frequency/time-frequency/nonlinear features, currently 49 features in 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13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Conclusion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Extensive framework with univariate and multivariate features implementations in Java</a:t>
            </a:r>
          </a:p>
          <a:p>
            <a:r>
              <a:rPr lang="hr-HR" dirty="0" smtClean="0"/>
              <a:t>Stand-alone framework, with possibility of embedding for research and commercial purposes</a:t>
            </a:r>
          </a:p>
          <a:p>
            <a:r>
              <a:rPr lang="hr-HR" dirty="0" smtClean="0"/>
              <a:t>Still in development, available at:</a:t>
            </a:r>
          </a:p>
          <a:p>
            <a:pPr>
              <a:buNone/>
            </a:pPr>
            <a:r>
              <a:rPr lang="hr-HR" dirty="0" smtClean="0"/>
              <a:t>	http://www.zemris.fer.hr/~ajovic/eegframe/eegframe.html</a:t>
            </a:r>
          </a:p>
          <a:p>
            <a:r>
              <a:rPr lang="hr-HR" dirty="0" smtClean="0"/>
              <a:t>Additional features’ implementations are planned for the future (Hjorth </a:t>
            </a:r>
            <a:r>
              <a:rPr lang="hr-HR" dirty="0" smtClean="0"/>
              <a:t>parameters, </a:t>
            </a:r>
            <a:r>
              <a:rPr lang="hr-HR" dirty="0" smtClean="0"/>
              <a:t>SVD entropy, neural complexity C</a:t>
            </a:r>
            <a:r>
              <a:rPr lang="hr-HR" baseline="-25000" dirty="0" smtClean="0"/>
              <a:t>N</a:t>
            </a:r>
            <a:r>
              <a:rPr lang="hr-HR" dirty="0" smtClean="0"/>
              <a:t>, etc.)</a:t>
            </a:r>
            <a:endParaRPr lang="hr-HR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14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Thank you!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15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Contents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Motivation</a:t>
            </a:r>
          </a:p>
          <a:p>
            <a:r>
              <a:rPr lang="hr-HR" dirty="0" smtClean="0"/>
              <a:t>EEGFrame overview</a:t>
            </a:r>
          </a:p>
          <a:p>
            <a:r>
              <a:rPr lang="hr-HR" dirty="0" smtClean="0"/>
              <a:t>EEG visualization</a:t>
            </a:r>
          </a:p>
          <a:p>
            <a:r>
              <a:rPr lang="hr-HR" dirty="0" smtClean="0"/>
              <a:t>Features</a:t>
            </a:r>
          </a:p>
          <a:p>
            <a:r>
              <a:rPr lang="hr-HR" dirty="0" smtClean="0"/>
              <a:t>Comparison to similar work</a:t>
            </a:r>
          </a:p>
          <a:p>
            <a:r>
              <a:rPr lang="hr-HR" dirty="0" smtClean="0"/>
              <a:t>Conclusion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2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Motivation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Electroencephalogram (EEG) and magnetoencephalogram (MEG)</a:t>
            </a:r>
          </a:p>
          <a:p>
            <a:pPr lvl="1"/>
            <a:r>
              <a:rPr lang="hr-HR" sz="2200" dirty="0" smtClean="0"/>
              <a:t>Brain disorder (epilepsy, Alzheimer’s, schizophrenia, etc.) and state of consciousness (awake, dream, deep sleep) assessment methods </a:t>
            </a:r>
          </a:p>
          <a:p>
            <a:pPr lvl="1"/>
            <a:r>
              <a:rPr lang="hr-HR" sz="2200" dirty="0" smtClean="0"/>
              <a:t>Non-invasive measurements</a:t>
            </a:r>
          </a:p>
          <a:p>
            <a:pPr lvl="1"/>
            <a:r>
              <a:rPr lang="hr-HR" sz="2200" dirty="0" smtClean="0"/>
              <a:t>High temporal resolution</a:t>
            </a:r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pPr lvl="1"/>
            <a:endParaRPr lang="hr-HR" sz="2200" dirty="0"/>
          </a:p>
        </p:txBody>
      </p:sp>
      <p:pic>
        <p:nvPicPr>
          <p:cNvPr id="4" name="Picture 2" descr="http://www.youcanstaysharp.com/fileadmin/user_upload/eeg_trac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1472" y="3212976"/>
            <a:ext cx="4752528" cy="341798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3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Motivation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400" dirty="0" smtClean="0"/>
              <a:t>Biomedical time-series (EEG/MEG, ECG, EMG, heart rate, etc.) are inherently nonlinear, with periods of randomness and determinism</a:t>
            </a:r>
          </a:p>
          <a:p>
            <a:r>
              <a:rPr lang="hr-HR" sz="2400" dirty="0" smtClean="0"/>
              <a:t>EEG in particular shows high degree of complexity when functioning normally</a:t>
            </a:r>
          </a:p>
          <a:p>
            <a:r>
              <a:rPr lang="hr-HR" sz="2400" dirty="0" smtClean="0"/>
              <a:t>Complexity loss </a:t>
            </a:r>
            <a:r>
              <a:rPr lang="hr-HR" sz="2400" smtClean="0"/>
              <a:t>is </a:t>
            </a:r>
            <a:r>
              <a:rPr lang="hr-HR" sz="2400" smtClean="0"/>
              <a:t>pronounced </a:t>
            </a:r>
            <a:r>
              <a:rPr lang="hr-HR" sz="2400" dirty="0" smtClean="0"/>
              <a:t>in disorders such as epilepsy and Alzheimer’s</a:t>
            </a:r>
          </a:p>
          <a:p>
            <a:r>
              <a:rPr lang="hr-HR" sz="2400" dirty="0" smtClean="0"/>
              <a:t>Non-stationarities (atypical behavior) occur often without warning</a:t>
            </a:r>
          </a:p>
          <a:p>
            <a:r>
              <a:rPr lang="hr-HR" sz="2400" dirty="0" smtClean="0"/>
              <a:t>Noise often poses problems</a:t>
            </a:r>
          </a:p>
          <a:p>
            <a:r>
              <a:rPr lang="hr-HR" sz="2400" dirty="0" smtClean="0"/>
              <a:t>Biodiversity complicates general model construction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4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Motivation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Which types of analyses?</a:t>
            </a:r>
          </a:p>
          <a:p>
            <a:pPr lvl="1"/>
            <a:r>
              <a:rPr lang="hr-HR" dirty="0" smtClean="0"/>
              <a:t>Functional connectivity </a:t>
            </a:r>
            <a:r>
              <a:rPr lang="hr-HR" baseline="30000" dirty="0" smtClean="0"/>
              <a:t>1</a:t>
            </a:r>
          </a:p>
          <a:p>
            <a:pPr lvl="1"/>
            <a:r>
              <a:rPr lang="hr-HR" dirty="0" smtClean="0"/>
              <a:t>Complexity modelling </a:t>
            </a:r>
            <a:r>
              <a:rPr lang="hr-HR" baseline="30000" dirty="0" smtClean="0"/>
              <a:t>2</a:t>
            </a:r>
          </a:p>
          <a:p>
            <a:pPr lvl="1"/>
            <a:r>
              <a:rPr lang="hr-HR" dirty="0" smtClean="0"/>
              <a:t>Disorder detection/classification </a:t>
            </a:r>
            <a:r>
              <a:rPr lang="hr-HR" baseline="30000" dirty="0" smtClean="0"/>
              <a:t>3</a:t>
            </a:r>
          </a:p>
          <a:p>
            <a:pPr lvl="1"/>
            <a:r>
              <a:rPr lang="hr-HR" dirty="0" smtClean="0"/>
              <a:t>Disorder onset prediction </a:t>
            </a:r>
            <a:r>
              <a:rPr lang="hr-HR" baseline="30000" dirty="0" smtClean="0"/>
              <a:t>4</a:t>
            </a:r>
            <a:endParaRPr lang="hr-HR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4653136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aseline="30000" dirty="0" smtClean="0"/>
              <a:t>1</a:t>
            </a:r>
            <a:r>
              <a:rPr lang="hr-HR" sz="1400" dirty="0" smtClean="0"/>
              <a:t> J. Sun, X. Hong, S. Tong, </a:t>
            </a:r>
            <a:r>
              <a:rPr lang="en-US" sz="1400" dirty="0" smtClean="0"/>
              <a:t>Phase Synchronization Analysis of EEG Signals:</a:t>
            </a:r>
            <a:r>
              <a:rPr lang="hr-HR" sz="1400" dirty="0" smtClean="0"/>
              <a:t> </a:t>
            </a:r>
            <a:r>
              <a:rPr lang="en-US" sz="1400" dirty="0" smtClean="0"/>
              <a:t>An Evaluation Based on Surrogate Tests</a:t>
            </a:r>
            <a:r>
              <a:rPr lang="hr-HR" sz="1400" dirty="0" smtClean="0"/>
              <a:t>, IEEE Trans Biomed Eng </a:t>
            </a:r>
            <a:r>
              <a:rPr lang="pt-BR" sz="1400" dirty="0" smtClean="0"/>
              <a:t>59</a:t>
            </a:r>
            <a:r>
              <a:rPr lang="hr-HR" sz="1400" dirty="0" smtClean="0"/>
              <a:t>(</a:t>
            </a:r>
            <a:r>
              <a:rPr lang="pt-BR" sz="1400" dirty="0" smtClean="0"/>
              <a:t>8</a:t>
            </a:r>
            <a:r>
              <a:rPr lang="hr-HR" sz="1400" dirty="0" smtClean="0"/>
              <a:t>): 2254-2263, 2012.</a:t>
            </a:r>
          </a:p>
          <a:p>
            <a:r>
              <a:rPr lang="hr-HR" sz="1400" baseline="30000" dirty="0" smtClean="0"/>
              <a:t>2</a:t>
            </a:r>
            <a:r>
              <a:rPr lang="hr-HR" sz="1400" dirty="0" smtClean="0"/>
              <a:t> R. Hornero, D. Abásolo, J. Escudero, C. Gómez, Nonlinear analysis of electroencephalogram and magnetoencephalogram recordings in patients with Alzheimer’s disease, </a:t>
            </a:r>
            <a:r>
              <a:rPr lang="fr-FR" sz="1400" dirty="0" smtClean="0"/>
              <a:t>Phil. </a:t>
            </a:r>
            <a:r>
              <a:rPr lang="fr-FR" sz="1400" dirty="0" err="1" smtClean="0"/>
              <a:t>Trans</a:t>
            </a:r>
            <a:r>
              <a:rPr lang="fr-FR" sz="1400" dirty="0" smtClean="0"/>
              <a:t>. R. Soc. A 367</a:t>
            </a:r>
            <a:r>
              <a:rPr lang="hr-HR" sz="1400" dirty="0" smtClean="0"/>
              <a:t>:314-336, 2009.</a:t>
            </a:r>
          </a:p>
          <a:p>
            <a:r>
              <a:rPr lang="hr-HR" sz="1400" baseline="30000" dirty="0" smtClean="0"/>
              <a:t>3</a:t>
            </a:r>
            <a:r>
              <a:rPr lang="hr-HR" sz="1400" dirty="0" smtClean="0"/>
              <a:t> Y. Song, J. Zhang, </a:t>
            </a:r>
            <a:r>
              <a:rPr lang="en-US" sz="1400" dirty="0" smtClean="0"/>
              <a:t>Automatic recognition of epileptic EEG patterns via Extreme Learning</a:t>
            </a:r>
            <a:r>
              <a:rPr lang="hr-HR" sz="1400" dirty="0" smtClean="0"/>
              <a:t> </a:t>
            </a:r>
            <a:r>
              <a:rPr lang="en-US" sz="1400" dirty="0" smtClean="0"/>
              <a:t>Machine and </a:t>
            </a:r>
            <a:r>
              <a:rPr lang="en-US" sz="1400" dirty="0" err="1" smtClean="0"/>
              <a:t>multiresolution</a:t>
            </a:r>
            <a:r>
              <a:rPr lang="en-US" sz="1400" dirty="0" smtClean="0"/>
              <a:t> feature extraction</a:t>
            </a:r>
            <a:r>
              <a:rPr lang="hr-HR" sz="1400" dirty="0" smtClean="0"/>
              <a:t>, </a:t>
            </a:r>
            <a:r>
              <a:rPr lang="en-US" sz="1400" dirty="0" smtClean="0"/>
              <a:t>Expert Systems with Applications 40</a:t>
            </a:r>
            <a:r>
              <a:rPr lang="hr-HR" sz="1400" dirty="0" smtClean="0"/>
              <a:t>:</a:t>
            </a:r>
            <a:r>
              <a:rPr lang="en-US" sz="1400" dirty="0" smtClean="0"/>
              <a:t>5477</a:t>
            </a:r>
            <a:r>
              <a:rPr lang="hr-HR" sz="1400" dirty="0" smtClean="0"/>
              <a:t>-</a:t>
            </a:r>
            <a:r>
              <a:rPr lang="en-US" sz="1400" dirty="0" smtClean="0"/>
              <a:t>5489</a:t>
            </a:r>
            <a:r>
              <a:rPr lang="hr-HR" sz="1400" dirty="0" smtClean="0"/>
              <a:t>, 2013.</a:t>
            </a:r>
          </a:p>
          <a:p>
            <a:r>
              <a:rPr lang="hr-HR" sz="1400" baseline="30000" dirty="0" smtClean="0"/>
              <a:t>4</a:t>
            </a:r>
            <a:r>
              <a:rPr lang="hr-HR" sz="1400" dirty="0" smtClean="0"/>
              <a:t> F. Mormann, C.E. Elger, K. Lehnertz, Seizure anticipation: from algorithms to clinical practice. Curr. Opin. Neurol. 19:187, 2006.</a:t>
            </a:r>
            <a:endParaRPr lang="hr-HR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5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Motivation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1152128"/>
          </a:xfrm>
        </p:spPr>
        <p:txBody>
          <a:bodyPr>
            <a:normAutofit fontScale="70000" lnSpcReduction="20000"/>
          </a:bodyPr>
          <a:lstStyle/>
          <a:p>
            <a:r>
              <a:rPr lang="hr-HR" sz="2800" dirty="0" smtClean="0"/>
              <a:t>Complexity and variability of a time-series can be quantified using many approaches</a:t>
            </a:r>
          </a:p>
          <a:p>
            <a:r>
              <a:rPr lang="hr-HR" sz="2800" dirty="0" smtClean="0"/>
              <a:t>For comparing two or more time-series, additional methods are available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4608512" cy="327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88840"/>
            <a:ext cx="4572000" cy="3270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11560" y="2564904"/>
            <a:ext cx="3960440" cy="23042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644008" y="2492896"/>
            <a:ext cx="1512168" cy="25922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6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Motivation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Very few open-source, freely available frameworks for EEG/MEG time-series modelling currently available</a:t>
            </a:r>
          </a:p>
          <a:p>
            <a:r>
              <a:rPr lang="hr-HR" dirty="0" smtClean="0"/>
              <a:t>Not many open-access EEG/MEG records databases available, e.g. PhysioNet</a:t>
            </a:r>
          </a:p>
          <a:p>
            <a:r>
              <a:rPr lang="hr-HR" dirty="0" smtClean="0"/>
              <a:t>Plethora of possibly applicable features</a:t>
            </a:r>
          </a:p>
          <a:p>
            <a:pPr>
              <a:buNone/>
            </a:pPr>
            <a:endParaRPr lang="hr-HR" dirty="0" smtClean="0"/>
          </a:p>
          <a:p>
            <a:pPr>
              <a:buFont typeface="Symbol"/>
              <a:buChar char="Þ"/>
            </a:pPr>
            <a:r>
              <a:rPr lang="hr-HR" b="1" dirty="0" smtClean="0"/>
              <a:t>Difficult repeatability and reliable comparison of scientific work in this domain</a:t>
            </a:r>
            <a:endParaRPr lang="hr-HR" b="1" dirty="0"/>
          </a:p>
          <a:p>
            <a:pPr>
              <a:buNone/>
            </a:pPr>
            <a:endParaRPr lang="hr-HR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7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EEGFrame overview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53136"/>
            <a:ext cx="8435280" cy="1800200"/>
          </a:xfrm>
        </p:spPr>
        <p:txBody>
          <a:bodyPr>
            <a:normAutofit/>
          </a:bodyPr>
          <a:lstStyle/>
          <a:p>
            <a:r>
              <a:rPr lang="hr-HR" dirty="0" smtClean="0"/>
              <a:t>EEGFrame is a Java-based, open-source, freely available framework for feature extraction and EEG visualization</a:t>
            </a:r>
          </a:p>
          <a:p>
            <a:r>
              <a:rPr lang="hr-HR" dirty="0" smtClean="0"/>
              <a:t>EEG record -&gt; feature extraction -&gt; knowledge discovery</a:t>
            </a:r>
            <a:endParaRPr lang="hr-HR" dirty="0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pSp>
        <p:nvGrpSpPr>
          <p:cNvPr id="20481" name="Group 1"/>
          <p:cNvGrpSpPr>
            <a:grpSpLocks noChangeAspect="1"/>
          </p:cNvGrpSpPr>
          <p:nvPr/>
        </p:nvGrpSpPr>
        <p:grpSpPr bwMode="auto">
          <a:xfrm>
            <a:off x="819833" y="1988840"/>
            <a:ext cx="7064535" cy="2664296"/>
            <a:chOff x="2524" y="874"/>
            <a:chExt cx="7200" cy="2715"/>
          </a:xfrm>
        </p:grpSpPr>
        <p:sp>
          <p:nvSpPr>
            <p:cNvPr id="20518" name="AutoShape 38"/>
            <p:cNvSpPr>
              <a:spLocks noChangeAspect="1" noChangeArrowheads="1" noTextEdit="1"/>
            </p:cNvSpPr>
            <p:nvPr/>
          </p:nvSpPr>
          <p:spPr bwMode="auto">
            <a:xfrm>
              <a:off x="2524" y="874"/>
              <a:ext cx="7200" cy="271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pSp>
          <p:nvGrpSpPr>
            <p:cNvPr id="20515" name="Group 35"/>
            <p:cNvGrpSpPr>
              <a:grpSpLocks/>
            </p:cNvGrpSpPr>
            <p:nvPr/>
          </p:nvGrpSpPr>
          <p:grpSpPr bwMode="auto">
            <a:xfrm>
              <a:off x="3757" y="2334"/>
              <a:ext cx="1058" cy="438"/>
              <a:chOff x="4290" y="1064"/>
              <a:chExt cx="1056" cy="439"/>
            </a:xfrm>
          </p:grpSpPr>
          <p:sp>
            <p:nvSpPr>
              <p:cNvPr id="20517" name="AutoShape 37"/>
              <p:cNvSpPr>
                <a:spLocks noChangeArrowheads="1"/>
              </p:cNvSpPr>
              <p:nvPr/>
            </p:nvSpPr>
            <p:spPr bwMode="auto">
              <a:xfrm>
                <a:off x="4290" y="1064"/>
                <a:ext cx="1056" cy="439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/>
              </a:p>
            </p:txBody>
          </p:sp>
          <p:sp>
            <p:nvSpPr>
              <p:cNvPr id="20516" name="Text Box 36"/>
              <p:cNvSpPr txBox="1">
                <a:spLocks noChangeArrowheads="1"/>
              </p:cNvSpPr>
              <p:nvPr/>
            </p:nvSpPr>
            <p:spPr bwMode="auto">
              <a:xfrm>
                <a:off x="4330" y="1116"/>
                <a:ext cx="975" cy="3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36000" tIns="45720" rIns="3600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C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Signal viewer</a:t>
                </a:r>
                <a:endParaRPr kumimoji="0" lang="sr-Latn-C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512" name="Group 32"/>
            <p:cNvGrpSpPr>
              <a:grpSpLocks/>
            </p:cNvGrpSpPr>
            <p:nvPr/>
          </p:nvGrpSpPr>
          <p:grpSpPr bwMode="auto">
            <a:xfrm>
              <a:off x="3760" y="1629"/>
              <a:ext cx="1055" cy="437"/>
              <a:chOff x="4290" y="1064"/>
              <a:chExt cx="1056" cy="439"/>
            </a:xfrm>
          </p:grpSpPr>
          <p:sp>
            <p:nvSpPr>
              <p:cNvPr id="20514" name="AutoShape 34"/>
              <p:cNvSpPr>
                <a:spLocks noChangeArrowheads="1"/>
              </p:cNvSpPr>
              <p:nvPr/>
            </p:nvSpPr>
            <p:spPr bwMode="auto">
              <a:xfrm>
                <a:off x="4290" y="1064"/>
                <a:ext cx="1056" cy="439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/>
              </a:p>
            </p:txBody>
          </p:sp>
          <p:sp>
            <p:nvSpPr>
              <p:cNvPr id="20513" name="Text Box 33"/>
              <p:cNvSpPr txBox="1">
                <a:spLocks noChangeArrowheads="1"/>
              </p:cNvSpPr>
              <p:nvPr/>
            </p:nvSpPr>
            <p:spPr bwMode="auto">
              <a:xfrm>
                <a:off x="4330" y="1116"/>
                <a:ext cx="975" cy="3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36000" tIns="45720" rIns="3600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C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Signal selection</a:t>
                </a:r>
                <a:endParaRPr kumimoji="0" lang="sr-Latn-C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509" name="Group 29"/>
            <p:cNvGrpSpPr>
              <a:grpSpLocks/>
            </p:cNvGrpSpPr>
            <p:nvPr/>
          </p:nvGrpSpPr>
          <p:grpSpPr bwMode="auto">
            <a:xfrm>
              <a:off x="2576" y="956"/>
              <a:ext cx="669" cy="782"/>
              <a:chOff x="2576" y="1450"/>
              <a:chExt cx="669" cy="855"/>
            </a:xfrm>
          </p:grpSpPr>
          <p:sp>
            <p:nvSpPr>
              <p:cNvPr id="20511" name="AutoShape 31"/>
              <p:cNvSpPr>
                <a:spLocks noChangeArrowheads="1"/>
              </p:cNvSpPr>
              <p:nvPr/>
            </p:nvSpPr>
            <p:spPr bwMode="auto">
              <a:xfrm>
                <a:off x="2576" y="1450"/>
                <a:ext cx="669" cy="855"/>
              </a:xfrm>
              <a:prstGeom prst="flowChartMagneticDisk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/>
              </a:p>
            </p:txBody>
          </p:sp>
          <p:sp>
            <p:nvSpPr>
              <p:cNvPr id="20510" name="Text Box 30"/>
              <p:cNvSpPr txBox="1">
                <a:spLocks noChangeArrowheads="1"/>
              </p:cNvSpPr>
              <p:nvPr/>
            </p:nvSpPr>
            <p:spPr bwMode="auto">
              <a:xfrm>
                <a:off x="2576" y="1681"/>
                <a:ext cx="669" cy="6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36000" tIns="45720" rIns="3600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CS" sz="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EEG file in .edf</a:t>
                </a:r>
                <a:r>
                  <a:rPr kumimoji="0" lang="sr-Latn-C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 </a:t>
                </a:r>
                <a:r>
                  <a:rPr kumimoji="0" lang="sr-Latn-CS" sz="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format</a:t>
                </a:r>
                <a:endParaRPr kumimoji="0" lang="sr-Latn-C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506" name="Group 26"/>
            <p:cNvGrpSpPr>
              <a:grpSpLocks/>
            </p:cNvGrpSpPr>
            <p:nvPr/>
          </p:nvGrpSpPr>
          <p:grpSpPr bwMode="auto">
            <a:xfrm>
              <a:off x="3760" y="956"/>
              <a:ext cx="1055" cy="438"/>
              <a:chOff x="4290" y="1064"/>
              <a:chExt cx="1056" cy="439"/>
            </a:xfrm>
          </p:grpSpPr>
          <p:sp>
            <p:nvSpPr>
              <p:cNvPr id="20508" name="AutoShape 28"/>
              <p:cNvSpPr>
                <a:spLocks noChangeArrowheads="1"/>
              </p:cNvSpPr>
              <p:nvPr/>
            </p:nvSpPr>
            <p:spPr bwMode="auto">
              <a:xfrm>
                <a:off x="4290" y="1064"/>
                <a:ext cx="1056" cy="439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/>
              </a:p>
            </p:txBody>
          </p:sp>
          <p:sp>
            <p:nvSpPr>
              <p:cNvPr id="20507" name="Text Box 27"/>
              <p:cNvSpPr txBox="1">
                <a:spLocks noChangeArrowheads="1"/>
              </p:cNvSpPr>
              <p:nvPr/>
            </p:nvSpPr>
            <p:spPr bwMode="auto">
              <a:xfrm>
                <a:off x="4330" y="1116"/>
                <a:ext cx="975" cy="3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36000" tIns="45720" rIns="3600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C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Record loading</a:t>
                </a:r>
                <a:endParaRPr kumimoji="0" lang="sr-Latn-C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505" name="AutoShape 25"/>
            <p:cNvSpPr>
              <a:spLocks noChangeArrowheads="1"/>
            </p:cNvSpPr>
            <p:nvPr/>
          </p:nvSpPr>
          <p:spPr bwMode="auto">
            <a:xfrm>
              <a:off x="5329" y="1629"/>
              <a:ext cx="1141" cy="43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5329" y="1681"/>
              <a:ext cx="1141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45720" rIns="36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Feature selection</a:t>
              </a:r>
              <a:endParaRPr kumimoji="0" lang="sr-Latn-C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3" name="AutoShape 23"/>
            <p:cNvSpPr>
              <a:spLocks noChangeShapeType="1"/>
            </p:cNvSpPr>
            <p:nvPr/>
          </p:nvSpPr>
          <p:spPr bwMode="auto">
            <a:xfrm flipV="1">
              <a:off x="4815" y="1839"/>
              <a:ext cx="514" cy="7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502" name="AutoShape 22"/>
            <p:cNvSpPr>
              <a:spLocks noChangeShapeType="1"/>
            </p:cNvSpPr>
            <p:nvPr/>
          </p:nvSpPr>
          <p:spPr bwMode="auto">
            <a:xfrm>
              <a:off x="4288" y="1394"/>
              <a:ext cx="1" cy="2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501" name="AutoShape 21"/>
            <p:cNvSpPr>
              <a:spLocks noChangeShapeType="1"/>
            </p:cNvSpPr>
            <p:nvPr/>
          </p:nvSpPr>
          <p:spPr bwMode="auto">
            <a:xfrm flipH="1">
              <a:off x="4286" y="2066"/>
              <a:ext cx="2" cy="2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500" name="AutoShape 20"/>
            <p:cNvSpPr>
              <a:spLocks noChangeArrowheads="1"/>
            </p:cNvSpPr>
            <p:nvPr/>
          </p:nvSpPr>
          <p:spPr bwMode="auto">
            <a:xfrm>
              <a:off x="5329" y="2335"/>
              <a:ext cx="1141" cy="43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99" name="AutoShape 19"/>
            <p:cNvSpPr>
              <a:spLocks noChangeShapeType="1"/>
            </p:cNvSpPr>
            <p:nvPr/>
          </p:nvSpPr>
          <p:spPr bwMode="auto">
            <a:xfrm>
              <a:off x="5900" y="2066"/>
              <a:ext cx="1" cy="2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98" name="AutoShape 18"/>
            <p:cNvSpPr>
              <a:spLocks noChangeShapeType="1"/>
            </p:cNvSpPr>
            <p:nvPr/>
          </p:nvSpPr>
          <p:spPr bwMode="auto">
            <a:xfrm>
              <a:off x="4815" y="2553"/>
              <a:ext cx="51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97" name="Text Box 17"/>
            <p:cNvSpPr txBox="1">
              <a:spLocks noChangeArrowheads="1"/>
            </p:cNvSpPr>
            <p:nvPr/>
          </p:nvSpPr>
          <p:spPr bwMode="auto">
            <a:xfrm>
              <a:off x="5330" y="2386"/>
              <a:ext cx="114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45720" rIns="36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Feature extraction</a:t>
              </a:r>
              <a:endParaRPr kumimoji="0" lang="sr-Latn-C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6" name="AutoShape 16"/>
            <p:cNvSpPr>
              <a:spLocks noChangeArrowheads="1"/>
            </p:cNvSpPr>
            <p:nvPr/>
          </p:nvSpPr>
          <p:spPr bwMode="auto">
            <a:xfrm>
              <a:off x="6958" y="1949"/>
              <a:ext cx="1140" cy="43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6957" y="1949"/>
              <a:ext cx="1141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45720" rIns="36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Feature vector storing</a:t>
              </a:r>
              <a:endParaRPr kumimoji="0" lang="sr-Latn-C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4" name="AutoShape 14"/>
            <p:cNvSpPr>
              <a:spLocks noChangeShapeType="1"/>
            </p:cNvSpPr>
            <p:nvPr/>
          </p:nvSpPr>
          <p:spPr bwMode="auto">
            <a:xfrm rot="16200000" flipV="1">
              <a:off x="5375" y="233"/>
              <a:ext cx="538" cy="3768"/>
            </a:xfrm>
            <a:prstGeom prst="bentConnector4">
              <a:avLst>
                <a:gd name="adj1" fmla="val -102144"/>
                <a:gd name="adj2" fmla="val 107352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4596" y="2909"/>
              <a:ext cx="1223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[Repeat if required]</a:t>
              </a:r>
              <a:endParaRPr kumimoji="0" lang="sr-Latn-C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2" name="AutoShape 12"/>
            <p:cNvSpPr>
              <a:spLocks noChangeShapeType="1"/>
            </p:cNvSpPr>
            <p:nvPr/>
          </p:nvSpPr>
          <p:spPr bwMode="auto">
            <a:xfrm flipV="1">
              <a:off x="6470" y="2168"/>
              <a:ext cx="487" cy="3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pSp>
          <p:nvGrpSpPr>
            <p:cNvPr id="20489" name="Group 9"/>
            <p:cNvGrpSpPr>
              <a:grpSpLocks/>
            </p:cNvGrpSpPr>
            <p:nvPr/>
          </p:nvGrpSpPr>
          <p:grpSpPr bwMode="auto">
            <a:xfrm>
              <a:off x="8589" y="1243"/>
              <a:ext cx="669" cy="1044"/>
              <a:chOff x="8589" y="1243"/>
              <a:chExt cx="669" cy="1044"/>
            </a:xfrm>
          </p:grpSpPr>
          <p:sp>
            <p:nvSpPr>
              <p:cNvPr id="20491" name="AutoShape 11"/>
              <p:cNvSpPr>
                <a:spLocks noChangeArrowheads="1"/>
              </p:cNvSpPr>
              <p:nvPr/>
            </p:nvSpPr>
            <p:spPr bwMode="auto">
              <a:xfrm>
                <a:off x="8589" y="1243"/>
                <a:ext cx="669" cy="1044"/>
              </a:xfrm>
              <a:prstGeom prst="flowChartMagneticDisk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/>
              </a:p>
            </p:txBody>
          </p:sp>
          <p:sp>
            <p:nvSpPr>
              <p:cNvPr id="20490" name="Text Box 10"/>
              <p:cNvSpPr txBox="1">
                <a:spLocks noChangeArrowheads="1"/>
              </p:cNvSpPr>
              <p:nvPr/>
            </p:nvSpPr>
            <p:spPr bwMode="auto">
              <a:xfrm>
                <a:off x="8589" y="1525"/>
                <a:ext cx="669" cy="7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36000" tIns="45720" rIns="3600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CS" sz="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Output .csv file for knowledge discovery</a:t>
                </a:r>
                <a:endParaRPr kumimoji="0" lang="sr-Latn-C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488" name="AutoShape 8"/>
            <p:cNvSpPr>
              <a:spLocks noChangeShapeType="1"/>
            </p:cNvSpPr>
            <p:nvPr/>
          </p:nvSpPr>
          <p:spPr bwMode="auto">
            <a:xfrm flipV="1">
              <a:off x="8098" y="1895"/>
              <a:ext cx="491" cy="2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87" name="AutoShape 7"/>
            <p:cNvSpPr>
              <a:spLocks noChangeShapeType="1"/>
            </p:cNvSpPr>
            <p:nvPr/>
          </p:nvSpPr>
          <p:spPr bwMode="auto">
            <a:xfrm flipV="1">
              <a:off x="3245" y="1175"/>
              <a:ext cx="515" cy="2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3369" y="874"/>
              <a:ext cx="4943" cy="2671"/>
            </a:xfrm>
            <a:prstGeom prst="rect">
              <a:avLst/>
            </a:prstGeom>
            <a:noFill/>
            <a:ln w="19050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85" name="Text Box 5"/>
            <p:cNvSpPr txBox="1">
              <a:spLocks noChangeArrowheads="1"/>
            </p:cNvSpPr>
            <p:nvPr/>
          </p:nvSpPr>
          <p:spPr bwMode="auto">
            <a:xfrm>
              <a:off x="4815" y="3251"/>
              <a:ext cx="1777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EEGFrame framework </a:t>
              </a:r>
              <a:endParaRPr kumimoji="0" lang="sr-Latn-C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4" name="AutoShape 4"/>
            <p:cNvSpPr>
              <a:spLocks noChangeArrowheads="1"/>
            </p:cNvSpPr>
            <p:nvPr/>
          </p:nvSpPr>
          <p:spPr bwMode="auto">
            <a:xfrm>
              <a:off x="8427" y="2666"/>
              <a:ext cx="974" cy="70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483" name="Text Box 3"/>
            <p:cNvSpPr txBox="1">
              <a:spLocks noChangeArrowheads="1"/>
            </p:cNvSpPr>
            <p:nvPr/>
          </p:nvSpPr>
          <p:spPr bwMode="auto">
            <a:xfrm>
              <a:off x="8478" y="2739"/>
              <a:ext cx="868" cy="57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Knowledge discovery platform</a:t>
              </a:r>
              <a:endParaRPr kumimoji="0" lang="sr-Latn-C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2" name="AutoShape 2"/>
            <p:cNvSpPr>
              <a:spLocks noChangeShapeType="1"/>
            </p:cNvSpPr>
            <p:nvPr/>
          </p:nvSpPr>
          <p:spPr bwMode="auto">
            <a:xfrm flipH="1">
              <a:off x="8914" y="2265"/>
              <a:ext cx="10" cy="4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8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EEG visualization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49" name="Picture 1" descr="visualiz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7195542" cy="4274704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3528" y="6309320"/>
            <a:ext cx="85066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7963" algn="l"/>
                <a:tab pos="449263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Visualization of the EEG record chb01_27.edf from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Physi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oN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et CHB-MIT database for electrodes FP1-F7, P7-O1, C3-P3, and FP2-F4.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9</a:t>
            </a:fld>
            <a:r>
              <a:rPr lang="hr-HR" dirty="0" smtClean="0"/>
              <a:t>/15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771</TotalTime>
  <Words>858</Words>
  <Application>Microsoft Office PowerPoint</Application>
  <PresentationFormat>On-screen Show (4:3)</PresentationFormat>
  <Paragraphs>124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Feature extraction from  electroencephalographic records  using EEGFrame framework</vt:lpstr>
      <vt:lpstr>Contents</vt:lpstr>
      <vt:lpstr>Motivation</vt:lpstr>
      <vt:lpstr>Motivation</vt:lpstr>
      <vt:lpstr>Motivation</vt:lpstr>
      <vt:lpstr>Motivation</vt:lpstr>
      <vt:lpstr>Motivation</vt:lpstr>
      <vt:lpstr>EEGFrame overview</vt:lpstr>
      <vt:lpstr>EEG visualization</vt:lpstr>
      <vt:lpstr>Implemented features</vt:lpstr>
      <vt:lpstr>Implemented features</vt:lpstr>
      <vt:lpstr>Extracting features...</vt:lpstr>
      <vt:lpstr>Comparison to similar work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</dc:creator>
  <cp:lastModifiedBy>Alan</cp:lastModifiedBy>
  <cp:revision>45</cp:revision>
  <dcterms:created xsi:type="dcterms:W3CDTF">2013-05-19T09:25:16Z</dcterms:created>
  <dcterms:modified xsi:type="dcterms:W3CDTF">2013-05-22T17:18:23Z</dcterms:modified>
</cp:coreProperties>
</file>