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70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8A93CB-84C2-4D4F-9E65-3809BC9C8ECE}" type="datetimeFigureOut">
              <a:rPr lang="hr-HR" smtClean="0"/>
              <a:pPr/>
              <a:t>27.5.2014.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29A33-C4B0-4372-9A23-2EE704BEAB7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5506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29A33-C4B0-4372-9A23-2EE704BEAB70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29A33-C4B0-4372-9A23-2EE704BEAB70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29A33-C4B0-4372-9A23-2EE704BEAB70}" type="slidenum">
              <a:rPr lang="hr-HR" smtClean="0"/>
              <a:pPr/>
              <a:t>6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F231FB9-BFF8-4523-A08F-84877F6512D7}" type="datetime1">
              <a:rPr lang="hr-HR" smtClean="0"/>
              <a:pPr/>
              <a:t>27.5.2014.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1CAEAA1-BFE2-4D3D-B537-902967D4179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56E9C-8387-4105-8D74-D44FBDBB53BE}" type="datetime1">
              <a:rPr lang="hr-HR" smtClean="0"/>
              <a:pPr/>
              <a:t>27.5.2014.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0EAD-33E7-4A29-B578-297C96C00721}" type="datetime1">
              <a:rPr lang="hr-HR" smtClean="0"/>
              <a:pPr/>
              <a:t>27.5.2014.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44CABB6-5AF3-46D1-9B6D-FEF07FF7CA8E}" type="datetime1">
              <a:rPr lang="hr-HR" smtClean="0"/>
              <a:pPr/>
              <a:t>27.5.2014.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CAEAA1-BFE2-4D3D-B537-902967D4179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F86C5C2-D408-42C8-B065-F78ACCC171F6}" type="datetime1">
              <a:rPr lang="hr-HR" smtClean="0"/>
              <a:pPr/>
              <a:t>27.5.2014.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1CAEAA1-BFE2-4D3D-B537-902967D4179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191E5-6687-4901-BEEC-60FFDD328958}" type="datetime1">
              <a:rPr lang="hr-HR" smtClean="0"/>
              <a:pPr/>
              <a:t>27.5.2014.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59D8-8523-4D65-8319-075C26740F36}" type="datetime1">
              <a:rPr lang="hr-HR" smtClean="0"/>
              <a:pPr/>
              <a:t>27.5.2014.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B7AE94-F719-4AE2-99DA-4C2F3B631738}" type="datetime1">
              <a:rPr lang="hr-HR" smtClean="0"/>
              <a:pPr/>
              <a:t>27.5.2014.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CAEAA1-BFE2-4D3D-B537-902967D4179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B87B-2EBC-490A-A3C0-818AB4AC5A8E}" type="datetime1">
              <a:rPr lang="hr-HR" smtClean="0"/>
              <a:pPr/>
              <a:t>27.5.2014.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73DBD3D-D2AD-4F62-8D97-1E52F654087A}" type="datetime1">
              <a:rPr lang="hr-HR" smtClean="0"/>
              <a:pPr/>
              <a:t>27.5.2014.</a:t>
            </a:fld>
            <a:endParaRPr lang="hr-H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CAEAA1-BFE2-4D3D-B537-902967D4179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A7A928-C03C-4C03-B267-8BEB701E583C}" type="datetime1">
              <a:rPr lang="hr-HR" smtClean="0"/>
              <a:pPr/>
              <a:t>27.5.2014.</a:t>
            </a:fld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CAEAA1-BFE2-4D3D-B537-902967D4179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273F515-1A99-41D2-B590-55AAB093516E}" type="datetime1">
              <a:rPr lang="hr-HR" smtClean="0"/>
              <a:pPr/>
              <a:t>27.5.2014.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1CAEAA1-BFE2-4D3D-B537-902967D41795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688" y="2132856"/>
            <a:ext cx="7380312" cy="1470025"/>
          </a:xfrm>
        </p:spPr>
        <p:txBody>
          <a:bodyPr>
            <a:noAutofit/>
          </a:bodyPr>
          <a:lstStyle/>
          <a:p>
            <a:r>
              <a:rPr lang="en-US" sz="3600" dirty="0" smtClean="0"/>
              <a:t>An overview of </a:t>
            </a:r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en-US" sz="3600" dirty="0" smtClean="0"/>
              <a:t>free software tools for general</a:t>
            </a:r>
            <a:r>
              <a:rPr lang="hr-HR" sz="3600" dirty="0" smtClean="0"/>
              <a:t> data mining</a:t>
            </a:r>
            <a:endParaRPr lang="hr-HR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9752" y="4293096"/>
            <a:ext cx="6400800" cy="2160240"/>
          </a:xfrm>
        </p:spPr>
        <p:txBody>
          <a:bodyPr>
            <a:normAutofit fontScale="77500" lnSpcReduction="20000"/>
          </a:bodyPr>
          <a:lstStyle/>
          <a:p>
            <a:r>
              <a:rPr lang="hr-HR" sz="3400" b="1" i="1" dirty="0" smtClean="0"/>
              <a:t>Alan Jović, Karla Brkić, Nikola Bogunović</a:t>
            </a:r>
          </a:p>
          <a:p>
            <a:endParaRPr lang="hr-HR" dirty="0" smtClean="0"/>
          </a:p>
          <a:p>
            <a:r>
              <a:rPr lang="hr-HR" dirty="0" smtClean="0"/>
              <a:t>E-mail: {alan.jovic, karla.brkic, nikola.bogunovic}@fer.hr</a:t>
            </a:r>
          </a:p>
          <a:p>
            <a:r>
              <a:rPr lang="hr-HR" b="1" dirty="0" smtClean="0"/>
              <a:t>Faculty of Electrical Engineering and Computing, University of Zagreb</a:t>
            </a:r>
          </a:p>
          <a:p>
            <a:r>
              <a:rPr lang="hr-HR" b="1" dirty="0" smtClean="0"/>
              <a:t>Department of Electronics, Microelectronics, Computer and Intelligent Systems</a:t>
            </a:r>
          </a:p>
        </p:txBody>
      </p:sp>
      <p:pic>
        <p:nvPicPr>
          <p:cNvPr id="4" name="Picture 3" descr="FER.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2400" y="0"/>
            <a:ext cx="971600" cy="1460380"/>
          </a:xfrm>
          <a:prstGeom prst="rect">
            <a:avLst/>
          </a:prstGeom>
        </p:spPr>
      </p:pic>
      <p:pic>
        <p:nvPicPr>
          <p:cNvPr id="5" name="Picture 4" descr="sveucilisteZ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428309" cy="14441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Thank you!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28384" y="5734050"/>
            <a:ext cx="792088" cy="521208"/>
          </a:xfrm>
        </p:spPr>
        <p:txBody>
          <a:bodyPr/>
          <a:lstStyle/>
          <a:p>
            <a:fld id="{31CAEAA1-BFE2-4D3D-B537-902967D41795}" type="slidenum">
              <a:rPr lang="hr-HR" smtClean="0"/>
              <a:pPr/>
              <a:t>10</a:t>
            </a:fld>
            <a:r>
              <a:rPr lang="hr-HR" dirty="0" smtClean="0"/>
              <a:t>/10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Contents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Motivation and goal</a:t>
            </a:r>
          </a:p>
          <a:p>
            <a:r>
              <a:rPr lang="hr-HR" dirty="0" smtClean="0"/>
              <a:t>DM tools’ general characteristics</a:t>
            </a:r>
          </a:p>
          <a:p>
            <a:r>
              <a:rPr lang="hr-HR" dirty="0" smtClean="0"/>
              <a:t>DM algorithms </a:t>
            </a:r>
            <a:r>
              <a:rPr lang="hr-HR" dirty="0" smtClean="0"/>
              <a:t>supported</a:t>
            </a:r>
            <a:endParaRPr lang="hr-HR" dirty="0" smtClean="0"/>
          </a:p>
          <a:p>
            <a:r>
              <a:rPr lang="hr-HR" dirty="0" smtClean="0"/>
              <a:t>DM advanced tasks </a:t>
            </a:r>
            <a:r>
              <a:rPr lang="hr-HR" dirty="0" smtClean="0"/>
              <a:t>supported</a:t>
            </a:r>
            <a:endParaRPr lang="hr-HR" dirty="0" smtClean="0"/>
          </a:p>
          <a:p>
            <a:r>
              <a:rPr lang="hr-HR" dirty="0" smtClean="0"/>
              <a:t>Overall recommendations</a:t>
            </a:r>
          </a:p>
          <a:p>
            <a:r>
              <a:rPr lang="hr-HR" dirty="0" smtClean="0"/>
              <a:t>Conclusion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2</a:t>
            </a:fld>
            <a:r>
              <a:rPr lang="hr-HR" dirty="0" smtClean="0"/>
              <a:t>/10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Motivation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935480"/>
            <a:ext cx="8820472" cy="4389120"/>
          </a:xfrm>
        </p:spPr>
        <p:txBody>
          <a:bodyPr>
            <a:normAutofit/>
          </a:bodyPr>
          <a:lstStyle/>
          <a:p>
            <a:r>
              <a:rPr lang="hr-HR" sz="2400" dirty="0" smtClean="0"/>
              <a:t>A </a:t>
            </a:r>
            <a:r>
              <a:rPr lang="hr-HR" sz="2400" b="1" dirty="0" smtClean="0"/>
              <a:t>problem</a:t>
            </a:r>
            <a:r>
              <a:rPr lang="hr-HR" sz="2400" dirty="0" smtClean="0"/>
              <a:t> that requires DM</a:t>
            </a:r>
          </a:p>
          <a:p>
            <a:pPr lvl="1"/>
            <a:r>
              <a:rPr lang="hr-HR" dirty="0" smtClean="0"/>
              <a:t>business-oriented (e.g. churn detection, direct marketing, sentiment analysis...)</a:t>
            </a:r>
          </a:p>
          <a:p>
            <a:pPr lvl="1"/>
            <a:r>
              <a:rPr lang="hr-HR" dirty="0" smtClean="0"/>
              <a:t>research-oriented (e.g. computer vision, biomedical data analysis, chemometrics...)</a:t>
            </a:r>
            <a:endParaRPr lang="hr-HR" sz="2100" dirty="0" smtClean="0"/>
          </a:p>
          <a:p>
            <a:r>
              <a:rPr lang="hr-HR" sz="2400" dirty="0" smtClean="0"/>
              <a:t>Many </a:t>
            </a:r>
            <a:r>
              <a:rPr lang="hr-HR" sz="2400" b="1" dirty="0" smtClean="0"/>
              <a:t>algorithms</a:t>
            </a:r>
            <a:r>
              <a:rPr lang="hr-HR" sz="2400" dirty="0" smtClean="0"/>
              <a:t> for DM</a:t>
            </a:r>
          </a:p>
          <a:p>
            <a:pPr lvl="1"/>
            <a:r>
              <a:rPr lang="hr-HR" sz="2100" dirty="0" smtClean="0"/>
              <a:t>Which one should I use? </a:t>
            </a:r>
            <a:r>
              <a:rPr lang="hr-HR" dirty="0" smtClean="0"/>
              <a:t>Are there any others similar?</a:t>
            </a:r>
            <a:endParaRPr lang="hr-HR" sz="2100" dirty="0" smtClean="0"/>
          </a:p>
          <a:p>
            <a:r>
              <a:rPr lang="hr-HR" sz="2400" dirty="0" smtClean="0"/>
              <a:t>Many open-source and commercial DM </a:t>
            </a:r>
            <a:r>
              <a:rPr lang="hr-HR" sz="2400" b="1" dirty="0" smtClean="0"/>
              <a:t>tools</a:t>
            </a:r>
            <a:r>
              <a:rPr lang="hr-HR" sz="2400" dirty="0" smtClean="0"/>
              <a:t> available</a:t>
            </a:r>
          </a:p>
          <a:p>
            <a:pPr lvl="1"/>
            <a:r>
              <a:rPr lang="hr-HR" sz="2100" dirty="0" smtClean="0"/>
              <a:t>Steady development progress in the last 20-25 years</a:t>
            </a:r>
          </a:p>
          <a:p>
            <a:pPr lvl="1"/>
            <a:r>
              <a:rPr lang="hr-HR" dirty="0" smtClean="0"/>
              <a:t>Wikipedia currently lists more than 30 significant DM tools, </a:t>
            </a:r>
            <a:r>
              <a:rPr lang="hr-HR" dirty="0" smtClean="0"/>
              <a:t>many specialized</a:t>
            </a:r>
            <a:endParaRPr lang="hr-HR" sz="2400" dirty="0" smtClean="0"/>
          </a:p>
          <a:p>
            <a:pPr lvl="1"/>
            <a:endParaRPr lang="hr-HR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3</a:t>
            </a:fld>
            <a:r>
              <a:rPr lang="hr-HR" dirty="0" smtClean="0"/>
              <a:t>/10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Goal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>
            <a:normAutofit/>
          </a:bodyPr>
          <a:lstStyle/>
          <a:p>
            <a:r>
              <a:rPr lang="hr-HR" dirty="0" smtClean="0"/>
              <a:t>Provide a detailed overview of the most commonly used free general DM tools</a:t>
            </a:r>
          </a:p>
          <a:p>
            <a:r>
              <a:rPr lang="hr-HR" dirty="0" smtClean="0"/>
              <a:t>“Most commonly used” is</a:t>
            </a:r>
          </a:p>
          <a:p>
            <a:pPr>
              <a:buNone/>
            </a:pPr>
            <a:r>
              <a:rPr lang="hr-HR" dirty="0" smtClean="0"/>
              <a:t>   based on KDnuggets 2013 poll:</a:t>
            </a:r>
            <a:endParaRPr lang="hr-HR" sz="2400" dirty="0" smtClean="0"/>
          </a:p>
          <a:p>
            <a:r>
              <a:rPr lang="hr-HR" dirty="0" smtClean="0"/>
              <a:t>Considered tools include</a:t>
            </a:r>
          </a:p>
          <a:p>
            <a:pPr lvl="1"/>
            <a:r>
              <a:rPr lang="hr-HR" sz="2100" dirty="0" smtClean="0"/>
              <a:t>RapidMiner</a:t>
            </a:r>
          </a:p>
          <a:p>
            <a:pPr lvl="1"/>
            <a:r>
              <a:rPr lang="hr-HR" sz="2100" dirty="0" smtClean="0"/>
              <a:t>R</a:t>
            </a:r>
          </a:p>
          <a:p>
            <a:pPr lvl="1"/>
            <a:r>
              <a:rPr lang="hr-HR" sz="2100" dirty="0" smtClean="0"/>
              <a:t>Weka</a:t>
            </a:r>
          </a:p>
          <a:p>
            <a:pPr lvl="1"/>
            <a:r>
              <a:rPr lang="hr-HR" dirty="0" smtClean="0"/>
              <a:t>KNIME</a:t>
            </a:r>
          </a:p>
          <a:p>
            <a:pPr lvl="1"/>
            <a:r>
              <a:rPr lang="hr-HR" sz="2100" dirty="0" smtClean="0"/>
              <a:t>Orange</a:t>
            </a:r>
          </a:p>
          <a:p>
            <a:pPr lvl="1"/>
            <a:r>
              <a:rPr lang="hr-HR" dirty="0" smtClean="0"/>
              <a:t>scikit-learn</a:t>
            </a:r>
            <a:endParaRPr lang="hr-HR" sz="21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4</a:t>
            </a:fld>
            <a:r>
              <a:rPr lang="hr-HR" dirty="0" smtClean="0"/>
              <a:t>/10</a:t>
            </a:r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204864"/>
            <a:ext cx="2842071" cy="407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640960" cy="1143000"/>
          </a:xfrm>
        </p:spPr>
        <p:txBody>
          <a:bodyPr>
            <a:noAutofit/>
          </a:bodyPr>
          <a:lstStyle/>
          <a:p>
            <a:r>
              <a:rPr lang="hr-HR" sz="3800" dirty="0" smtClean="0"/>
              <a:t>DM tools general characteristics</a:t>
            </a:r>
            <a:endParaRPr lang="hr-HR" sz="3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323528" y="1628800"/>
          <a:ext cx="7992894" cy="3942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842"/>
                <a:gridCol w="1141842"/>
                <a:gridCol w="1141842"/>
                <a:gridCol w="1141842"/>
                <a:gridCol w="1141842"/>
                <a:gridCol w="1141842"/>
                <a:gridCol w="1141842"/>
              </a:tblGrid>
              <a:tr h="371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SimSun"/>
                          <a:cs typeface="Times New Roman"/>
                        </a:rPr>
                        <a:t>Characteristic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latin typeface="Times New Roman"/>
                          <a:ea typeface="SimSun"/>
                          <a:cs typeface="Times New Roman"/>
                        </a:rPr>
                        <a:t>RapidMiner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SimSun"/>
                          <a:cs typeface="Times New Roman"/>
                        </a:rPr>
                        <a:t>R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latin typeface="Times New Roman"/>
                          <a:ea typeface="SimSun"/>
                          <a:cs typeface="Times New Roman"/>
                        </a:rPr>
                        <a:t>Weka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SimSun"/>
                          <a:cs typeface="Times New Roman"/>
                        </a:rPr>
                        <a:t>Orange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SimSun"/>
                          <a:cs typeface="Times New Roman"/>
                        </a:rPr>
                        <a:t>KNIME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latin typeface="Times New Roman"/>
                          <a:ea typeface="SimSun"/>
                          <a:cs typeface="Times New Roman"/>
                        </a:rPr>
                        <a:t>scikit</a:t>
                      </a:r>
                      <a:r>
                        <a:rPr lang="en-US" sz="1100" b="1" dirty="0">
                          <a:latin typeface="Times New Roman"/>
                          <a:ea typeface="SimSun"/>
                          <a:cs typeface="Times New Roman"/>
                        </a:rPr>
                        <a:t>-learn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88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SimSun"/>
                          <a:cs typeface="Times New Roman"/>
                        </a:rPr>
                        <a:t>Developer: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RapidMiner, 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Germany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worldwide 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development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Univ. of Waikato, 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New Zealand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Univ. of Ljubljana,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Slovenia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KNIME.com 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AG,Switzerland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multiple; support: 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INRIA, Google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64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SimSun"/>
                          <a:cs typeface="Times New Roman"/>
                        </a:rPr>
                        <a:t>Programming 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SimSun"/>
                          <a:cs typeface="Times New Roman"/>
                        </a:rPr>
                        <a:t>language: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Java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C, Fortran, R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Java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C++, Python,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Qt framew.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Java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Python+NumPy+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SciPy+matplotlib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64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SimSun"/>
                          <a:cs typeface="Times New Roman"/>
                        </a:rPr>
                        <a:t>License: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open s. (v.5 or lower);  closed s., free Starter ed. (v.6)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free software,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GNU GPL 2+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open source, 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GNU GPL 3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open source, 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GNU GPL 3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open source,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GNU GPL 3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FreeBSD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1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SimSun"/>
                          <a:cs typeface="Times New Roman"/>
                        </a:rPr>
                        <a:t>Current 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SimSun"/>
                          <a:cs typeface="Times New Roman"/>
                        </a:rPr>
                        <a:t>version: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6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3.02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3.6.10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2.7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2.9.1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0.14.1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9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SimSun"/>
                          <a:cs typeface="Times New Roman"/>
                        </a:rPr>
                        <a:t>GUI / 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SimSun"/>
                          <a:cs typeface="Times New Roman"/>
                        </a:rPr>
                        <a:t>command line: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GUI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both; (GUI for 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DM = Rattle)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both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both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GUI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command line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88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SimSun"/>
                          <a:cs typeface="Times New Roman"/>
                        </a:rPr>
                        <a:t>Main purpose: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general data mining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sci. computation 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and statistics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general data 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mining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general data 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mining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general data 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mining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machine learning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package add-on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48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SimSun"/>
                          <a:cs typeface="Times New Roman"/>
                        </a:rPr>
                        <a:t>Community 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SimSun"/>
                          <a:cs typeface="Times New Roman"/>
                        </a:rPr>
                        <a:t>support (est.):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large 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(~200 000 users)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very large 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(~ 2 M users)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large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moderate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moderate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(~ 15 000 users)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moderate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5</a:t>
            </a:fld>
            <a:r>
              <a:rPr lang="hr-HR" dirty="0" smtClean="0"/>
              <a:t>/10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DM algorithms support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896544"/>
          </a:xfrm>
        </p:spPr>
        <p:txBody>
          <a:bodyPr>
            <a:normAutofit/>
          </a:bodyPr>
          <a:lstStyle/>
          <a:p>
            <a:endParaRPr lang="hr-HR" sz="2800" dirty="0" smtClean="0"/>
          </a:p>
          <a:p>
            <a:endParaRPr lang="hr-HR" sz="2800" dirty="0" smtClean="0"/>
          </a:p>
          <a:p>
            <a:endParaRPr lang="hr-HR" sz="2800" dirty="0" smtClean="0"/>
          </a:p>
          <a:p>
            <a:endParaRPr lang="hr-HR" sz="2800" dirty="0" smtClean="0"/>
          </a:p>
          <a:p>
            <a:endParaRPr lang="hr-HR" sz="2800" dirty="0" smtClean="0"/>
          </a:p>
          <a:p>
            <a:endParaRPr lang="hr-HR" sz="2800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6</a:t>
            </a:fld>
            <a:r>
              <a:rPr lang="hr-HR" dirty="0" smtClean="0"/>
              <a:t>/10</a:t>
            </a:r>
            <a:endParaRPr lang="hr-HR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64294"/>
              </p:ext>
            </p:extLst>
          </p:nvPr>
        </p:nvGraphicFramePr>
        <p:xfrm>
          <a:off x="395536" y="1844824"/>
          <a:ext cx="7920880" cy="2592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110"/>
                <a:gridCol w="990110"/>
                <a:gridCol w="990110"/>
                <a:gridCol w="990110"/>
                <a:gridCol w="990110"/>
                <a:gridCol w="990110"/>
                <a:gridCol w="990110"/>
                <a:gridCol w="990110"/>
              </a:tblGrid>
              <a:tr h="5184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SimSun"/>
                          <a:cs typeface="Times New Roman"/>
                        </a:rPr>
                        <a:t>Category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 smtClean="0">
                          <a:latin typeface="Times New Roman"/>
                          <a:ea typeface="SimSun"/>
                          <a:cs typeface="Times New Roman"/>
                        </a:rPr>
                        <a:t>Method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latin typeface="Times New Roman"/>
                          <a:ea typeface="SimSun"/>
                          <a:cs typeface="Times New Roman"/>
                        </a:rPr>
                        <a:t>RapidMiner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SimSun"/>
                          <a:cs typeface="Times New Roman"/>
                        </a:rPr>
                        <a:t>R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latin typeface="Times New Roman"/>
                          <a:ea typeface="SimSun"/>
                          <a:cs typeface="Times New Roman"/>
                        </a:rPr>
                        <a:t>Weka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SimSun"/>
                          <a:cs typeface="Times New Roman"/>
                        </a:rPr>
                        <a:t>Orange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SimSun"/>
                          <a:cs typeface="Times New Roman"/>
                        </a:rPr>
                        <a:t>KNIME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latin typeface="Times New Roman"/>
                          <a:ea typeface="SimSun"/>
                          <a:cs typeface="Times New Roman"/>
                        </a:rPr>
                        <a:t>scikit</a:t>
                      </a:r>
                      <a:r>
                        <a:rPr lang="en-US" sz="1100" b="1" dirty="0">
                          <a:latin typeface="Times New Roman"/>
                          <a:ea typeface="SimSun"/>
                          <a:cs typeface="Times New Roman"/>
                        </a:rPr>
                        <a:t>-learn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8458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Times New Roman"/>
                          <a:ea typeface="SimSun"/>
                        </a:rPr>
                        <a:t>Decision tree learner</a:t>
                      </a:r>
                      <a:endParaRPr lang="hr-H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ID3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A (Weka)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SimSun"/>
                          <a:cs typeface="Times New Roman"/>
                        </a:rPr>
                        <a:t>−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+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+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A (</a:t>
                      </a:r>
                      <a:r>
                        <a:rPr lang="en-US" sz="1100" dirty="0" err="1">
                          <a:latin typeface="Times New Roman"/>
                          <a:ea typeface="SimSun"/>
                          <a:cs typeface="Times New Roman"/>
                        </a:rPr>
                        <a:t>Weka</a:t>
                      </a: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)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SimSun"/>
                          <a:cs typeface="Times New Roman"/>
                        </a:rPr>
                        <a:t>−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8458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C4.5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A (</a:t>
                      </a:r>
                      <a:r>
                        <a:rPr lang="en-US" sz="1100" dirty="0" err="1">
                          <a:latin typeface="Times New Roman"/>
                          <a:ea typeface="SimSun"/>
                          <a:cs typeface="Times New Roman"/>
                        </a:rPr>
                        <a:t>Weka</a:t>
                      </a: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)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A (</a:t>
                      </a:r>
                      <a:r>
                        <a:rPr lang="en-US" sz="1100" dirty="0" err="1">
                          <a:latin typeface="Times New Roman"/>
                          <a:ea typeface="SimSun"/>
                          <a:cs typeface="Times New Roman"/>
                        </a:rPr>
                        <a:t>RWeka</a:t>
                      </a: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)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+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+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Times New Roman"/>
                          <a:ea typeface="SimSun"/>
                          <a:cs typeface="Times New Roman"/>
                        </a:rPr>
                        <a:t>−</a:t>
                      </a:r>
                      <a:endParaRPr lang="hr-HR" sz="1100" dirty="0" smtClean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Times New Roman"/>
                          <a:ea typeface="SimSun"/>
                          <a:cs typeface="Times New Roman"/>
                        </a:rPr>
                        <a:t>−</a:t>
                      </a:r>
                      <a:endParaRPr lang="hr-HR" sz="1100" dirty="0" smtClean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8458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CART</a:t>
                      </a:r>
                      <a:endParaRPr lang="hr-HR" sz="1100" b="1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A (</a:t>
                      </a:r>
                      <a:r>
                        <a:rPr lang="en-US" sz="1100" dirty="0" err="1">
                          <a:latin typeface="Times New Roman"/>
                          <a:ea typeface="SimSun"/>
                          <a:cs typeface="Times New Roman"/>
                        </a:rPr>
                        <a:t>Weka</a:t>
                      </a: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)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A (</a:t>
                      </a:r>
                      <a:r>
                        <a:rPr lang="en-US" sz="1100" dirty="0" err="1">
                          <a:latin typeface="Times New Roman"/>
                          <a:ea typeface="SimSun"/>
                          <a:cs typeface="Times New Roman"/>
                        </a:rPr>
                        <a:t>RWeka</a:t>
                      </a: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)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+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+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A (</a:t>
                      </a:r>
                      <a:r>
                        <a:rPr lang="en-US" sz="1100" dirty="0" err="1">
                          <a:latin typeface="Times New Roman"/>
                          <a:ea typeface="SimSun"/>
                          <a:cs typeface="Times New Roman"/>
                        </a:rPr>
                        <a:t>Weka</a:t>
                      </a: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)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+ (optimized)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8458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others</a:t>
                      </a:r>
                      <a:endParaRPr lang="hr-HR" sz="11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SimSun"/>
                          <a:cs typeface="Times New Roman"/>
                        </a:rPr>
                        <a:t>+, A (own*, dec. stump)</a:t>
                      </a:r>
                      <a:endParaRPr lang="hr-HR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+, A (own*, </a:t>
                      </a:r>
                      <a:r>
                        <a:rPr lang="en-US" sz="1100" dirty="0" err="1">
                          <a:latin typeface="Times New Roman"/>
                          <a:ea typeface="SimSun"/>
                          <a:cs typeface="Times New Roman"/>
                        </a:rPr>
                        <a:t>RWeka</a:t>
                      </a: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)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+ (</a:t>
                      </a:r>
                      <a:r>
                        <a:rPr lang="en-US" sz="1100" dirty="0" err="1">
                          <a:latin typeface="Times New Roman"/>
                          <a:ea typeface="SimSun"/>
                          <a:cs typeface="Times New Roman"/>
                        </a:rPr>
                        <a:t>dec</a:t>
                      </a: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. stump)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+ (own*)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SimSun"/>
                          <a:cs typeface="Times New Roman"/>
                        </a:rPr>
                        <a:t>+ (own*)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SimSun"/>
                          <a:cs typeface="Times New Roman"/>
                        </a:rPr>
                        <a:t>−</a:t>
                      </a:r>
                      <a:endParaRPr lang="hr-HR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>
          <a:xfrm>
            <a:off x="457200" y="1412776"/>
            <a:ext cx="7715200" cy="525658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hr-HR" sz="2400" dirty="0" smtClean="0"/>
              <a:t>An excerpt </a:t>
            </a:r>
            <a:r>
              <a:rPr lang="hr-HR" sz="2400" dirty="0" smtClean="0"/>
              <a:t>from Table II (18 </a:t>
            </a:r>
            <a:r>
              <a:rPr lang="hr-HR" sz="2400" dirty="0" smtClean="0"/>
              <a:t>categories, ~70 methods):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hr-H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lang="hr-HR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hr-H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lang="hr-HR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hr-H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lang="hr-HR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hr-HR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hr-H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Support level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Century Schoolbook" pitchFamily="18" charset="0"/>
              <a:buChar char="●"/>
            </a:pPr>
            <a:r>
              <a:rPr lang="hr-HR" sz="2100" dirty="0" smtClean="0"/>
              <a:t>+	  </a:t>
            </a:r>
            <a:r>
              <a:rPr lang="hr-HR" sz="2100" dirty="0" smtClean="0">
                <a:sym typeface="Wingdings" pitchFamily="2" charset="2"/>
              </a:rPr>
              <a:t>   supported by the tool</a:t>
            </a:r>
            <a:endParaRPr lang="hr-HR" sz="2100" dirty="0" smtClean="0"/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Century Schoolbook" pitchFamily="18" charset="0"/>
              <a:buChar char="●"/>
            </a:pPr>
            <a:r>
              <a:rPr lang="hr-HR" sz="2100" dirty="0" smtClean="0"/>
              <a:t>A	  </a:t>
            </a:r>
            <a:r>
              <a:rPr lang="hr-HR" sz="2100" dirty="0" smtClean="0">
                <a:sym typeface="Wingdings" pitchFamily="2" charset="2"/>
              </a:rPr>
              <a:t>  supported in an add-on for the tool</a:t>
            </a:r>
            <a:endParaRPr kumimoji="0" lang="hr-HR" sz="21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Century Schoolbook" pitchFamily="18" charset="0"/>
              <a:buChar char="●"/>
            </a:pPr>
            <a:r>
              <a:rPr lang="hr-HR" sz="2100" dirty="0" smtClean="0"/>
              <a:t>S	  </a:t>
            </a:r>
            <a:r>
              <a:rPr lang="hr-HR" sz="2100" dirty="0" smtClean="0">
                <a:sym typeface="Wingdings" pitchFamily="2" charset="2"/>
              </a:rPr>
              <a:t>  somewhat supported – possible to achieve, but not directly supported or supported only in part</a:t>
            </a:r>
            <a:endParaRPr lang="hr-HR" sz="2100" dirty="0" smtClean="0"/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Century Schoolbook" pitchFamily="18" charset="0"/>
              <a:buChar char="●"/>
            </a:pPr>
            <a:r>
              <a:rPr lang="en-US" sz="2400" dirty="0" smtClean="0">
                <a:latin typeface="Times New Roman"/>
                <a:ea typeface="SimSun"/>
                <a:cs typeface="Times New Roman"/>
              </a:rPr>
              <a:t>−</a:t>
            </a:r>
            <a:r>
              <a:rPr lang="hr-HR" sz="2100" dirty="0"/>
              <a:t> </a:t>
            </a:r>
            <a:r>
              <a:rPr lang="hr-HR" sz="2100" dirty="0" smtClean="0"/>
              <a:t> </a:t>
            </a:r>
            <a:r>
              <a:rPr lang="hr-HR" sz="2100" dirty="0" smtClean="0">
                <a:sym typeface="Wingdings" pitchFamily="2" charset="2"/>
              </a:rPr>
              <a:t>  not supported</a:t>
            </a:r>
            <a:endParaRPr kumimoji="0" lang="hr-HR" sz="2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hr-H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rmAutofit/>
          </a:bodyPr>
          <a:lstStyle/>
          <a:p>
            <a:r>
              <a:rPr lang="hr-HR" sz="4400" dirty="0" smtClean="0"/>
              <a:t>DM advanced tasks support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pPr>
              <a:buNone/>
            </a:pPr>
            <a:endParaRPr lang="hr-HR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7</a:t>
            </a:fld>
            <a:r>
              <a:rPr lang="hr-HR" dirty="0" smtClean="0"/>
              <a:t>/10</a:t>
            </a:r>
            <a:endParaRPr lang="hr-H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398214"/>
              </p:ext>
            </p:extLst>
          </p:nvPr>
        </p:nvGraphicFramePr>
        <p:xfrm>
          <a:off x="323530" y="1628800"/>
          <a:ext cx="7848869" cy="3723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267"/>
                <a:gridCol w="1121267"/>
                <a:gridCol w="1121267"/>
                <a:gridCol w="1121267"/>
                <a:gridCol w="1121267"/>
                <a:gridCol w="1121267"/>
                <a:gridCol w="1121267"/>
              </a:tblGrid>
              <a:tr h="2254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SimSun"/>
                          <a:cs typeface="Times New Roman"/>
                        </a:rPr>
                        <a:t>Name</a:t>
                      </a:r>
                      <a:endParaRPr lang="hr-HR" sz="10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SimSun"/>
                          <a:cs typeface="Times New Roman"/>
                        </a:rPr>
                        <a:t>RapidMiner</a:t>
                      </a:r>
                      <a:endParaRPr lang="hr-HR" sz="1000" b="1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SimSun"/>
                          <a:cs typeface="Times New Roman"/>
                        </a:rPr>
                        <a:t>R</a:t>
                      </a:r>
                      <a:endParaRPr lang="hr-HR" sz="1000" b="1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SimSun"/>
                          <a:cs typeface="Times New Roman"/>
                        </a:rPr>
                        <a:t>Weka</a:t>
                      </a:r>
                      <a:endParaRPr lang="hr-HR" sz="1000" b="1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SimSun"/>
                          <a:cs typeface="Times New Roman"/>
                        </a:rPr>
                        <a:t>Orange</a:t>
                      </a:r>
                      <a:endParaRPr lang="hr-HR" sz="10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SimSun"/>
                          <a:cs typeface="Times New Roman"/>
                        </a:rPr>
                        <a:t>KNIME</a:t>
                      </a:r>
                      <a:endParaRPr lang="hr-HR" sz="1000" b="1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SimSun"/>
                          <a:cs typeface="Times New Roman"/>
                        </a:rPr>
                        <a:t>scikit-learn</a:t>
                      </a:r>
                      <a:endParaRPr lang="hr-HR" sz="1000" b="1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84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SimSun"/>
                          <a:cs typeface="Times New Roman"/>
                        </a:rPr>
                        <a:t>Big data</a:t>
                      </a:r>
                      <a:endParaRPr lang="hr-HR" sz="10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S (not free: </a:t>
                      </a:r>
                      <a:r>
                        <a:rPr lang="en-US" sz="1000" dirty="0" err="1">
                          <a:latin typeface="Times New Roman"/>
                          <a:ea typeface="SimSun"/>
                          <a:cs typeface="Times New Roman"/>
                        </a:rPr>
                        <a:t>Radoop</a:t>
                      </a: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)</a:t>
                      </a:r>
                      <a:endParaRPr lang="hr-HR" sz="10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SimSun"/>
                          <a:cs typeface="Times New Roman"/>
                        </a:rPr>
                        <a:t>A (ff, ffbase)</a:t>
                      </a:r>
                      <a:endParaRPr lang="hr-HR" sz="10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SimSun"/>
                          <a:cs typeface="Times New Roman"/>
                        </a:rPr>
                        <a:t>S (CLI, knowl. flow, </a:t>
                      </a:r>
                      <a:endParaRPr lang="hr-HR" sz="10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SimSun"/>
                          <a:cs typeface="Times New Roman"/>
                        </a:rPr>
                        <a:t>distributedWekaHadoop)</a:t>
                      </a:r>
                      <a:endParaRPr lang="hr-HR" sz="10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Times New Roman"/>
                          <a:ea typeface="SimSun"/>
                          <a:cs typeface="Times New Roman"/>
                        </a:rPr>
                        <a:t>−</a:t>
                      </a:r>
                      <a:endParaRPr lang="hr-HR" sz="1000" dirty="0" smtClean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hr-HR" sz="10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SimSun"/>
                          <a:cs typeface="Times New Roman"/>
                        </a:rPr>
                        <a:t>S </a:t>
                      </a:r>
                      <a:endParaRPr lang="hr-HR" sz="10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92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SimSun"/>
                          <a:cs typeface="Times New Roman"/>
                        </a:rPr>
                        <a:t>Link, graph</a:t>
                      </a:r>
                      <a:endParaRPr lang="hr-HR" sz="1000" b="1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SimSun"/>
                          <a:cs typeface="Times New Roman"/>
                        </a:rPr>
                        <a:t>mining</a:t>
                      </a:r>
                      <a:endParaRPr lang="hr-HR" sz="10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Times New Roman"/>
                          <a:ea typeface="SimSun"/>
                          <a:cs typeface="Times New Roman"/>
                        </a:rPr>
                        <a:t>−</a:t>
                      </a:r>
                      <a:endParaRPr lang="hr-HR" sz="1000" dirty="0" smtClean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A (</a:t>
                      </a:r>
                      <a:r>
                        <a:rPr lang="en-US" sz="1000" dirty="0" err="1">
                          <a:latin typeface="Times New Roman"/>
                          <a:ea typeface="SimSun"/>
                          <a:cs typeface="Times New Roman"/>
                        </a:rPr>
                        <a:t>igraph</a:t>
                      </a: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, </a:t>
                      </a:r>
                      <a:r>
                        <a:rPr lang="en-US" sz="1000" dirty="0" err="1">
                          <a:latin typeface="Times New Roman"/>
                          <a:ea typeface="SimSun"/>
                          <a:cs typeface="Times New Roman"/>
                        </a:rPr>
                        <a:t>sna</a:t>
                      </a: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)</a:t>
                      </a:r>
                      <a:endParaRPr lang="hr-HR" sz="10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hr-HR" sz="10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Times New Roman"/>
                          <a:ea typeface="SimSun"/>
                          <a:cs typeface="Times New Roman"/>
                        </a:rPr>
                        <a:t>−</a:t>
                      </a:r>
                      <a:endParaRPr lang="hr-HR" sz="1000" dirty="0" smtClean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hr-HR" sz="10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Times New Roman"/>
                          <a:ea typeface="SimSun"/>
                          <a:cs typeface="Times New Roman"/>
                        </a:rPr>
                        <a:t>−</a:t>
                      </a:r>
                      <a:endParaRPr lang="hr-HR" sz="1000" dirty="0" smtClean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92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SimSun"/>
                          <a:cs typeface="Times New Roman"/>
                        </a:rPr>
                        <a:t>Spatial data analysis</a:t>
                      </a:r>
                      <a:endParaRPr lang="hr-HR" sz="10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Times New Roman"/>
                          <a:ea typeface="SimSun"/>
                          <a:cs typeface="Times New Roman"/>
                        </a:rPr>
                        <a:t>−</a:t>
                      </a:r>
                      <a:endParaRPr lang="hr-HR" sz="1000" dirty="0" smtClean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A (</a:t>
                      </a:r>
                      <a:r>
                        <a:rPr lang="en-US" sz="1000" dirty="0" err="1">
                          <a:latin typeface="Times New Roman"/>
                          <a:ea typeface="SimSun"/>
                          <a:cs typeface="Times New Roman"/>
                        </a:rPr>
                        <a:t>ggmap</a:t>
                      </a: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)</a:t>
                      </a:r>
                      <a:endParaRPr lang="hr-HR" sz="10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Times New Roman"/>
                          <a:ea typeface="SimSun"/>
                          <a:cs typeface="Times New Roman"/>
                        </a:rPr>
                        <a:t>−</a:t>
                      </a:r>
                      <a:endParaRPr lang="hr-HR" sz="1000" dirty="0" smtClean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Times New Roman"/>
                          <a:ea typeface="SimSun"/>
                          <a:cs typeface="Times New Roman"/>
                        </a:rPr>
                        <a:t>−</a:t>
                      </a:r>
                      <a:endParaRPr lang="hr-HR" sz="1000" dirty="0" smtClean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hr-HR" sz="10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SimSun"/>
                          <a:cs typeface="Times New Roman"/>
                        </a:rPr>
                        <a:t>S</a:t>
                      </a:r>
                      <a:endParaRPr lang="hr-HR" sz="10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SimSun"/>
                          <a:cs typeface="Times New Roman"/>
                        </a:rPr>
                        <a:t>Time-series analysis</a:t>
                      </a:r>
                      <a:endParaRPr lang="hr-HR" sz="10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hr-HR" sz="10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SimSun"/>
                          <a:cs typeface="Times New Roman"/>
                        </a:rPr>
                        <a:t>+, A(forecast)</a:t>
                      </a:r>
                      <a:endParaRPr lang="hr-HR" sz="10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S (several time series filters)</a:t>
                      </a:r>
                      <a:endParaRPr lang="hr-HR" sz="10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Times New Roman"/>
                          <a:ea typeface="SimSun"/>
                          <a:cs typeface="Times New Roman"/>
                        </a:rPr>
                        <a:t>−</a:t>
                      </a:r>
                      <a:endParaRPr lang="hr-HR" sz="1000" dirty="0" smtClean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+</a:t>
                      </a:r>
                      <a:endParaRPr lang="hr-HR" sz="10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SimSun"/>
                          <a:cs typeface="Times New Roman"/>
                        </a:rPr>
                        <a:t>S (timeseries module has bugs)</a:t>
                      </a:r>
                      <a:endParaRPr lang="hr-HR" sz="10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92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SimSun"/>
                          <a:cs typeface="Times New Roman"/>
                        </a:rPr>
                        <a:t>Semi-super-vised learning</a:t>
                      </a:r>
                      <a:endParaRPr lang="hr-HR" sz="10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S</a:t>
                      </a:r>
                      <a:endParaRPr lang="hr-HR" sz="10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SimSun"/>
                          <a:cs typeface="Times New Roman"/>
                        </a:rPr>
                        <a:t>A (upclass)</a:t>
                      </a:r>
                      <a:endParaRPr lang="hr-HR" sz="10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S </a:t>
                      </a:r>
                      <a:endParaRPr lang="hr-HR" sz="10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Times New Roman"/>
                          <a:ea typeface="SimSun"/>
                          <a:cs typeface="Times New Roman"/>
                        </a:rPr>
                        <a:t>−</a:t>
                      </a:r>
                      <a:endParaRPr lang="hr-HR" sz="1000" dirty="0" smtClean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S</a:t>
                      </a:r>
                      <a:endParaRPr lang="hr-HR" sz="10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SimSun"/>
                          <a:cs typeface="Times New Roman"/>
                        </a:rPr>
                        <a:t>+ (label propagation)</a:t>
                      </a:r>
                      <a:endParaRPr lang="hr-HR" sz="10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SimSun"/>
                          <a:cs typeface="Times New Roman"/>
                        </a:rPr>
                        <a:t>Data streams</a:t>
                      </a:r>
                      <a:endParaRPr lang="hr-HR" sz="10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+</a:t>
                      </a:r>
                      <a:endParaRPr lang="hr-HR" sz="10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SimSun"/>
                          <a:cs typeface="Times New Roman"/>
                        </a:rPr>
                        <a:t>A (stream)</a:t>
                      </a:r>
                      <a:endParaRPr lang="hr-HR" sz="10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A (</a:t>
                      </a:r>
                      <a:r>
                        <a:rPr lang="en-US" sz="1000" dirty="0" err="1">
                          <a:latin typeface="Times New Roman"/>
                          <a:ea typeface="SimSun"/>
                          <a:cs typeface="Times New Roman"/>
                        </a:rPr>
                        <a:t>massiveOnlineAnalysis</a:t>
                      </a: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)</a:t>
                      </a:r>
                      <a:endParaRPr lang="hr-HR" sz="10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Times New Roman"/>
                          <a:ea typeface="SimSun"/>
                          <a:cs typeface="Times New Roman"/>
                        </a:rPr>
                        <a:t>−</a:t>
                      </a:r>
                      <a:endParaRPr lang="hr-HR" sz="1000" dirty="0" smtClean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+</a:t>
                      </a:r>
                      <a:endParaRPr lang="hr-HR" sz="10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SimSun"/>
                          <a:cs typeface="Times New Roman"/>
                        </a:rPr>
                        <a:t>S</a:t>
                      </a:r>
                      <a:endParaRPr lang="hr-HR" sz="10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SimSun"/>
                          <a:cs typeface="Times New Roman"/>
                        </a:rPr>
                        <a:t>Text mining</a:t>
                      </a:r>
                      <a:endParaRPr lang="hr-HR" sz="10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hr-HR" sz="10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SimSun"/>
                          <a:cs typeface="Times New Roman"/>
                        </a:rPr>
                        <a:t>A (tm, RTextTools, qdap)</a:t>
                      </a:r>
                      <a:endParaRPr lang="hr-HR" sz="10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S</a:t>
                      </a:r>
                      <a:endParaRPr lang="hr-HR" sz="10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hr-HR" sz="10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hr-HR" sz="10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SimSun"/>
                          <a:cs typeface="Times New Roman"/>
                        </a:rPr>
                        <a:t>+</a:t>
                      </a:r>
                      <a:endParaRPr lang="hr-HR" sz="10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92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latin typeface="Times New Roman"/>
                          <a:ea typeface="SimSun"/>
                          <a:cs typeface="Times New Roman"/>
                        </a:rPr>
                        <a:t>Paralelization</a:t>
                      </a:r>
                      <a:endParaRPr lang="hr-HR" sz="10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S (enterprise ed.)</a:t>
                      </a:r>
                      <a:endParaRPr lang="hr-HR" sz="10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SimSun"/>
                          <a:cs typeface="Times New Roman"/>
                        </a:rPr>
                        <a:t>A (snow, multicore)</a:t>
                      </a:r>
                      <a:endParaRPr lang="hr-HR" sz="10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S</a:t>
                      </a:r>
                      <a:endParaRPr lang="hr-HR" sz="10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Times New Roman"/>
                          <a:ea typeface="SimSun"/>
                          <a:cs typeface="Times New Roman"/>
                        </a:rPr>
                        <a:t>−</a:t>
                      </a:r>
                      <a:endParaRPr lang="hr-HR" sz="1000" dirty="0" smtClean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+</a:t>
                      </a:r>
                      <a:endParaRPr lang="hr-HR" sz="10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A (</a:t>
                      </a:r>
                      <a:r>
                        <a:rPr lang="en-US" sz="1000" dirty="0" err="1">
                          <a:latin typeface="Times New Roman"/>
                          <a:ea typeface="SimSun"/>
                          <a:cs typeface="Times New Roman"/>
                        </a:rPr>
                        <a:t>joblib</a:t>
                      </a: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)</a:t>
                      </a:r>
                      <a:endParaRPr lang="hr-HR" sz="10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SimSun"/>
                          <a:cs typeface="Times New Roman"/>
                        </a:rPr>
                        <a:t>Deep learning</a:t>
                      </a:r>
                      <a:endParaRPr lang="hr-HR" sz="10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Times New Roman"/>
                          <a:ea typeface="SimSun"/>
                          <a:cs typeface="Times New Roman"/>
                        </a:rPr>
                        <a:t>−</a:t>
                      </a:r>
                      <a:endParaRPr lang="hr-HR" sz="1000" dirty="0" smtClean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SimSun"/>
                          <a:cs typeface="Times New Roman"/>
                        </a:rPr>
                        <a:t>S (darch:  incomplete)</a:t>
                      </a:r>
                      <a:endParaRPr lang="hr-HR" sz="10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Times New Roman"/>
                          <a:ea typeface="SimSun"/>
                          <a:cs typeface="Times New Roman"/>
                        </a:rPr>
                        <a:t>−</a:t>
                      </a:r>
                      <a:endParaRPr lang="hr-HR" sz="1000" dirty="0" smtClean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Times New Roman"/>
                          <a:ea typeface="SimSun"/>
                          <a:cs typeface="Times New Roman"/>
                        </a:rPr>
                        <a:t>−</a:t>
                      </a:r>
                      <a:endParaRPr lang="hr-HR" sz="1000" dirty="0" smtClean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Times New Roman"/>
                          <a:ea typeface="SimSun"/>
                          <a:cs typeface="Times New Roman"/>
                        </a:rPr>
                        <a:t>−</a:t>
                      </a:r>
                      <a:endParaRPr lang="hr-HR" sz="1000" dirty="0" smtClean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SimSun"/>
                          <a:cs typeface="Times New Roman"/>
                        </a:rPr>
                        <a:t>S (Restricted Boltzmann Mach.)</a:t>
                      </a:r>
                      <a:endParaRPr lang="hr-HR" sz="10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hr-HR" sz="4400" dirty="0" smtClean="0"/>
              <a:t>Overall recommendations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568952" cy="4392488"/>
          </a:xfrm>
        </p:spPr>
        <p:txBody>
          <a:bodyPr>
            <a:normAutofit lnSpcReduction="10000"/>
          </a:bodyPr>
          <a:lstStyle/>
          <a:p>
            <a:r>
              <a:rPr lang="hr-HR" sz="2000" b="1" dirty="0" smtClean="0"/>
              <a:t>RapidMiner: </a:t>
            </a:r>
            <a:r>
              <a:rPr lang="hr-HR" sz="2000" dirty="0" smtClean="0"/>
              <a:t>many DM algorithms (also can import Weka’s methods), </a:t>
            </a:r>
            <a:r>
              <a:rPr lang="hr-HR" sz="2000" dirty="0" smtClean="0"/>
              <a:t>extendable</a:t>
            </a:r>
            <a:r>
              <a:rPr lang="hr-HR" sz="2000" dirty="0" smtClean="0"/>
              <a:t>, </a:t>
            </a:r>
            <a:r>
              <a:rPr lang="hr-HR" sz="2000" dirty="0" smtClean="0"/>
              <a:t>steady learning curve, </a:t>
            </a:r>
            <a:r>
              <a:rPr lang="hr-HR" sz="2000" dirty="0" smtClean="0"/>
              <a:t>recent problems with licensing</a:t>
            </a:r>
          </a:p>
          <a:p>
            <a:r>
              <a:rPr lang="hr-HR" sz="2000" b="1" dirty="0" smtClean="0"/>
              <a:t>R: </a:t>
            </a:r>
            <a:r>
              <a:rPr lang="hr-HR" sz="2000" dirty="0" smtClean="0"/>
              <a:t>strong in statistics and DM algorithms,</a:t>
            </a:r>
            <a:r>
              <a:rPr lang="hr-HR" sz="2000" b="1" dirty="0" smtClean="0"/>
              <a:t> </a:t>
            </a:r>
            <a:r>
              <a:rPr lang="hr-HR" sz="2000" dirty="0" smtClean="0"/>
              <a:t>extendable</a:t>
            </a:r>
            <a:r>
              <a:rPr lang="hr-HR" sz="2000" dirty="0" smtClean="0"/>
              <a:t>, fast implementations, </a:t>
            </a:r>
            <a:r>
              <a:rPr lang="hr-HR" sz="2000" dirty="0" smtClean="0"/>
              <a:t>complexity of extensions, not user-friendly – some improvement with Rattle GUI</a:t>
            </a:r>
          </a:p>
          <a:p>
            <a:r>
              <a:rPr lang="hr-HR" sz="2000" b="1" dirty="0" smtClean="0"/>
              <a:t>Weka</a:t>
            </a:r>
            <a:r>
              <a:rPr lang="hr-HR" sz="2000" b="1" dirty="0" smtClean="0"/>
              <a:t>: </a:t>
            </a:r>
            <a:r>
              <a:rPr lang="hr-HR" sz="2000" dirty="0" smtClean="0"/>
              <a:t>many DM algorithms, user-friendly, extendable, not the best choice for data visualization or advanced </a:t>
            </a:r>
            <a:r>
              <a:rPr lang="hr-HR" sz="2000" dirty="0" smtClean="0"/>
              <a:t>DM </a:t>
            </a:r>
            <a:r>
              <a:rPr lang="hr-HR" sz="2000" dirty="0" smtClean="0"/>
              <a:t>tasks at this time </a:t>
            </a:r>
          </a:p>
          <a:p>
            <a:r>
              <a:rPr lang="hr-HR" sz="2000" b="1" dirty="0" smtClean="0"/>
              <a:t>Orange: </a:t>
            </a:r>
            <a:r>
              <a:rPr lang="hr-HR" sz="2000" dirty="0" smtClean="0"/>
              <a:t>user-friendly, visually appealing GUI, moderate DM algorithms coverage, doesn’t cover advanced DM </a:t>
            </a:r>
            <a:r>
              <a:rPr lang="hr-HR" sz="2000" dirty="0" smtClean="0"/>
              <a:t>tasks at this time</a:t>
            </a:r>
            <a:endParaRPr lang="hr-HR" sz="2000" dirty="0" smtClean="0"/>
          </a:p>
          <a:p>
            <a:r>
              <a:rPr lang="hr-HR" sz="2000" b="1" dirty="0" smtClean="0"/>
              <a:t>KNIME: </a:t>
            </a:r>
            <a:r>
              <a:rPr lang="hr-HR" sz="2000" dirty="0" smtClean="0"/>
              <a:t>user-friendly, extendable (e.g. Weka, R), covers most of the advanced DM tasks as add-ons, no significant </a:t>
            </a:r>
            <a:r>
              <a:rPr lang="hr-HR" sz="2000" dirty="0" smtClean="0"/>
              <a:t>downsides</a:t>
            </a:r>
            <a:endParaRPr lang="hr-HR" sz="2000" dirty="0" smtClean="0"/>
          </a:p>
          <a:p>
            <a:r>
              <a:rPr lang="hr-HR" sz="2000" b="1" dirty="0" smtClean="0"/>
              <a:t>scikit-learn: </a:t>
            </a:r>
            <a:r>
              <a:rPr lang="hr-HR" sz="2000" dirty="0" smtClean="0"/>
              <a:t>great documentation, fast implementations, moderate DM algorithms coverage, not </a:t>
            </a:r>
            <a:r>
              <a:rPr lang="hr-HR" sz="2000" dirty="0" smtClean="0"/>
              <a:t>user-friendy</a:t>
            </a:r>
            <a:endParaRPr lang="hr-HR" sz="2000" dirty="0" smtClean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8</a:t>
            </a:fld>
            <a:r>
              <a:rPr lang="hr-HR" dirty="0" smtClean="0"/>
              <a:t>/10</a:t>
            </a:r>
            <a:endParaRPr lang="hr-HR" dirty="0"/>
          </a:p>
        </p:txBody>
      </p:sp>
      <p:sp>
        <p:nvSpPr>
          <p:cNvPr id="20519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Conclusion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571184" cy="4133056"/>
          </a:xfrm>
        </p:spPr>
        <p:txBody>
          <a:bodyPr>
            <a:noAutofit/>
          </a:bodyPr>
          <a:lstStyle/>
          <a:p>
            <a:r>
              <a:rPr lang="hr-HR" sz="1800" dirty="0" smtClean="0"/>
              <a:t>Choice of DM tool typically depends on the problem at hand, experience of the DM user, and user-friendliness of the tool</a:t>
            </a:r>
          </a:p>
          <a:p>
            <a:r>
              <a:rPr lang="hr-HR" sz="1800" dirty="0" smtClean="0"/>
              <a:t>This study provided an overview into DM algorithms </a:t>
            </a:r>
            <a:r>
              <a:rPr lang="hr-HR" sz="1800" dirty="0" smtClean="0"/>
              <a:t>implementations coverage </a:t>
            </a:r>
            <a:r>
              <a:rPr lang="hr-HR" sz="1800" dirty="0" smtClean="0"/>
              <a:t>for several important DM tools</a:t>
            </a:r>
          </a:p>
          <a:p>
            <a:r>
              <a:rPr lang="hr-HR" sz="1800" dirty="0" smtClean="0"/>
              <a:t>Based on the overview, we can recommend RapidMiner, R, Weka and KNIME tools</a:t>
            </a:r>
          </a:p>
          <a:p>
            <a:r>
              <a:rPr lang="hr-HR" sz="1800" dirty="0" smtClean="0"/>
              <a:t>Orange and scikit-learn are still not as powerful, but have their specific advantages</a:t>
            </a:r>
          </a:p>
          <a:p>
            <a:r>
              <a:rPr lang="hr-HR" sz="1800" dirty="0" smtClean="0"/>
              <a:t>Other free general DM tools still fall behind</a:t>
            </a:r>
          </a:p>
          <a:p>
            <a:r>
              <a:rPr lang="hr-HR" sz="1800" dirty="0" smtClean="0"/>
              <a:t>Further progress of the tools might be in adoption and perhaps integration of extensions for recent more advanced DM </a:t>
            </a:r>
            <a:r>
              <a:rPr lang="hr-HR" sz="1800" dirty="0" smtClean="0"/>
              <a:t>tasks</a:t>
            </a:r>
          </a:p>
          <a:p>
            <a:r>
              <a:rPr lang="hr-HR" sz="1800" dirty="0" smtClean="0"/>
              <a:t>Also, further integration of methods (collaboration) between the free tools is expected</a:t>
            </a:r>
            <a:endParaRPr lang="hr-HR" sz="1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CAEAA1-BFE2-4D3D-B537-902967D41795}" type="slidenum">
              <a:rPr lang="hr-HR" smtClean="0"/>
              <a:pPr/>
              <a:t>9</a:t>
            </a:fld>
            <a:r>
              <a:rPr lang="hr-HR" dirty="0" smtClean="0"/>
              <a:t>/10</a:t>
            </a:r>
            <a:endParaRPr lang="hr-HR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1014</TotalTime>
  <Words>896</Words>
  <Application>Microsoft Office PowerPoint</Application>
  <PresentationFormat>On-screen Show (4:3)</PresentationFormat>
  <Paragraphs>271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An overview of  free software tools for general data mining</vt:lpstr>
      <vt:lpstr>Contents</vt:lpstr>
      <vt:lpstr>Motivation</vt:lpstr>
      <vt:lpstr>Goal</vt:lpstr>
      <vt:lpstr>DM tools general characteristics</vt:lpstr>
      <vt:lpstr>DM algorithms support</vt:lpstr>
      <vt:lpstr>DM advanced tasks support</vt:lpstr>
      <vt:lpstr>Overall recommendations</vt:lpstr>
      <vt:lpstr>Conclusion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Alan</dc:creator>
  <cp:lastModifiedBy>Ana</cp:lastModifiedBy>
  <cp:revision>57</cp:revision>
  <dcterms:created xsi:type="dcterms:W3CDTF">2013-05-19T09:25:16Z</dcterms:created>
  <dcterms:modified xsi:type="dcterms:W3CDTF">2014-05-27T17:48:43Z</dcterms:modified>
</cp:coreProperties>
</file>