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78AC2-87E7-45F0-88D8-A185C8D266EF}" type="datetimeFigureOut">
              <a:rPr lang="hr-HR" smtClean="0"/>
              <a:pPr/>
              <a:t>1.6.2016.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EFAB2-990E-4E1D-B578-9B4429BD4FB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1.6.2016.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1.6.2016.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1.6.2016.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1.6.2016.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1.6.2016.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1.6.2016.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1.6.2016.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1.6.2016.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1.6.2016.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1.6.2016.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s odsječenim zaobljenim jednim kut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 troku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1.6.2016.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10" name="Prostoru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u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D91D1A-2A86-4E9A-913C-3FD80475F69B}" type="datetimeFigureOut">
              <a:rPr lang="hr-HR" smtClean="0"/>
              <a:pPr/>
              <a:t>1.6.2016.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u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u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smtClean="0"/>
              <a:t>Use Case Diagram Based Scenarios Design for a Biomedical Time-Series Analysis Web Platform </a:t>
            </a:r>
            <a:endParaRPr lang="hr-HR" sz="320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" y="3657600"/>
            <a:ext cx="8235696" cy="1752600"/>
          </a:xfrm>
        </p:spPr>
        <p:txBody>
          <a:bodyPr>
            <a:normAutofit fontScale="55000" lnSpcReduction="20000"/>
          </a:bodyPr>
          <a:lstStyle/>
          <a:p>
            <a:r>
              <a:rPr lang="hr-HR" sz="4800" i="1" dirty="0" smtClean="0"/>
              <a:t>Alan </a:t>
            </a:r>
            <a:r>
              <a:rPr lang="hr-HR" sz="4800" i="1" dirty="0" smtClean="0"/>
              <a:t>Jovic</a:t>
            </a:r>
            <a:r>
              <a:rPr lang="hr-HR" sz="4800" i="1" baseline="30000" dirty="0" smtClean="0"/>
              <a:t>1</a:t>
            </a:r>
            <a:r>
              <a:rPr lang="hr-HR" sz="4800" i="1" dirty="0" smtClean="0"/>
              <a:t>, </a:t>
            </a:r>
            <a:r>
              <a:rPr lang="hr-HR" sz="4800" i="1" dirty="0" smtClean="0"/>
              <a:t>Davor </a:t>
            </a:r>
            <a:r>
              <a:rPr lang="hr-HR" sz="4800" i="1" dirty="0" smtClean="0"/>
              <a:t>Kukolja</a:t>
            </a:r>
            <a:r>
              <a:rPr lang="hr-HR" sz="4800" i="1" baseline="30000" dirty="0" smtClean="0"/>
              <a:t>1</a:t>
            </a:r>
            <a:r>
              <a:rPr lang="hr-HR" sz="4800" i="1" dirty="0" smtClean="0"/>
              <a:t>, </a:t>
            </a:r>
            <a:r>
              <a:rPr lang="hr-HR" sz="4800" i="1" dirty="0" smtClean="0"/>
              <a:t>Kresimir </a:t>
            </a:r>
            <a:r>
              <a:rPr lang="hr-HR" sz="4800" i="1" dirty="0" smtClean="0"/>
              <a:t>Jozic</a:t>
            </a:r>
            <a:r>
              <a:rPr lang="hr-HR" sz="4800" i="1" baseline="30000" dirty="0" smtClean="0"/>
              <a:t>2</a:t>
            </a:r>
            <a:r>
              <a:rPr lang="hr-HR" sz="4800" i="1" dirty="0" smtClean="0"/>
              <a:t>, </a:t>
            </a:r>
            <a:r>
              <a:rPr lang="hr-HR" sz="4800" i="1" dirty="0" smtClean="0"/>
              <a:t>Mario </a:t>
            </a:r>
            <a:r>
              <a:rPr lang="hr-HR" sz="4800" i="1" dirty="0" smtClean="0"/>
              <a:t>Cifrek</a:t>
            </a:r>
            <a:r>
              <a:rPr lang="hr-HR" sz="4800" i="1" baseline="30000" dirty="0" smtClean="0"/>
              <a:t>1</a:t>
            </a:r>
            <a:r>
              <a:rPr lang="hr-HR" sz="4800" i="1" dirty="0" smtClean="0"/>
              <a:t> </a:t>
            </a:r>
            <a:endParaRPr lang="hr-HR" sz="4800" b="1" i="1" dirty="0" smtClean="0"/>
          </a:p>
          <a:p>
            <a:endParaRPr lang="hr-HR" dirty="0" smtClean="0"/>
          </a:p>
          <a:p>
            <a:r>
              <a:rPr lang="hr-HR" b="1" dirty="0" smtClean="0"/>
              <a:t>E-mail to: alan.jovic@fer.hr</a:t>
            </a:r>
          </a:p>
          <a:p>
            <a:r>
              <a:rPr lang="hr-HR" b="1" baseline="30000" dirty="0" smtClean="0"/>
              <a:t>1 </a:t>
            </a:r>
            <a:r>
              <a:rPr lang="hr-HR" b="1" dirty="0" smtClean="0"/>
              <a:t>University </a:t>
            </a:r>
            <a:r>
              <a:rPr lang="hr-HR" b="1" dirty="0" smtClean="0"/>
              <a:t>of Zagreb, Faculty of Electrical Engineering and </a:t>
            </a:r>
            <a:r>
              <a:rPr lang="hr-HR" b="1" dirty="0" smtClean="0"/>
              <a:t>Computing, Zagreb, Croatia</a:t>
            </a:r>
            <a:endParaRPr lang="hr-HR" b="1" dirty="0" smtClean="0"/>
          </a:p>
          <a:p>
            <a:r>
              <a:rPr lang="hr-HR" b="1" baseline="30000" dirty="0" smtClean="0"/>
              <a:t>2</a:t>
            </a:r>
            <a:r>
              <a:rPr lang="hr-HR" b="1" dirty="0" smtClean="0"/>
              <a:t> </a:t>
            </a:r>
            <a:r>
              <a:rPr lang="en-US" b="1" dirty="0" smtClean="0"/>
              <a:t>INA - </a:t>
            </a:r>
            <a:r>
              <a:rPr lang="en-US" b="1" dirty="0" err="1" smtClean="0"/>
              <a:t>industrija</a:t>
            </a:r>
            <a:r>
              <a:rPr lang="en-US" b="1" dirty="0" smtClean="0"/>
              <a:t> </a:t>
            </a:r>
            <a:r>
              <a:rPr lang="en-US" b="1" dirty="0" err="1" smtClean="0"/>
              <a:t>nafte</a:t>
            </a:r>
            <a:r>
              <a:rPr lang="en-US" b="1" dirty="0" smtClean="0"/>
              <a:t>, </a:t>
            </a:r>
            <a:r>
              <a:rPr lang="en-US" b="1" dirty="0" err="1" smtClean="0"/>
              <a:t>d.d</a:t>
            </a:r>
            <a:r>
              <a:rPr lang="en-US" b="1" dirty="0" smtClean="0"/>
              <a:t>., </a:t>
            </a:r>
            <a:r>
              <a:rPr lang="en-US" b="1" dirty="0" smtClean="0"/>
              <a:t>Zagreb</a:t>
            </a:r>
            <a:r>
              <a:rPr lang="hr-HR" b="1" dirty="0" smtClean="0"/>
              <a:t>, Croatia</a:t>
            </a:r>
            <a:endParaRPr lang="hr-HR" b="1" dirty="0" smtClean="0"/>
          </a:p>
          <a:p>
            <a:endParaRPr lang="hr-HR" dirty="0"/>
          </a:p>
        </p:txBody>
      </p:sp>
      <p:pic>
        <p:nvPicPr>
          <p:cNvPr id="6" name="Picture 4" descr="http://www.hrzz.hr/UserDocsImages/HRZZ%20logo%204%20col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943600"/>
            <a:ext cx="1600200" cy="625257"/>
          </a:xfrm>
          <a:prstGeom prst="rect">
            <a:avLst/>
          </a:prstGeom>
          <a:noFill/>
        </p:spPr>
      </p:pic>
      <p:pic>
        <p:nvPicPr>
          <p:cNvPr id="10" name="Slika 9" descr="UniZg_FER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562600"/>
            <a:ext cx="1904998" cy="1066800"/>
          </a:xfrm>
          <a:prstGeom prst="rect">
            <a:avLst/>
          </a:prstGeom>
        </p:spPr>
      </p:pic>
      <p:pic>
        <p:nvPicPr>
          <p:cNvPr id="1028" name="Picture 4" descr="http://www.mipro.hr/Portals/0/novosti%202016/mipro%20logo%2020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52400"/>
            <a:ext cx="1483241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Current progress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2209800"/>
            <a:ext cx="5410200" cy="3429000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Database architecture is defined, models are </a:t>
            </a:r>
            <a:r>
              <a:rPr lang="hr-HR" dirty="0" smtClean="0"/>
              <a:t>mostly implemented</a:t>
            </a:r>
            <a:endParaRPr lang="hr-HR" dirty="0" smtClean="0"/>
          </a:p>
          <a:p>
            <a:pPr lvl="1"/>
            <a:r>
              <a:rPr lang="hr-HR" dirty="0" smtClean="0"/>
              <a:t>h2 DBMS is used</a:t>
            </a:r>
          </a:p>
          <a:p>
            <a:r>
              <a:rPr lang="hr-HR" dirty="0" smtClean="0"/>
              <a:t>Data input and signal processing framework is under development</a:t>
            </a:r>
          </a:p>
          <a:p>
            <a:pPr lvl="1"/>
            <a:r>
              <a:rPr lang="en-US" dirty="0" smtClean="0"/>
              <a:t>The algorithms from </a:t>
            </a:r>
            <a:r>
              <a:rPr lang="en-US" dirty="0" err="1" smtClean="0"/>
              <a:t>HRVFrame</a:t>
            </a:r>
            <a:r>
              <a:rPr lang="hr-HR" baseline="30000" dirty="0" smtClean="0"/>
              <a:t>1</a:t>
            </a:r>
            <a:r>
              <a:rPr lang="hr-HR" dirty="0" smtClean="0"/>
              <a:t> and </a:t>
            </a:r>
            <a:r>
              <a:rPr lang="en-US" dirty="0" err="1" smtClean="0"/>
              <a:t>EEGFrame</a:t>
            </a:r>
            <a:r>
              <a:rPr lang="hr-HR" baseline="30000" dirty="0" smtClean="0"/>
              <a:t>2</a:t>
            </a:r>
            <a:r>
              <a:rPr lang="en-US" dirty="0" smtClean="0"/>
              <a:t> </a:t>
            </a:r>
            <a:r>
              <a:rPr lang="hr-HR" dirty="0" smtClean="0"/>
              <a:t>are</a:t>
            </a:r>
            <a:r>
              <a:rPr lang="en-US" dirty="0" smtClean="0"/>
              <a:t> </a:t>
            </a:r>
            <a:r>
              <a:rPr lang="en-US" dirty="0" err="1" smtClean="0"/>
              <a:t>refactored</a:t>
            </a:r>
            <a:r>
              <a:rPr lang="en-US" dirty="0" smtClean="0"/>
              <a:t> and verified</a:t>
            </a:r>
            <a:r>
              <a:rPr lang="hr-HR" dirty="0" smtClean="0"/>
              <a:t>, new algorithms are added</a:t>
            </a:r>
          </a:p>
          <a:p>
            <a:r>
              <a:rPr lang="hr-HR" dirty="0" smtClean="0"/>
              <a:t>Secure authentication is being tested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8229600" y="640080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10</a:t>
            </a:fld>
            <a:r>
              <a:rPr lang="hr-HR" smtClean="0"/>
              <a:t>/11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04800" y="5943600"/>
            <a:ext cx="8153400" cy="777875"/>
          </a:xfrm>
        </p:spPr>
        <p:txBody>
          <a:bodyPr/>
          <a:lstStyle/>
          <a:p>
            <a:r>
              <a:rPr lang="hr-HR" baseline="30000" smtClean="0"/>
              <a:t>1</a:t>
            </a:r>
            <a:r>
              <a:rPr lang="hr-HR" smtClean="0"/>
              <a:t>  </a:t>
            </a:r>
            <a:r>
              <a:rPr lang="en-US" smtClean="0"/>
              <a:t>A. Jovic, N. Bogunovic, and M. Cupic, “Extension and Detailed Overview of the HRVFrame Framework for Heart Rate Variability Analysis,” in: Proceedings of the Eurocon 2013 Conference</a:t>
            </a:r>
            <a:r>
              <a:rPr lang="hr-HR" smtClean="0"/>
              <a:t>.</a:t>
            </a:r>
          </a:p>
          <a:p>
            <a:r>
              <a:rPr lang="hr-HR" baseline="30000" smtClean="0"/>
              <a:t>2</a:t>
            </a:r>
            <a:r>
              <a:rPr lang="hr-HR" smtClean="0"/>
              <a:t>  </a:t>
            </a:r>
            <a:r>
              <a:rPr lang="en-US" smtClean="0"/>
              <a:t>A. Jovic, L. Suc, and N. Bogunovic, “Feature extraction from electroencephalographic records using EEGFrame framework,” in: Proceedings of the MIPRO 2013 Conference</a:t>
            </a:r>
            <a:r>
              <a:rPr lang="hr-HR" smtClean="0"/>
              <a:t>.</a:t>
            </a:r>
            <a:endParaRPr lang="hr-H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1828800"/>
            <a:ext cx="2571750" cy="3768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Thank you!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Questions?</a:t>
            </a:r>
            <a:endParaRPr lang="hr-H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514600"/>
            <a:ext cx="5012489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r-HR" smtClean="0"/>
              <a:t>11/</a:t>
            </a:r>
            <a:fld id="{AEE581E5-3A92-4298-B99F-5584528693D0}" type="slidenum">
              <a:rPr lang="hr-HR" smtClean="0"/>
              <a:pPr/>
              <a:t>11</a:t>
            </a:fld>
            <a:endParaRPr lang="hr-HR"/>
          </a:p>
        </p:txBody>
      </p:sp>
      <p:sp>
        <p:nvSpPr>
          <p:cNvPr id="6" name="Rectangle 5"/>
          <p:cNvSpPr/>
          <p:nvPr/>
        </p:nvSpPr>
        <p:spPr>
          <a:xfrm>
            <a:off x="533400" y="6019800"/>
            <a:ext cx="838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This work has been fully supported by the Croatian Science Foundation under the project number </a:t>
            </a:r>
            <a:r>
              <a:rPr lang="en-US" sz="1400" dirty="0" smtClean="0"/>
              <a:t>UIP-2014-09-6889</a:t>
            </a:r>
            <a:r>
              <a:rPr lang="hr-HR" sz="1400" dirty="0" smtClean="0"/>
              <a:t>:  </a:t>
            </a:r>
            <a:r>
              <a:rPr lang="en-US" sz="1400" dirty="0" smtClean="0"/>
              <a:t>A software system for parallel analysis of multiple heterogeneous time series with application in </a:t>
            </a:r>
            <a:r>
              <a:rPr lang="en-US" sz="1400" dirty="0" smtClean="0"/>
              <a:t>biomedicine</a:t>
            </a:r>
            <a:r>
              <a:rPr lang="hr-HR" sz="1400" dirty="0" smtClean="0"/>
              <a:t> (MULTISAB)</a:t>
            </a:r>
            <a:endParaRPr lang="hr-H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CONTENT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/>
          <a:lstStyle/>
          <a:p>
            <a:r>
              <a:rPr lang="hr-HR" smtClean="0"/>
              <a:t>Motivation &amp; goal</a:t>
            </a:r>
          </a:p>
          <a:p>
            <a:r>
              <a:rPr lang="hr-HR" smtClean="0"/>
              <a:t>Methodology</a:t>
            </a:r>
          </a:p>
          <a:p>
            <a:pPr marL="822960" lvl="1" indent="-457200">
              <a:buFont typeface="+mj-lt"/>
              <a:buAutoNum type="alphaUcPeriod"/>
            </a:pPr>
            <a:r>
              <a:rPr lang="hr-HR" smtClean="0"/>
              <a:t>System requirements</a:t>
            </a:r>
          </a:p>
          <a:p>
            <a:pPr marL="822960" lvl="1" indent="-457200">
              <a:buFont typeface="+mj-lt"/>
              <a:buAutoNum type="alphaUcPeriod"/>
            </a:pPr>
            <a:r>
              <a:rPr lang="hr-HR" smtClean="0"/>
              <a:t>UML use case based modeling</a:t>
            </a:r>
          </a:p>
          <a:p>
            <a:pPr marL="822960" lvl="1" indent="-457200">
              <a:buFont typeface="+mj-lt"/>
              <a:buAutoNum type="alphaUcPeriod"/>
            </a:pPr>
            <a:r>
              <a:rPr lang="hr-HR" smtClean="0"/>
              <a:t>System architecture</a:t>
            </a:r>
          </a:p>
          <a:p>
            <a:r>
              <a:rPr lang="en-US" smtClean="0"/>
              <a:t>Conclusion</a:t>
            </a:r>
            <a:endParaRPr lang="hr-HR" smtClean="0"/>
          </a:p>
          <a:p>
            <a:r>
              <a:rPr lang="hr-HR" smtClean="0"/>
              <a:t>Current progress</a:t>
            </a:r>
          </a:p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z="1400" smtClean="0"/>
              <a:pPr/>
              <a:t>2</a:t>
            </a:fld>
            <a:r>
              <a:rPr lang="hr-HR" sz="1400" smtClean="0"/>
              <a:t>/11</a:t>
            </a:r>
            <a:endParaRPr lang="hr-HR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Motivation &amp; goal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733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 recent years, the field</a:t>
            </a:r>
            <a:r>
              <a:rPr lang="hr-HR" dirty="0" smtClean="0"/>
              <a:t> of w</a:t>
            </a:r>
            <a:r>
              <a:rPr lang="en-US" dirty="0" err="1" smtClean="0"/>
              <a:t>eb</a:t>
            </a:r>
            <a:r>
              <a:rPr lang="en-US" dirty="0" smtClean="0"/>
              <a:t>-based telemedicine, has been rapidly evolving</a:t>
            </a:r>
            <a:r>
              <a:rPr lang="hr-HR" dirty="0" smtClean="0"/>
              <a:t>:</a:t>
            </a:r>
          </a:p>
          <a:p>
            <a:pPr marL="822960" lvl="1" indent="-457200">
              <a:buFont typeface="+mj-lt"/>
              <a:buAutoNum type="arabicParenR"/>
            </a:pPr>
            <a:r>
              <a:rPr lang="hr-HR" dirty="0" smtClean="0"/>
              <a:t>T</a:t>
            </a:r>
            <a:r>
              <a:rPr lang="en-US" dirty="0" smtClean="0"/>
              <a:t>he need to reduce the cost of healthcare expenditure in developed countries</a:t>
            </a:r>
            <a:endParaRPr lang="hr-HR" dirty="0" smtClean="0"/>
          </a:p>
          <a:p>
            <a:pPr marL="822960" lvl="1" indent="-457200">
              <a:buFont typeface="+mj-lt"/>
              <a:buAutoNum type="arabicParenR"/>
            </a:pPr>
            <a:r>
              <a:rPr lang="hr-HR" dirty="0" smtClean="0"/>
              <a:t>T</a:t>
            </a:r>
            <a:r>
              <a:rPr lang="en-US" dirty="0" smtClean="0"/>
              <a:t>o facilitate access to a better healthcare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H</a:t>
            </a:r>
            <a:r>
              <a:rPr lang="en-US" dirty="0" err="1" smtClean="0"/>
              <a:t>ard</a:t>
            </a:r>
            <a:r>
              <a:rPr lang="en-US" dirty="0" smtClean="0"/>
              <a:t> problem of efficient time-series features identification</a:t>
            </a:r>
            <a:r>
              <a:rPr lang="hr-HR" baseline="30000" dirty="0" smtClean="0"/>
              <a:t>1,2</a:t>
            </a:r>
            <a:r>
              <a:rPr lang="en-US" dirty="0" smtClean="0"/>
              <a:t> </a:t>
            </a:r>
            <a:endParaRPr lang="hr-HR" dirty="0" smtClean="0"/>
          </a:p>
          <a:p>
            <a:endParaRPr lang="hr-HR" dirty="0" smtClean="0"/>
          </a:p>
          <a:p>
            <a:r>
              <a:rPr lang="hr-HR" b="1" dirty="0" smtClean="0"/>
              <a:t>Goal: </a:t>
            </a:r>
            <a:r>
              <a:rPr lang="hr-HR" dirty="0" smtClean="0"/>
              <a:t>d</a:t>
            </a:r>
            <a:r>
              <a:rPr lang="en-US" dirty="0" err="1" smtClean="0"/>
              <a:t>evelopment</a:t>
            </a:r>
            <a:r>
              <a:rPr lang="en-US" dirty="0" smtClean="0"/>
              <a:t> </a:t>
            </a:r>
            <a:r>
              <a:rPr lang="en-US" dirty="0" smtClean="0"/>
              <a:t>of a </a:t>
            </a:r>
            <a:r>
              <a:rPr lang="hr-HR" dirty="0" smtClean="0"/>
              <a:t>web-based </a:t>
            </a:r>
            <a:r>
              <a:rPr lang="en-US" dirty="0" smtClean="0"/>
              <a:t>system </a:t>
            </a:r>
            <a:r>
              <a:rPr lang="en-US" dirty="0" smtClean="0"/>
              <a:t>for automatic classification of human body disorders based on the analysis of biomedical signals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152400" y="6019800"/>
            <a:ext cx="8458200" cy="701675"/>
          </a:xfrm>
        </p:spPr>
        <p:txBody>
          <a:bodyPr/>
          <a:lstStyle/>
          <a:p>
            <a:r>
              <a:rPr lang="hr-HR" sz="1000" baseline="30000" smtClean="0"/>
              <a:t>1</a:t>
            </a:r>
            <a:r>
              <a:rPr lang="hr-HR" sz="1000" smtClean="0"/>
              <a:t> </a:t>
            </a:r>
            <a:r>
              <a:rPr lang="en-US" sz="1000" smtClean="0"/>
              <a:t>B. D. Fulcher, M. A. Little, and N. S. Jones, “Highly  comparative  time-series  analysis:  the  empirical structure of time series and their methods,” J. Roy. Soc. Interface, vol. 10, p. 20130048, April 2013.</a:t>
            </a:r>
            <a:endParaRPr lang="hr-HR" sz="1000" smtClean="0"/>
          </a:p>
          <a:p>
            <a:r>
              <a:rPr lang="hr-HR" sz="1000" baseline="30000" smtClean="0"/>
              <a:t>2</a:t>
            </a:r>
            <a:r>
              <a:rPr lang="hr-HR" sz="1000" smtClean="0"/>
              <a:t> </a:t>
            </a:r>
            <a:r>
              <a:rPr lang="en-US" sz="1000" smtClean="0"/>
              <a:t>A. Jovic and N. Bogunovic, “Evaluating and Comparing Performance of Feature Combinations of Heart Rate Variability Measures for Cardiac Rhythm Classification,” Biomed. Signal Process. Control, vol. 7 no. 3, pp. 245</a:t>
            </a:r>
            <a:r>
              <a:rPr lang="hr-HR" sz="1000" smtClean="0"/>
              <a:t>–</a:t>
            </a:r>
            <a:r>
              <a:rPr lang="en-US" sz="1000" smtClean="0"/>
              <a:t>255, May 2012</a:t>
            </a:r>
            <a:endParaRPr lang="hr-HR" sz="100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8229600" y="640080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3</a:t>
            </a:fld>
            <a:r>
              <a:rPr lang="hr-HR" smtClean="0"/>
              <a:t>/11</a:t>
            </a:r>
            <a:endParaRPr lang="hr-H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System requirements (1/2)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8956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smtClean="0"/>
              <a:t>I</a:t>
            </a:r>
            <a:r>
              <a:rPr lang="en-US" smtClean="0"/>
              <a:t>ntegrative software solution for the analysis of </a:t>
            </a:r>
            <a:r>
              <a:rPr lang="en-US" b="1" smtClean="0"/>
              <a:t>multivariate heterogeneous </a:t>
            </a:r>
            <a:r>
              <a:rPr lang="en-US" smtClean="0"/>
              <a:t>biomedical time-series</a:t>
            </a:r>
            <a:endParaRPr lang="hr-HR" smtClean="0"/>
          </a:p>
          <a:p>
            <a:pPr lvl="0"/>
            <a:r>
              <a:rPr lang="hr-HR" smtClean="0"/>
              <a:t>I</a:t>
            </a:r>
            <a:r>
              <a:rPr lang="en-US" smtClean="0"/>
              <a:t>mplemented </a:t>
            </a:r>
            <a:r>
              <a:rPr lang="hr-HR" smtClean="0"/>
              <a:t>as </a:t>
            </a:r>
            <a:r>
              <a:rPr lang="en-US" smtClean="0"/>
              <a:t>a web platform</a:t>
            </a:r>
            <a:endParaRPr lang="hr-HR" smtClean="0"/>
          </a:p>
          <a:p>
            <a:pPr lvl="0"/>
            <a:r>
              <a:rPr lang="en-US" smtClean="0"/>
              <a:t>Software logic layer on the server written in Java</a:t>
            </a:r>
            <a:endParaRPr lang="hr-HR" smtClean="0"/>
          </a:p>
          <a:p>
            <a:pPr lvl="0"/>
            <a:r>
              <a:rPr lang="en-US" smtClean="0"/>
              <a:t>Interface towards the user implemented with web development technologies (HTML5, CSS3, TypeScript...).</a:t>
            </a:r>
            <a:endParaRPr lang="hr-HR" smtClean="0"/>
          </a:p>
          <a:p>
            <a:pPr lvl="0"/>
            <a:r>
              <a:rPr lang="en-US" smtClean="0"/>
              <a:t>Multiple input file formats: European data format (EDF) and EDF+, textual format for signals and annotations, images formats</a:t>
            </a:r>
            <a:r>
              <a:rPr lang="hr-HR" smtClean="0"/>
              <a:t>,</a:t>
            </a:r>
            <a:r>
              <a:rPr lang="en-US" smtClean="0"/>
              <a:t> meta-data</a:t>
            </a:r>
            <a:endParaRPr lang="hr-HR" smtClean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4953000"/>
            <a:ext cx="22669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0" name="Picture 4" descr="http://2.bp.blogspot.com/-hXEFAzpe1UU/VXEoRhVM_vI/AAAAAAAABxU/EybKBkafEo0/s640/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410200"/>
            <a:ext cx="1752600" cy="1074765"/>
          </a:xfrm>
          <a:prstGeom prst="rect">
            <a:avLst/>
          </a:prstGeom>
          <a:noFill/>
        </p:spPr>
      </p:pic>
      <p:pic>
        <p:nvPicPr>
          <p:cNvPr id="14342" name="Picture 6" descr="http://futurevisioncomputers.com/wp-content/uploads/2015/01/html5pluscss3-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5638800"/>
            <a:ext cx="2285999" cy="810971"/>
          </a:xfrm>
          <a:prstGeom prst="rect">
            <a:avLst/>
          </a:prstGeom>
          <a:noFill/>
        </p:spPr>
      </p:pic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4</a:t>
            </a:fld>
            <a:r>
              <a:rPr lang="hr-HR" smtClean="0"/>
              <a:t>/11</a:t>
            </a:r>
            <a:endParaRPr lang="hr-H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System requirements (2/2)</a:t>
            </a:r>
            <a:endParaRPr lang="hr-HR"/>
          </a:p>
        </p:txBody>
      </p:sp>
      <p:sp>
        <p:nvSpPr>
          <p:cNvPr id="4" name="Rezervirano mjesto sadržaja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352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Visualization of signals in 2D (records inspection) and specific body disorders in 3D using graphical hardware</a:t>
            </a:r>
            <a:endParaRPr lang="hr-HR" dirty="0" smtClean="0"/>
          </a:p>
          <a:p>
            <a:pPr lvl="0"/>
            <a:r>
              <a:rPr lang="hr-HR" dirty="0" smtClean="0"/>
              <a:t>T</a:t>
            </a:r>
            <a:r>
              <a:rPr lang="en-US" dirty="0" err="1" smtClean="0"/>
              <a:t>ime</a:t>
            </a:r>
            <a:r>
              <a:rPr lang="en-US" dirty="0" smtClean="0"/>
              <a:t>-series preprocessing, such as signal filtering</a:t>
            </a:r>
            <a:r>
              <a:rPr lang="hr-HR" dirty="0" smtClean="0"/>
              <a:t> and </a:t>
            </a:r>
            <a:r>
              <a:rPr lang="en-US" dirty="0" smtClean="0"/>
              <a:t>data transformations</a:t>
            </a:r>
            <a:endParaRPr lang="hr-HR" dirty="0" smtClean="0"/>
          </a:p>
          <a:p>
            <a:pPr lvl="0"/>
            <a:r>
              <a:rPr lang="hr-HR" dirty="0" smtClean="0"/>
              <a:t>F</a:t>
            </a:r>
            <a:r>
              <a:rPr lang="en-US" dirty="0" err="1" smtClean="0"/>
              <a:t>eature</a:t>
            </a:r>
            <a:r>
              <a:rPr lang="en-US" dirty="0" smtClean="0"/>
              <a:t> </a:t>
            </a:r>
            <a:r>
              <a:rPr lang="en-US" dirty="0" smtClean="0"/>
              <a:t>extraction</a:t>
            </a:r>
            <a:r>
              <a:rPr lang="hr-HR" dirty="0" smtClean="0"/>
              <a:t> –</a:t>
            </a:r>
            <a:r>
              <a:rPr lang="en-US" dirty="0" smtClean="0"/>
              <a:t> </a:t>
            </a:r>
            <a:r>
              <a:rPr lang="hr-HR" dirty="0" smtClean="0"/>
              <a:t>features chosen by: </a:t>
            </a:r>
            <a:r>
              <a:rPr lang="en-US" dirty="0" smtClean="0"/>
              <a:t>1</a:t>
            </a:r>
            <a:r>
              <a:rPr lang="en-US" dirty="0" smtClean="0"/>
              <a:t>) a medical expert system implemented in the platform, 2) an expert user; </a:t>
            </a:r>
            <a:endParaRPr lang="hr-HR" dirty="0" smtClean="0"/>
          </a:p>
          <a:p>
            <a:pPr lvl="0"/>
            <a:r>
              <a:rPr lang="hr-HR" dirty="0" smtClean="0"/>
              <a:t>A</a:t>
            </a:r>
            <a:r>
              <a:rPr lang="en-US" dirty="0" smtClean="0"/>
              <a:t> large number of features need to be supported by the platform, general and domain-specific</a:t>
            </a:r>
            <a:endParaRPr lang="hr-HR" dirty="0" smtClean="0"/>
          </a:p>
          <a:p>
            <a:pPr lvl="0"/>
            <a:r>
              <a:rPr lang="hr-HR" dirty="0" smtClean="0"/>
              <a:t>Machine learning: f</a:t>
            </a:r>
            <a:r>
              <a:rPr lang="en-US" dirty="0" err="1" smtClean="0"/>
              <a:t>eature</a:t>
            </a:r>
            <a:r>
              <a:rPr lang="en-US" dirty="0" smtClean="0"/>
              <a:t> selection, classification, regression, and prediction </a:t>
            </a:r>
            <a:r>
              <a:rPr lang="hr-HR" dirty="0" smtClean="0"/>
              <a:t>a</a:t>
            </a:r>
            <a:r>
              <a:rPr lang="en-US" dirty="0" err="1" smtClean="0"/>
              <a:t>lgorithms</a:t>
            </a:r>
            <a:endParaRPr lang="hr-HR" dirty="0" smtClean="0"/>
          </a:p>
          <a:p>
            <a:r>
              <a:rPr lang="en-US" dirty="0" smtClean="0"/>
              <a:t>Results reporting in contemporary formats</a:t>
            </a:r>
            <a:r>
              <a:rPr lang="hr-HR" dirty="0" smtClean="0"/>
              <a:t> (e.g. PDF)</a:t>
            </a:r>
            <a:r>
              <a:rPr lang="en-US" dirty="0" smtClean="0"/>
              <a:t>.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304800" y="5562600"/>
            <a:ext cx="685800" cy="58477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r-HR" sz="1600" smtClean="0">
                <a:solidFill>
                  <a:srgbClr val="FF0000"/>
                </a:solidFill>
              </a:rPr>
              <a:t>Input</a:t>
            </a:r>
          </a:p>
          <a:p>
            <a:r>
              <a:rPr lang="hr-HR" sz="1600" smtClean="0">
                <a:solidFill>
                  <a:srgbClr val="FF0000"/>
                </a:solidFill>
              </a:rPr>
              <a:t>data</a:t>
            </a:r>
            <a:endParaRPr lang="hr-HR" sz="1600">
              <a:solidFill>
                <a:srgbClr val="FF0000"/>
              </a:solidFill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1371600" y="5715000"/>
            <a:ext cx="1371600" cy="33855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r-HR" sz="1600" smtClean="0">
                <a:solidFill>
                  <a:srgbClr val="FF0000"/>
                </a:solidFill>
              </a:rPr>
              <a:t>Visualization</a:t>
            </a:r>
            <a:endParaRPr lang="hr-HR" sz="1600">
              <a:solidFill>
                <a:srgbClr val="FF0000"/>
              </a:solidFill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3124200" y="5562600"/>
            <a:ext cx="1143000" cy="58477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1600" smtClean="0">
                <a:solidFill>
                  <a:srgbClr val="FF0000"/>
                </a:solidFill>
              </a:rPr>
              <a:t>Pre-processing</a:t>
            </a:r>
            <a:endParaRPr lang="hr-HR" sz="1600">
              <a:solidFill>
                <a:srgbClr val="FF0000"/>
              </a:solidFill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4648200" y="5562600"/>
            <a:ext cx="1143000" cy="58477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1600" smtClean="0">
                <a:solidFill>
                  <a:srgbClr val="FF0000"/>
                </a:solidFill>
              </a:rPr>
              <a:t>Feature extraction</a:t>
            </a:r>
            <a:endParaRPr lang="hr-HR" sz="1600">
              <a:solidFill>
                <a:srgbClr val="FF0000"/>
              </a:solidFill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6172200" y="5562600"/>
            <a:ext cx="990600" cy="58477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1600" smtClean="0">
                <a:solidFill>
                  <a:srgbClr val="FF0000"/>
                </a:solidFill>
              </a:rPr>
              <a:t>Machine learning</a:t>
            </a:r>
            <a:endParaRPr lang="hr-HR" sz="1600">
              <a:solidFill>
                <a:srgbClr val="FF0000"/>
              </a:solidFill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7620000" y="5638800"/>
            <a:ext cx="1066800" cy="33855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1600" smtClean="0">
                <a:solidFill>
                  <a:srgbClr val="FF0000"/>
                </a:solidFill>
              </a:rPr>
              <a:t>Reporting</a:t>
            </a:r>
            <a:endParaRPr lang="hr-HR" sz="1600">
              <a:solidFill>
                <a:srgbClr val="FF0000"/>
              </a:solidFill>
            </a:endParaRPr>
          </a:p>
        </p:txBody>
      </p:sp>
      <p:sp>
        <p:nvSpPr>
          <p:cNvPr id="12" name="Strelica udesno 11"/>
          <p:cNvSpPr/>
          <p:nvPr/>
        </p:nvSpPr>
        <p:spPr>
          <a:xfrm>
            <a:off x="990600" y="57912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Strelica udesno 12"/>
          <p:cNvSpPr/>
          <p:nvPr/>
        </p:nvSpPr>
        <p:spPr>
          <a:xfrm>
            <a:off x="2743200" y="57912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Strelica udesno 13"/>
          <p:cNvSpPr/>
          <p:nvPr/>
        </p:nvSpPr>
        <p:spPr>
          <a:xfrm>
            <a:off x="4267200" y="57912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Strelica udesno 14"/>
          <p:cNvSpPr/>
          <p:nvPr/>
        </p:nvSpPr>
        <p:spPr>
          <a:xfrm>
            <a:off x="5791200" y="57912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Strelica udesno 15"/>
          <p:cNvSpPr/>
          <p:nvPr/>
        </p:nvSpPr>
        <p:spPr>
          <a:xfrm>
            <a:off x="7162800" y="57912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5</a:t>
            </a:fld>
            <a:r>
              <a:rPr lang="hr-HR" dirty="0" smtClean="0"/>
              <a:t>/11</a:t>
            </a:r>
            <a:endParaRPr lang="hr-HR" dirty="0"/>
          </a:p>
        </p:txBody>
      </p:sp>
      <p:sp>
        <p:nvSpPr>
          <p:cNvPr id="17" name="TextBox 16"/>
          <p:cNvSpPr txBox="1"/>
          <p:nvPr/>
        </p:nvSpPr>
        <p:spPr>
          <a:xfrm>
            <a:off x="4876800" y="6324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parallelization</a:t>
            </a:r>
            <a:endParaRPr lang="hr-HR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>
            <a:endCxn id="9" idx="2"/>
          </p:cNvCxnSpPr>
          <p:nvPr/>
        </p:nvCxnSpPr>
        <p:spPr>
          <a:xfrm flipH="1" flipV="1">
            <a:off x="5219700" y="6147375"/>
            <a:ext cx="114300" cy="2534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172200" y="6172202"/>
            <a:ext cx="76200" cy="22859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" y="70408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hr-HR" smtClean="0"/>
              <a:t>UML use case based modeling (1/2)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6200" y="1981200"/>
            <a:ext cx="82296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analysis process </a:t>
            </a:r>
            <a:r>
              <a:rPr lang="hr-HR" dirty="0" smtClean="0"/>
              <a:t>in the web platform </a:t>
            </a:r>
            <a:r>
              <a:rPr lang="en-US" dirty="0" smtClean="0"/>
              <a:t>is divided into 8 steps</a:t>
            </a:r>
            <a:r>
              <a:rPr lang="hr-HR" dirty="0" smtClean="0"/>
              <a:t>:</a:t>
            </a:r>
          </a:p>
          <a:p>
            <a:pPr marL="822960" lvl="1" indent="-457200">
              <a:buFont typeface="+mj-lt"/>
              <a:buAutoNum type="arabicPeriod"/>
            </a:pPr>
            <a:endParaRPr lang="hr-HR" sz="19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hr-HR" sz="1900" dirty="0" smtClean="0"/>
              <a:t>A</a:t>
            </a:r>
            <a:r>
              <a:rPr lang="en-US" sz="1900" dirty="0" err="1" smtClean="0"/>
              <a:t>nalysis</a:t>
            </a:r>
            <a:r>
              <a:rPr lang="en-US" sz="1900" dirty="0" smtClean="0"/>
              <a:t> type selection</a:t>
            </a:r>
            <a:endParaRPr lang="hr-HR" sz="19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hr-HR" sz="1900" dirty="0" smtClean="0"/>
              <a:t>S</a:t>
            </a:r>
            <a:r>
              <a:rPr lang="en-US" sz="1900" dirty="0" err="1" smtClean="0"/>
              <a:t>cenario</a:t>
            </a:r>
            <a:r>
              <a:rPr lang="en-US" sz="1900" dirty="0" smtClean="0"/>
              <a:t> selection</a:t>
            </a:r>
            <a:endParaRPr lang="hr-HR" sz="19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hr-HR" sz="1900" dirty="0" smtClean="0"/>
              <a:t>I</a:t>
            </a:r>
            <a:r>
              <a:rPr lang="en-US" sz="1900" dirty="0" err="1" smtClean="0"/>
              <a:t>nput</a:t>
            </a:r>
            <a:r>
              <a:rPr lang="en-US" sz="1900" dirty="0" smtClean="0"/>
              <a:t> data selection</a:t>
            </a:r>
            <a:endParaRPr lang="hr-HR" sz="19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hr-HR" sz="1900" dirty="0" smtClean="0"/>
              <a:t>R</a:t>
            </a:r>
            <a:r>
              <a:rPr lang="en-US" sz="1900" dirty="0" err="1" smtClean="0"/>
              <a:t>ecords</a:t>
            </a:r>
            <a:r>
              <a:rPr lang="en-US" sz="1900" dirty="0" smtClean="0"/>
              <a:t> inspection</a:t>
            </a:r>
            <a:endParaRPr lang="hr-HR" sz="19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hr-HR" sz="1900" dirty="0" smtClean="0"/>
              <a:t>R</a:t>
            </a:r>
            <a:r>
              <a:rPr lang="en-US" sz="1900" dirty="0" err="1" smtClean="0"/>
              <a:t>ecords</a:t>
            </a:r>
            <a:r>
              <a:rPr lang="en-US" sz="1900" dirty="0" smtClean="0"/>
              <a:t> preprocessing</a:t>
            </a:r>
            <a:endParaRPr lang="hr-HR" sz="19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hr-HR" sz="1900" dirty="0" smtClean="0"/>
              <a:t>F</a:t>
            </a:r>
            <a:r>
              <a:rPr lang="en-US" sz="1900" dirty="0" err="1" smtClean="0"/>
              <a:t>eature</a:t>
            </a:r>
            <a:r>
              <a:rPr lang="en-US" sz="1900" dirty="0" smtClean="0"/>
              <a:t> extraction</a:t>
            </a:r>
            <a:endParaRPr lang="hr-HR" sz="19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hr-HR" sz="1900" dirty="0" smtClean="0"/>
              <a:t>M</a:t>
            </a:r>
            <a:r>
              <a:rPr lang="en-US" sz="1900" dirty="0" err="1" smtClean="0"/>
              <a:t>odel</a:t>
            </a:r>
            <a:r>
              <a:rPr lang="en-US" sz="1900" dirty="0" smtClean="0"/>
              <a:t> construction</a:t>
            </a:r>
            <a:endParaRPr lang="hr-HR" sz="19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hr-HR" sz="1900" dirty="0" smtClean="0"/>
              <a:t>R</a:t>
            </a:r>
            <a:r>
              <a:rPr lang="en-US" sz="1900" dirty="0" err="1" smtClean="0"/>
              <a:t>eporting</a:t>
            </a:r>
            <a:endParaRPr lang="hr-HR" sz="1900" dirty="0" smtClean="0"/>
          </a:p>
          <a:p>
            <a:endParaRPr lang="hr-HR" dirty="0" smtClean="0"/>
          </a:p>
          <a:p>
            <a:r>
              <a:rPr lang="hr-HR" sz="2100" dirty="0" smtClean="0"/>
              <a:t>We also consider platform</a:t>
            </a:r>
          </a:p>
          <a:p>
            <a:pPr>
              <a:buNone/>
            </a:pPr>
            <a:r>
              <a:rPr lang="hr-HR" sz="2100" dirty="0" smtClean="0"/>
              <a:t>	administration and user</a:t>
            </a:r>
          </a:p>
          <a:p>
            <a:pPr>
              <a:buNone/>
            </a:pPr>
            <a:r>
              <a:rPr lang="hr-HR" sz="2100" dirty="0" smtClean="0"/>
              <a:t>	</a:t>
            </a:r>
            <a:r>
              <a:rPr lang="hr-HR" sz="2100" dirty="0" smtClean="0"/>
              <a:t>accounts use case diagrams</a:t>
            </a:r>
            <a:endParaRPr lang="hr-HR" sz="2100" dirty="0"/>
          </a:p>
        </p:txBody>
      </p:sp>
      <p:pic>
        <p:nvPicPr>
          <p:cNvPr id="16386" name="Picture 2" descr="UC_AnalysisTy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590800"/>
            <a:ext cx="5566276" cy="369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niOkvir 5"/>
          <p:cNvSpPr txBox="1"/>
          <p:nvPr/>
        </p:nvSpPr>
        <p:spPr>
          <a:xfrm>
            <a:off x="4419600" y="6172200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smtClean="0"/>
              <a:t>1. Analysis type selection</a:t>
            </a:r>
            <a:endParaRPr lang="hr-HR" sz="140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6</a:t>
            </a:fld>
            <a:r>
              <a:rPr lang="hr-HR" smtClean="0"/>
              <a:t>/11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Slika 8" descr="UC_ModelConstruc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203" y="1524000"/>
            <a:ext cx="7854213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niOkvir 4"/>
          <p:cNvSpPr txBox="1"/>
          <p:nvPr/>
        </p:nvSpPr>
        <p:spPr>
          <a:xfrm>
            <a:off x="3124200" y="6324600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smtClean="0"/>
              <a:t>7. Model construction</a:t>
            </a:r>
            <a:endParaRPr lang="hr-HR" sz="1400"/>
          </a:p>
        </p:txBody>
      </p:sp>
      <p:sp>
        <p:nvSpPr>
          <p:cNvPr id="7" name="Naslov 1"/>
          <p:cNvSpPr txBox="1">
            <a:spLocks/>
          </p:cNvSpPr>
          <p:nvPr/>
        </p:nvSpPr>
        <p:spPr>
          <a:xfrm>
            <a:off x="152400" y="304800"/>
            <a:ext cx="8991600" cy="1143000"/>
          </a:xfrm>
          <a:prstGeom prst="rect">
            <a:avLst/>
          </a:prstGeom>
        </p:spPr>
        <p:txBody>
          <a:bodyPr vert="horz" lIns="0" rIns="0" bIns="0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5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UML use case based modeling (2/2)</a:t>
            </a:r>
            <a:endParaRPr kumimoji="0" lang="hr-HR" sz="5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zervirano mjesto broja slajd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7</a:t>
            </a:fld>
            <a:r>
              <a:rPr lang="hr-HR" smtClean="0"/>
              <a:t>/11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Platform architecture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133600"/>
            <a:ext cx="8382000" cy="2895600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/>
              <a:t>Envisioned as a web portal, thin client – ease of remote access, </a:t>
            </a:r>
            <a:r>
              <a:rPr lang="hr-HR" dirty="0" smtClean="0"/>
              <a:t>wider </a:t>
            </a:r>
            <a:r>
              <a:rPr lang="hr-HR" dirty="0" smtClean="0"/>
              <a:t>user </a:t>
            </a:r>
            <a:r>
              <a:rPr lang="hr-HR" dirty="0" smtClean="0"/>
              <a:t>base than “classical” desktop apps</a:t>
            </a:r>
            <a:endParaRPr lang="hr-HR" dirty="0" smtClean="0"/>
          </a:p>
          <a:p>
            <a:r>
              <a:rPr lang="hr-HR" dirty="0" smtClean="0"/>
              <a:t>Client: </a:t>
            </a:r>
            <a:r>
              <a:rPr lang="en-US" dirty="0" smtClean="0"/>
              <a:t>Angular 2 f</a:t>
            </a:r>
            <a:r>
              <a:rPr lang="hr-HR" dirty="0" smtClean="0"/>
              <a:t>or development (TypeScript, JavaScript), HTML5, CSS3, BootStrap, WebGL</a:t>
            </a:r>
          </a:p>
          <a:p>
            <a:r>
              <a:rPr lang="hr-HR" dirty="0" smtClean="0"/>
              <a:t>Server: Java 8, Spring Boot, </a:t>
            </a:r>
            <a:r>
              <a:rPr lang="hr-HR" dirty="0" smtClean="0"/>
              <a:t>JPA (e.g. Hibernate), a DBMS (e.g. h2)</a:t>
            </a:r>
            <a:endParaRPr lang="hr-HR" dirty="0" smtClean="0"/>
          </a:p>
          <a:p>
            <a:r>
              <a:rPr lang="hr-HR" dirty="0" smtClean="0"/>
              <a:t>Client-to-Server connection via RESTful protocol (HTTP(S): POST/PUT/GET/DELETE)</a:t>
            </a:r>
          </a:p>
          <a:p>
            <a:r>
              <a:rPr lang="hr-HR" dirty="0" smtClean="0"/>
              <a:t>Execution improvements: paralellization and modularization</a:t>
            </a:r>
          </a:p>
          <a:p>
            <a:endParaRPr lang="hr-HR" dirty="0"/>
          </a:p>
        </p:txBody>
      </p:sp>
      <p:pic>
        <p:nvPicPr>
          <p:cNvPr id="22530" name="Picture 2" descr="http://safehammad.com/wp-uploads/2010/10/json-rest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790661"/>
            <a:ext cx="3657600" cy="2067339"/>
          </a:xfrm>
          <a:prstGeom prst="rect">
            <a:avLst/>
          </a:prstGeom>
          <a:noFill/>
        </p:spPr>
      </p:pic>
      <p:pic>
        <p:nvPicPr>
          <p:cNvPr id="22536" name="Picture 8" descr="http://photos4.meetupstatic.com/photos/event/a/a/e/6/600_448663750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334000"/>
            <a:ext cx="1142999" cy="1143000"/>
          </a:xfrm>
          <a:prstGeom prst="rect">
            <a:avLst/>
          </a:prstGeom>
          <a:noFill/>
        </p:spPr>
      </p:pic>
      <p:sp>
        <p:nvSpPr>
          <p:cNvPr id="8" name="Rezervirano mjesto broja slajd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8</a:t>
            </a:fld>
            <a:r>
              <a:rPr lang="hr-HR" smtClean="0"/>
              <a:t>/11</a:t>
            </a:r>
            <a:endParaRPr lang="hr-H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Conclusion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Early stage report of the work on an innovative web platform for biomedical time-series analysis</a:t>
            </a:r>
          </a:p>
          <a:p>
            <a:r>
              <a:rPr lang="en-US" dirty="0" smtClean="0"/>
              <a:t>We have shown the requirements and architecture </a:t>
            </a:r>
            <a:r>
              <a:rPr lang="hr-HR" dirty="0" smtClean="0"/>
              <a:t>needed to support the development</a:t>
            </a:r>
          </a:p>
          <a:p>
            <a:r>
              <a:rPr lang="hr-HR" dirty="0" smtClean="0"/>
              <a:t>The near-future focus will be the implementation of simple analysis scenarios, probably for a single biomedical time-series (e.g. ECG or EEG)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9</a:t>
            </a:fld>
            <a:r>
              <a:rPr lang="hr-HR" smtClean="0"/>
              <a:t>/11</a:t>
            </a:r>
            <a:endParaRPr lang="hr-H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jek">
  <a:themeElements>
    <a:clrScheme name="Tij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ij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j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798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Tijek</vt:lpstr>
      <vt:lpstr>Use Case Diagram Based Scenarios Design for a Biomedical Time-Series Analysis Web Platform </vt:lpstr>
      <vt:lpstr>CONTENT</vt:lpstr>
      <vt:lpstr>Motivation &amp; goal</vt:lpstr>
      <vt:lpstr>System requirements (1/2)</vt:lpstr>
      <vt:lpstr>System requirements (2/2)</vt:lpstr>
      <vt:lpstr>UML use case based modeling (1/2)</vt:lpstr>
      <vt:lpstr>Slide 7</vt:lpstr>
      <vt:lpstr>Platform architecture</vt:lpstr>
      <vt:lpstr>Conclusion</vt:lpstr>
      <vt:lpstr>Current progress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Diagram Based Scenarios Design for a Biomedical Time-Series Analysis Web Platform</dc:title>
  <dc:creator>Korisnik</dc:creator>
  <cp:lastModifiedBy>Alan Jovic</cp:lastModifiedBy>
  <cp:revision>14</cp:revision>
  <dcterms:created xsi:type="dcterms:W3CDTF">2016-05-29T08:53:24Z</dcterms:created>
  <dcterms:modified xsi:type="dcterms:W3CDTF">2016-06-01T11:26:09Z</dcterms:modified>
</cp:coreProperties>
</file>