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9"/>
  </p:notesMasterIdLst>
  <p:sldIdLst>
    <p:sldId id="256" r:id="rId2"/>
    <p:sldId id="257" r:id="rId3"/>
    <p:sldId id="258" r:id="rId4"/>
    <p:sldId id="268" r:id="rId5"/>
    <p:sldId id="269" r:id="rId6"/>
    <p:sldId id="272" r:id="rId7"/>
    <p:sldId id="271" r:id="rId8"/>
    <p:sldId id="276" r:id="rId9"/>
    <p:sldId id="275" r:id="rId10"/>
    <p:sldId id="274" r:id="rId11"/>
    <p:sldId id="280" r:id="rId12"/>
    <p:sldId id="279" r:id="rId13"/>
    <p:sldId id="277" r:id="rId14"/>
    <p:sldId id="273" r:id="rId15"/>
    <p:sldId id="270" r:id="rId16"/>
    <p:sldId id="265" r:id="rId17"/>
    <p:sldId id="267" r:id="rId1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7955" autoAdjust="0"/>
  </p:normalViewPr>
  <p:slideViewPr>
    <p:cSldViewPr>
      <p:cViewPr varScale="1">
        <p:scale>
          <a:sx n="91" d="100"/>
          <a:sy n="91" d="100"/>
        </p:scale>
        <p:origin x="-221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E78AC2-87E7-45F0-88D8-A185C8D266EF}" type="datetimeFigureOut">
              <a:rPr lang="hr-HR" smtClean="0"/>
              <a:pPr/>
              <a:t>30.5.2017.</a:t>
            </a:fld>
            <a:endParaRPr lang="hr-HR"/>
          </a:p>
        </p:txBody>
      </p:sp>
      <p:sp>
        <p:nvSpPr>
          <p:cNvPr id="4" name="Rezervirano mjesto slike slajd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r-HR" smtClean="0"/>
              <a:t>Kliknite da biste uredili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hr-HR"/>
          </a:p>
        </p:txBody>
      </p:sp>
      <p:sp>
        <p:nvSpPr>
          <p:cNvPr id="6" name="Rezervirano mjesto podnožj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EEFAB2-990E-4E1D-B578-9B4429BD4FBC}" type="slidenum">
              <a:rPr lang="hr-HR" smtClean="0"/>
              <a:pPr/>
              <a:t>‹#›</a:t>
            </a:fld>
            <a:endParaRPr lang="hr-H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3EEEFAB2-990E-4E1D-B578-9B4429BD4FBC}" type="slidenum">
              <a:rPr lang="hr-HR" smtClean="0"/>
              <a:pPr/>
              <a:t>1</a:t>
            </a:fld>
            <a:endParaRPr lang="hr-H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3EEEFAB2-990E-4E1D-B578-9B4429BD4FBC}" type="slidenum">
              <a:rPr lang="hr-HR" smtClean="0"/>
              <a:pPr/>
              <a:t>10</a:t>
            </a:fld>
            <a:endParaRPr lang="hr-H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11</a:t>
            </a:fld>
            <a:endParaRPr lang="hr-H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12</a:t>
            </a:fld>
            <a:endParaRPr lang="hr-H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13</a:t>
            </a:fld>
            <a:endParaRPr lang="hr-H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14</a:t>
            </a:fld>
            <a:endParaRPr lang="hr-H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15</a:t>
            </a:fld>
            <a:endParaRPr lang="hr-H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16</a:t>
            </a:fld>
            <a:endParaRPr lang="hr-H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3EEEFAB2-990E-4E1D-B578-9B4429BD4FBC}" type="slidenum">
              <a:rPr lang="hr-HR" smtClean="0"/>
              <a:pPr/>
              <a:t>17</a:t>
            </a:fld>
            <a:endParaRPr lang="hr-H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3EEEFAB2-990E-4E1D-B578-9B4429BD4FBC}" type="slidenum">
              <a:rPr lang="hr-HR" smtClean="0"/>
              <a:pPr/>
              <a:t>2</a:t>
            </a:fld>
            <a:endParaRPr lang="hr-H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3</a:t>
            </a:fld>
            <a:endParaRPr lang="hr-H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4</a:t>
            </a:fld>
            <a:endParaRPr lang="hr-H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5</a:t>
            </a:fld>
            <a:endParaRPr lang="hr-H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6</a:t>
            </a:fld>
            <a:endParaRPr lang="hr-H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7</a:t>
            </a:fld>
            <a:endParaRPr lang="hr-H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a:p>
        </p:txBody>
      </p:sp>
      <p:sp>
        <p:nvSpPr>
          <p:cNvPr id="4" name="Slide Number Placeholder 3"/>
          <p:cNvSpPr>
            <a:spLocks noGrp="1"/>
          </p:cNvSpPr>
          <p:nvPr>
            <p:ph type="sldNum" sz="quarter" idx="10"/>
          </p:nvPr>
        </p:nvSpPr>
        <p:spPr/>
        <p:txBody>
          <a:bodyPr/>
          <a:lstStyle/>
          <a:p>
            <a:fld id="{3EEEFAB2-990E-4E1D-B578-9B4429BD4FBC}" type="slidenum">
              <a:rPr lang="hr-HR" smtClean="0"/>
              <a:pPr/>
              <a:t>8</a:t>
            </a:fld>
            <a:endParaRPr lang="hr-H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r-HR" dirty="0"/>
          </a:p>
        </p:txBody>
      </p:sp>
      <p:sp>
        <p:nvSpPr>
          <p:cNvPr id="4" name="Slide Number Placeholder 3"/>
          <p:cNvSpPr>
            <a:spLocks noGrp="1"/>
          </p:cNvSpPr>
          <p:nvPr>
            <p:ph type="sldNum" sz="quarter" idx="10"/>
          </p:nvPr>
        </p:nvSpPr>
        <p:spPr/>
        <p:txBody>
          <a:bodyPr/>
          <a:lstStyle/>
          <a:p>
            <a:fld id="{3EEEFAB2-990E-4E1D-B578-9B4429BD4FBC}" type="slidenum">
              <a:rPr lang="hr-HR" smtClean="0"/>
              <a:pPr/>
              <a:t>9</a:t>
            </a:fld>
            <a:endParaRPr lang="hr-H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bg>
      <p:bgRef idx="1002">
        <a:schemeClr val="bg2"/>
      </p:bgRef>
    </p:bg>
    <p:spTree>
      <p:nvGrpSpPr>
        <p:cNvPr id="1" name=""/>
        <p:cNvGrpSpPr/>
        <p:nvPr/>
      </p:nvGrpSpPr>
      <p:grpSpPr>
        <a:xfrm>
          <a:off x="0" y="0"/>
          <a:ext cx="0" cy="0"/>
          <a:chOff x="0" y="0"/>
          <a:chExt cx="0" cy="0"/>
        </a:xfrm>
      </p:grpSpPr>
      <p:sp>
        <p:nvSpPr>
          <p:cNvPr id="9" name="Naslov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smtClean="0"/>
              <a:t>Kliknite da biste uredili stil naslova matrice</a:t>
            </a:r>
            <a:endParaRPr kumimoji="0" lang="en-US"/>
          </a:p>
        </p:txBody>
      </p:sp>
      <p:sp>
        <p:nvSpPr>
          <p:cNvPr id="17" name="Podnaslov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hr-HR" smtClean="0"/>
              <a:t>Kliknite da biste uredili stil podnaslova matrice</a:t>
            </a:r>
            <a:endParaRPr kumimoji="0" lang="en-US"/>
          </a:p>
        </p:txBody>
      </p:sp>
      <p:sp>
        <p:nvSpPr>
          <p:cNvPr id="30" name="Rezervirano mjesto datuma 29"/>
          <p:cNvSpPr>
            <a:spLocks noGrp="1"/>
          </p:cNvSpPr>
          <p:nvPr>
            <p:ph type="dt" sz="half" idx="10"/>
          </p:nvPr>
        </p:nvSpPr>
        <p:spPr/>
        <p:txBody>
          <a:bodyPr/>
          <a:lstStyle/>
          <a:p>
            <a:fld id="{A8D91D1A-2A86-4E9A-913C-3FD80475F69B}" type="datetimeFigureOut">
              <a:rPr lang="hr-HR" smtClean="0"/>
              <a:pPr/>
              <a:t>30.5.2017.</a:t>
            </a:fld>
            <a:endParaRPr lang="hr-HR"/>
          </a:p>
        </p:txBody>
      </p:sp>
      <p:sp>
        <p:nvSpPr>
          <p:cNvPr id="19" name="Rezervirano mjesto podnožja 18"/>
          <p:cNvSpPr>
            <a:spLocks noGrp="1"/>
          </p:cNvSpPr>
          <p:nvPr>
            <p:ph type="ftr" sz="quarter" idx="11"/>
          </p:nvPr>
        </p:nvSpPr>
        <p:spPr/>
        <p:txBody>
          <a:bodyPr/>
          <a:lstStyle/>
          <a:p>
            <a:endParaRPr lang="hr-HR"/>
          </a:p>
        </p:txBody>
      </p:sp>
      <p:sp>
        <p:nvSpPr>
          <p:cNvPr id="27" name="Rezervirano mjesto broja slajda 26"/>
          <p:cNvSpPr>
            <a:spLocks noGrp="1"/>
          </p:cNvSpPr>
          <p:nvPr>
            <p:ph type="sldNum" sz="quarter" idx="12"/>
          </p:nvPr>
        </p:nvSpPr>
        <p:spPr/>
        <p:txBody>
          <a:bodyPr/>
          <a:lstStyle/>
          <a:p>
            <a:fld id="{AEE581E5-3A92-4298-B99F-5584528693D0}"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8D91D1A-2A86-4E9A-913C-3FD80475F69B}" type="datetimeFigureOut">
              <a:rPr lang="hr-HR" smtClean="0"/>
              <a:pPr/>
              <a:t>30.5.2017.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6629400" y="914401"/>
            <a:ext cx="2057400" cy="5211763"/>
          </a:xfrm>
        </p:spPr>
        <p:txBody>
          <a:bodyPr vert="eaVert"/>
          <a:lstStyle/>
          <a:p>
            <a:r>
              <a:rPr kumimoji="0" lang="hr-HR" smtClean="0"/>
              <a:t>Kliknite da biste uredili stil naslova matrice</a:t>
            </a:r>
            <a:endParaRPr kumimoji="0" lang="en-US"/>
          </a:p>
        </p:txBody>
      </p:sp>
      <p:sp>
        <p:nvSpPr>
          <p:cNvPr id="3" name="Rezervirano mjesto okomitog teksta 2"/>
          <p:cNvSpPr>
            <a:spLocks noGrp="1"/>
          </p:cNvSpPr>
          <p:nvPr>
            <p:ph type="body" orient="vert" idx="1"/>
          </p:nvPr>
        </p:nvSpPr>
        <p:spPr>
          <a:xfrm>
            <a:off x="457200" y="914401"/>
            <a:ext cx="6019800" cy="5211763"/>
          </a:xfrm>
        </p:spPr>
        <p:txBody>
          <a:bodyPr vert="eaVert"/>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8D91D1A-2A86-4E9A-913C-3FD80475F69B}" type="datetimeFigureOut">
              <a:rPr lang="hr-HR" smtClean="0"/>
              <a:pPr/>
              <a:t>30.5.2017.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hr-HR" smtClean="0"/>
              <a:t>Kliknite da biste uredili stil naslova matrice</a:t>
            </a:r>
            <a:endParaRPr kumimoji="0" lang="en-US"/>
          </a:p>
        </p:txBody>
      </p:sp>
      <p:sp>
        <p:nvSpPr>
          <p:cNvPr id="3" name="Rezervirano mjesto sadržaja 2"/>
          <p:cNvSpPr>
            <a:spLocks noGrp="1"/>
          </p:cNvSpPr>
          <p:nvPr>
            <p:ph idx="1"/>
          </p:nvPr>
        </p:nvSpPr>
        <p:spPr/>
        <p:txBody>
          <a:body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datuma 3"/>
          <p:cNvSpPr>
            <a:spLocks noGrp="1"/>
          </p:cNvSpPr>
          <p:nvPr>
            <p:ph type="dt" sz="half" idx="10"/>
          </p:nvPr>
        </p:nvSpPr>
        <p:spPr/>
        <p:txBody>
          <a:bodyPr/>
          <a:lstStyle/>
          <a:p>
            <a:fld id="{A8D91D1A-2A86-4E9A-913C-3FD80475F69B}" type="datetimeFigureOut">
              <a:rPr lang="hr-HR" smtClean="0"/>
              <a:pPr/>
              <a:t>30.5.2017.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odjeljka">
    <p:bg>
      <p:bgRef idx="1002">
        <a:schemeClr val="bg2"/>
      </p:bgRef>
    </p:bg>
    <p:spTree>
      <p:nvGrpSpPr>
        <p:cNvPr id="1" name=""/>
        <p:cNvGrpSpPr/>
        <p:nvPr/>
      </p:nvGrpSpPr>
      <p:grpSpPr>
        <a:xfrm>
          <a:off x="0" y="0"/>
          <a:ext cx="0" cy="0"/>
          <a:chOff x="0" y="0"/>
          <a:chExt cx="0" cy="0"/>
        </a:xfrm>
      </p:grpSpPr>
      <p:sp>
        <p:nvSpPr>
          <p:cNvPr id="2" name="Naslov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hr-HR" smtClean="0"/>
              <a:t>Kliknite da biste uredili stilove teksta matrice</a:t>
            </a:r>
          </a:p>
        </p:txBody>
      </p:sp>
      <p:sp>
        <p:nvSpPr>
          <p:cNvPr id="4" name="Rezervirano mjesto datuma 3"/>
          <p:cNvSpPr>
            <a:spLocks noGrp="1"/>
          </p:cNvSpPr>
          <p:nvPr>
            <p:ph type="dt" sz="half" idx="10"/>
          </p:nvPr>
        </p:nvSpPr>
        <p:spPr/>
        <p:txBody>
          <a:bodyPr/>
          <a:lstStyle/>
          <a:p>
            <a:fld id="{A8D91D1A-2A86-4E9A-913C-3FD80475F69B}" type="datetimeFigureOut">
              <a:rPr lang="hr-HR" smtClean="0"/>
              <a:pPr/>
              <a:t>30.5.2017.</a:t>
            </a:fld>
            <a:endParaRPr lang="hr-HR"/>
          </a:p>
        </p:txBody>
      </p:sp>
      <p:sp>
        <p:nvSpPr>
          <p:cNvPr id="5" name="Rezervirano mjesto podnožja 4"/>
          <p:cNvSpPr>
            <a:spLocks noGrp="1"/>
          </p:cNvSpPr>
          <p:nvPr>
            <p:ph type="ftr" sz="quarter" idx="11"/>
          </p:nvPr>
        </p:nvSpPr>
        <p:spPr/>
        <p:txBody>
          <a:bodyPr/>
          <a:lstStyle/>
          <a:p>
            <a:endParaRPr lang="hr-HR"/>
          </a:p>
        </p:txBody>
      </p:sp>
      <p:sp>
        <p:nvSpPr>
          <p:cNvPr id="6" name="Rezervirano mjesto broja slajda 5"/>
          <p:cNvSpPr>
            <a:spLocks noGrp="1"/>
          </p:cNvSpPr>
          <p:nvPr>
            <p:ph type="sldNum" sz="quarter" idx="12"/>
          </p:nvPr>
        </p:nvSpPr>
        <p:spPr/>
        <p:txBody>
          <a:bodyPr/>
          <a:lstStyle/>
          <a:p>
            <a:fld id="{AEE581E5-3A92-4298-B99F-5584528693D0}"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a:lstStyle/>
          <a:p>
            <a:r>
              <a:rPr kumimoji="0" lang="hr-HR" smtClean="0"/>
              <a:t>Kliknite da biste uredili stil naslova matrice</a:t>
            </a:r>
            <a:endParaRPr kumimoji="0" lang="en-US"/>
          </a:p>
        </p:txBody>
      </p:sp>
      <p:sp>
        <p:nvSpPr>
          <p:cNvPr id="3" name="Rezervirano mjesto sadržaja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4" name="Rezervirano mjesto sadržaja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p>
            <a:fld id="{A8D91D1A-2A86-4E9A-913C-3FD80475F69B}" type="datetimeFigureOut">
              <a:rPr lang="hr-HR" smtClean="0"/>
              <a:pPr/>
              <a:t>30.5.2017.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229600" cy="1143000"/>
          </a:xfrm>
        </p:spPr>
        <p:txBody>
          <a:bodyPr tIns="45720" anchor="b"/>
          <a:lstStyle>
            <a:lvl1pPr>
              <a:defRPr/>
            </a:lvl1pPr>
          </a:lstStyle>
          <a:p>
            <a:r>
              <a:rPr kumimoji="0" lang="hr-HR" smtClean="0"/>
              <a:t>Kliknite da biste uredili stil naslova matrice</a:t>
            </a:r>
            <a:endParaRPr kumimoji="0" lang="en-US"/>
          </a:p>
        </p:txBody>
      </p:sp>
      <p:sp>
        <p:nvSpPr>
          <p:cNvPr id="3" name="Rezervirano mjesto teksta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4" name="Rezervirano mjesto teksta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hr-HR" smtClean="0"/>
              <a:t>Kliknite da biste uredili stilove teksta matrice</a:t>
            </a:r>
          </a:p>
        </p:txBody>
      </p:sp>
      <p:sp>
        <p:nvSpPr>
          <p:cNvPr id="5" name="Rezervirano mjesto sadržaja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6" name="Rezervirano mjesto sadržaja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7" name="Rezervirano mjesto datuma 6"/>
          <p:cNvSpPr>
            <a:spLocks noGrp="1"/>
          </p:cNvSpPr>
          <p:nvPr>
            <p:ph type="dt" sz="half" idx="10"/>
          </p:nvPr>
        </p:nvSpPr>
        <p:spPr/>
        <p:txBody>
          <a:bodyPr/>
          <a:lstStyle/>
          <a:p>
            <a:fld id="{A8D91D1A-2A86-4E9A-913C-3FD80475F69B}" type="datetimeFigureOut">
              <a:rPr lang="hr-HR" smtClean="0"/>
              <a:pPr/>
              <a:t>30.5.2017.</a:t>
            </a:fld>
            <a:endParaRPr lang="hr-HR"/>
          </a:p>
        </p:txBody>
      </p:sp>
      <p:sp>
        <p:nvSpPr>
          <p:cNvPr id="8" name="Rezervirano mjesto podnožja 7"/>
          <p:cNvSpPr>
            <a:spLocks noGrp="1"/>
          </p:cNvSpPr>
          <p:nvPr>
            <p:ph type="ftr" sz="quarter" idx="11"/>
          </p:nvPr>
        </p:nvSpPr>
        <p:spPr/>
        <p:txBody>
          <a:bodyPr/>
          <a:lstStyle/>
          <a:p>
            <a:endParaRPr lang="hr-HR"/>
          </a:p>
        </p:txBody>
      </p:sp>
      <p:sp>
        <p:nvSpPr>
          <p:cNvPr id="9" name="Rezervirano mjesto broja slajda 8"/>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hr-HR" smtClean="0"/>
              <a:t>Kliknite da biste uredili stil naslova matrice</a:t>
            </a:r>
            <a:endParaRPr kumimoji="0" lang="en-US"/>
          </a:p>
        </p:txBody>
      </p:sp>
      <p:sp>
        <p:nvSpPr>
          <p:cNvPr id="3" name="Rezervirano mjesto datuma 2"/>
          <p:cNvSpPr>
            <a:spLocks noGrp="1"/>
          </p:cNvSpPr>
          <p:nvPr>
            <p:ph type="dt" sz="half" idx="10"/>
          </p:nvPr>
        </p:nvSpPr>
        <p:spPr/>
        <p:txBody>
          <a:bodyPr/>
          <a:lstStyle/>
          <a:p>
            <a:fld id="{A8D91D1A-2A86-4E9A-913C-3FD80475F69B}" type="datetimeFigureOut">
              <a:rPr lang="hr-HR" smtClean="0"/>
              <a:pPr/>
              <a:t>30.5.2017.</a:t>
            </a:fld>
            <a:endParaRPr lang="hr-HR"/>
          </a:p>
        </p:txBody>
      </p:sp>
      <p:sp>
        <p:nvSpPr>
          <p:cNvPr id="4" name="Rezervirano mjesto podnožja 3"/>
          <p:cNvSpPr>
            <a:spLocks noGrp="1"/>
          </p:cNvSpPr>
          <p:nvPr>
            <p:ph type="ftr" sz="quarter" idx="11"/>
          </p:nvPr>
        </p:nvSpPr>
        <p:spPr/>
        <p:txBody>
          <a:bodyPr/>
          <a:lstStyle/>
          <a:p>
            <a:endParaRPr lang="hr-HR"/>
          </a:p>
        </p:txBody>
      </p:sp>
      <p:sp>
        <p:nvSpPr>
          <p:cNvPr id="5" name="Rezervirano mjesto broja slajda 4"/>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p:cNvSpPr>
            <a:spLocks noGrp="1"/>
          </p:cNvSpPr>
          <p:nvPr>
            <p:ph type="dt" sz="half" idx="10"/>
          </p:nvPr>
        </p:nvSpPr>
        <p:spPr/>
        <p:txBody>
          <a:bodyPr/>
          <a:lstStyle/>
          <a:p>
            <a:fld id="{A8D91D1A-2A86-4E9A-913C-3FD80475F69B}" type="datetimeFigureOut">
              <a:rPr lang="hr-HR" smtClean="0"/>
              <a:pPr/>
              <a:t>30.5.2017.</a:t>
            </a:fld>
            <a:endParaRPr lang="hr-HR"/>
          </a:p>
        </p:txBody>
      </p:sp>
      <p:sp>
        <p:nvSpPr>
          <p:cNvPr id="3" name="Rezervirano mjesto podnožja 2"/>
          <p:cNvSpPr>
            <a:spLocks noGrp="1"/>
          </p:cNvSpPr>
          <p:nvPr>
            <p:ph type="ftr" sz="quarter" idx="11"/>
          </p:nvPr>
        </p:nvSpPr>
        <p:spPr/>
        <p:txBody>
          <a:bodyPr/>
          <a:lstStyle/>
          <a:p>
            <a:endParaRPr lang="hr-HR"/>
          </a:p>
        </p:txBody>
      </p:sp>
      <p:sp>
        <p:nvSpPr>
          <p:cNvPr id="4" name="Rezervirano mjesto broja slajda 3"/>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hr-HR" smtClean="0"/>
              <a:t>Kliknite da biste uredili stil naslova matrice</a:t>
            </a:r>
            <a:endParaRPr kumimoji="0" lang="en-US"/>
          </a:p>
        </p:txBody>
      </p:sp>
      <p:sp>
        <p:nvSpPr>
          <p:cNvPr id="3" name="Rezervirano mjesto teksta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hr-HR" smtClean="0"/>
              <a:t>Kliknite da biste uredili stilove teksta matrice</a:t>
            </a:r>
          </a:p>
        </p:txBody>
      </p:sp>
      <p:sp>
        <p:nvSpPr>
          <p:cNvPr id="4" name="Rezervirano mjesto sadržaja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hr-HR" smtClean="0"/>
              <a:t>Kliknite da biste uredili stilove teksta matrice</a:t>
            </a:r>
          </a:p>
          <a:p>
            <a:pPr lvl="1" eaLnBrk="1" latinLnBrk="0" hangingPunct="1"/>
            <a:r>
              <a:rPr lang="hr-HR" smtClean="0"/>
              <a:t>Druga razina</a:t>
            </a:r>
          </a:p>
          <a:p>
            <a:pPr lvl="2" eaLnBrk="1" latinLnBrk="0" hangingPunct="1"/>
            <a:r>
              <a:rPr lang="hr-HR" smtClean="0"/>
              <a:t>Treća razina</a:t>
            </a:r>
          </a:p>
          <a:p>
            <a:pPr lvl="3" eaLnBrk="1" latinLnBrk="0" hangingPunct="1"/>
            <a:r>
              <a:rPr lang="hr-HR" smtClean="0"/>
              <a:t>Četvrta razina</a:t>
            </a:r>
          </a:p>
          <a:p>
            <a:pPr lvl="4" eaLnBrk="1" latinLnBrk="0" hangingPunct="1"/>
            <a:r>
              <a:rPr lang="hr-HR" smtClean="0"/>
              <a:t>Peta razina</a:t>
            </a:r>
            <a:endParaRPr kumimoji="0" lang="en-US"/>
          </a:p>
        </p:txBody>
      </p:sp>
      <p:sp>
        <p:nvSpPr>
          <p:cNvPr id="5" name="Rezervirano mjesto datuma 4"/>
          <p:cNvSpPr>
            <a:spLocks noGrp="1"/>
          </p:cNvSpPr>
          <p:nvPr>
            <p:ph type="dt" sz="half" idx="10"/>
          </p:nvPr>
        </p:nvSpPr>
        <p:spPr/>
        <p:txBody>
          <a:bodyPr/>
          <a:lstStyle/>
          <a:p>
            <a:fld id="{A8D91D1A-2A86-4E9A-913C-3FD80475F69B}" type="datetimeFigureOut">
              <a:rPr lang="hr-HR" smtClean="0"/>
              <a:pPr/>
              <a:t>30.5.2017.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p:txBody>
          <a:bodyPr/>
          <a:lstStyle/>
          <a:p>
            <a:fld id="{AEE581E5-3A92-4298-B99F-5584528693D0}"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9" name="Pravokutnik s odsječenim zaobljenim jednim kuto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Pravokutni trokut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Naslov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hr-HR" smtClean="0"/>
              <a:t>Kliknite da biste uredili stil naslova matrice</a:t>
            </a:r>
            <a:endParaRPr kumimoji="0" lang="en-US"/>
          </a:p>
        </p:txBody>
      </p:sp>
      <p:sp>
        <p:nvSpPr>
          <p:cNvPr id="4" name="Rezervirano mjesto teksta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hr-HR" smtClean="0"/>
              <a:t>Kliknite da biste uredili stilove teksta matrice</a:t>
            </a:r>
          </a:p>
        </p:txBody>
      </p:sp>
      <p:sp>
        <p:nvSpPr>
          <p:cNvPr id="5" name="Rezervirano mjesto datuma 4"/>
          <p:cNvSpPr>
            <a:spLocks noGrp="1"/>
          </p:cNvSpPr>
          <p:nvPr>
            <p:ph type="dt" sz="half" idx="10"/>
          </p:nvPr>
        </p:nvSpPr>
        <p:spPr/>
        <p:txBody>
          <a:bodyPr/>
          <a:lstStyle/>
          <a:p>
            <a:fld id="{A8D91D1A-2A86-4E9A-913C-3FD80475F69B}" type="datetimeFigureOut">
              <a:rPr lang="hr-HR" smtClean="0"/>
              <a:pPr/>
              <a:t>30.5.2017.</a:t>
            </a:fld>
            <a:endParaRPr lang="hr-HR"/>
          </a:p>
        </p:txBody>
      </p:sp>
      <p:sp>
        <p:nvSpPr>
          <p:cNvPr id="6" name="Rezervirano mjesto podnožja 5"/>
          <p:cNvSpPr>
            <a:spLocks noGrp="1"/>
          </p:cNvSpPr>
          <p:nvPr>
            <p:ph type="ftr" sz="quarter" idx="11"/>
          </p:nvPr>
        </p:nvSpPr>
        <p:spPr/>
        <p:txBody>
          <a:bodyPr/>
          <a:lstStyle/>
          <a:p>
            <a:endParaRPr lang="hr-HR"/>
          </a:p>
        </p:txBody>
      </p:sp>
      <p:sp>
        <p:nvSpPr>
          <p:cNvPr id="7" name="Rezervirano mjesto broja slajda 6"/>
          <p:cNvSpPr>
            <a:spLocks noGrp="1"/>
          </p:cNvSpPr>
          <p:nvPr>
            <p:ph type="sldNum" sz="quarter" idx="12"/>
          </p:nvPr>
        </p:nvSpPr>
        <p:spPr>
          <a:xfrm>
            <a:off x="8077200" y="6356350"/>
            <a:ext cx="609600" cy="365125"/>
          </a:xfrm>
        </p:spPr>
        <p:txBody>
          <a:bodyPr/>
          <a:lstStyle/>
          <a:p>
            <a:fld id="{AEE581E5-3A92-4298-B99F-5584528693D0}" type="slidenum">
              <a:rPr lang="hr-HR" smtClean="0"/>
              <a:pPr/>
              <a:t>‹#›</a:t>
            </a:fld>
            <a:endParaRPr lang="hr-HR"/>
          </a:p>
        </p:txBody>
      </p:sp>
      <p:sp>
        <p:nvSpPr>
          <p:cNvPr id="3" name="Rezervirano mjesto slik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hr-HR" smtClean="0"/>
              <a:t>Pritisnite ikonu za dodavanje slike</a:t>
            </a:r>
            <a:endParaRPr kumimoji="0" lang="en-US" dirty="0"/>
          </a:p>
        </p:txBody>
      </p:sp>
      <p:sp>
        <p:nvSpPr>
          <p:cNvPr id="10" name="Prostoručno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Prostoručno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Prostoručno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Prostoručno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Rezervirano mjesto naslova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hr-HR" smtClean="0"/>
              <a:t>Kliknite da biste uredili stil naslova matrice</a:t>
            </a:r>
            <a:endParaRPr kumimoji="0" lang="en-US"/>
          </a:p>
        </p:txBody>
      </p:sp>
      <p:sp>
        <p:nvSpPr>
          <p:cNvPr id="30" name="Rezervirano mjesto teksta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hr-HR" smtClean="0"/>
              <a:t>Kliknite da biste uredili stilove teksta matrice</a:t>
            </a:r>
          </a:p>
          <a:p>
            <a:pPr lvl="1" eaLnBrk="1" latinLnBrk="0" hangingPunct="1"/>
            <a:r>
              <a:rPr kumimoji="0" lang="hr-HR" smtClean="0"/>
              <a:t>Druga razina</a:t>
            </a:r>
          </a:p>
          <a:p>
            <a:pPr lvl="2" eaLnBrk="1" latinLnBrk="0" hangingPunct="1"/>
            <a:r>
              <a:rPr kumimoji="0" lang="hr-HR" smtClean="0"/>
              <a:t>Treća razina</a:t>
            </a:r>
          </a:p>
          <a:p>
            <a:pPr lvl="3" eaLnBrk="1" latinLnBrk="0" hangingPunct="1"/>
            <a:r>
              <a:rPr kumimoji="0" lang="hr-HR" smtClean="0"/>
              <a:t>Četvrta razina</a:t>
            </a:r>
          </a:p>
          <a:p>
            <a:pPr lvl="4" eaLnBrk="1" latinLnBrk="0" hangingPunct="1"/>
            <a:r>
              <a:rPr kumimoji="0" lang="hr-HR" smtClean="0"/>
              <a:t>Peta razina</a:t>
            </a:r>
            <a:endParaRPr kumimoji="0" lang="en-US"/>
          </a:p>
        </p:txBody>
      </p:sp>
      <p:sp>
        <p:nvSpPr>
          <p:cNvPr id="10" name="Rezervirano mjesto datuma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A8D91D1A-2A86-4E9A-913C-3FD80475F69B}" type="datetimeFigureOut">
              <a:rPr lang="hr-HR" smtClean="0"/>
              <a:pPr/>
              <a:t>30.5.2017.</a:t>
            </a:fld>
            <a:endParaRPr lang="hr-HR"/>
          </a:p>
        </p:txBody>
      </p:sp>
      <p:sp>
        <p:nvSpPr>
          <p:cNvPr id="22" name="Rezervirano mjesto podnožj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hr-HR"/>
          </a:p>
        </p:txBody>
      </p:sp>
      <p:sp>
        <p:nvSpPr>
          <p:cNvPr id="18" name="Rezervirano mjesto broja slajda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EE581E5-3A92-4298-B99F-5584528693D0}" type="slidenum">
              <a:rPr lang="hr-HR" smtClean="0"/>
              <a:pPr/>
              <a:t>‹#›</a:t>
            </a:fld>
            <a:endParaRPr lang="hr-HR"/>
          </a:p>
        </p:txBody>
      </p:sp>
      <p:grpSp>
        <p:nvGrpSpPr>
          <p:cNvPr id="2" name="Grupa 1"/>
          <p:cNvGrpSpPr/>
          <p:nvPr/>
        </p:nvGrpSpPr>
        <p:grpSpPr>
          <a:xfrm>
            <a:off x="-19017" y="202408"/>
            <a:ext cx="9180548" cy="649224"/>
            <a:chOff x="-19045" y="216550"/>
            <a:chExt cx="9180548" cy="649224"/>
          </a:xfrm>
        </p:grpSpPr>
        <p:sp>
          <p:nvSpPr>
            <p:cNvPr id="12" name="Prostoručno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Prostoručno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533400" y="1295400"/>
            <a:ext cx="7851648" cy="1828800"/>
          </a:xfrm>
        </p:spPr>
        <p:txBody>
          <a:bodyPr>
            <a:normAutofit/>
          </a:bodyPr>
          <a:lstStyle/>
          <a:p>
            <a:r>
              <a:rPr lang="en-US" sz="3200" dirty="0" smtClean="0"/>
              <a:t>Biomedical time series preprocessing and expert-system based feature extraction in MULTISAB platform </a:t>
            </a:r>
            <a:endParaRPr lang="hr-HR" sz="3200" dirty="0"/>
          </a:p>
        </p:txBody>
      </p:sp>
      <p:sp>
        <p:nvSpPr>
          <p:cNvPr id="3" name="Podnaslov 2"/>
          <p:cNvSpPr>
            <a:spLocks noGrp="1"/>
          </p:cNvSpPr>
          <p:nvPr>
            <p:ph type="subTitle" idx="1"/>
          </p:nvPr>
        </p:nvSpPr>
        <p:spPr>
          <a:xfrm>
            <a:off x="152400" y="3657600"/>
            <a:ext cx="8235696" cy="1905000"/>
          </a:xfrm>
        </p:spPr>
        <p:txBody>
          <a:bodyPr>
            <a:normAutofit fontScale="55000" lnSpcReduction="20000"/>
          </a:bodyPr>
          <a:lstStyle/>
          <a:p>
            <a:r>
              <a:rPr lang="hr-HR" sz="4800" i="1" dirty="0" smtClean="0"/>
              <a:t>Alan Jovic</a:t>
            </a:r>
            <a:r>
              <a:rPr lang="hr-HR" sz="4800" i="1" baseline="30000" dirty="0" smtClean="0"/>
              <a:t>1</a:t>
            </a:r>
            <a:r>
              <a:rPr lang="hr-HR" sz="4800" i="1" dirty="0" smtClean="0"/>
              <a:t>, Davor Kukolja</a:t>
            </a:r>
            <a:r>
              <a:rPr lang="hr-HR" sz="4800" i="1" baseline="30000" dirty="0" smtClean="0"/>
              <a:t>1</a:t>
            </a:r>
            <a:r>
              <a:rPr lang="hr-HR" sz="4800" i="1" dirty="0" smtClean="0"/>
              <a:t>, </a:t>
            </a:r>
            <a:r>
              <a:rPr lang="en-US" sz="4700" i="1" dirty="0" smtClean="0"/>
              <a:t>Kresimir </a:t>
            </a:r>
            <a:r>
              <a:rPr lang="en-US" sz="4700" i="1" dirty="0" err="1" smtClean="0"/>
              <a:t>Friganovic</a:t>
            </a:r>
            <a:r>
              <a:rPr lang="hr-HR" sz="4400" i="1" baseline="30000" dirty="0" smtClean="0"/>
              <a:t>1</a:t>
            </a:r>
            <a:r>
              <a:rPr lang="hr-HR" sz="4700" i="1" dirty="0" smtClean="0"/>
              <a:t>,</a:t>
            </a:r>
            <a:br>
              <a:rPr lang="hr-HR" sz="4700" i="1" dirty="0" smtClean="0"/>
            </a:br>
            <a:r>
              <a:rPr lang="hr-HR" sz="4700" i="1" dirty="0" smtClean="0"/>
              <a:t>Kresimir </a:t>
            </a:r>
            <a:r>
              <a:rPr lang="hr-HR" sz="4800" i="1" dirty="0" smtClean="0"/>
              <a:t>Jozic</a:t>
            </a:r>
            <a:r>
              <a:rPr lang="hr-HR" sz="4800" i="1" baseline="30000" dirty="0" smtClean="0"/>
              <a:t>2</a:t>
            </a:r>
            <a:r>
              <a:rPr lang="hr-HR" sz="4800" i="1" dirty="0" smtClean="0"/>
              <a:t>, Sinisa Car</a:t>
            </a:r>
            <a:r>
              <a:rPr lang="hr-HR" sz="4400" i="1" baseline="30000" dirty="0" smtClean="0"/>
              <a:t>3</a:t>
            </a:r>
            <a:r>
              <a:rPr lang="hr-HR" sz="4800" i="1" dirty="0" smtClean="0"/>
              <a:t> </a:t>
            </a:r>
            <a:endParaRPr lang="hr-HR" sz="4800" b="1" i="1" dirty="0" smtClean="0"/>
          </a:p>
          <a:p>
            <a:endParaRPr lang="hr-HR" dirty="0" smtClean="0"/>
          </a:p>
          <a:p>
            <a:r>
              <a:rPr lang="hr-HR" b="1" dirty="0" smtClean="0"/>
              <a:t>E-mail to: alan.jovic@fer.hr</a:t>
            </a:r>
          </a:p>
          <a:p>
            <a:r>
              <a:rPr lang="hr-HR" b="1" baseline="30000" dirty="0" smtClean="0"/>
              <a:t>1 </a:t>
            </a:r>
            <a:r>
              <a:rPr lang="hr-HR" b="1" dirty="0" smtClean="0"/>
              <a:t>University of Zagreb, Faculty of Electrical Engineering and Computing, Zagreb, Croatia</a:t>
            </a:r>
          </a:p>
          <a:p>
            <a:r>
              <a:rPr lang="hr-HR" b="1" baseline="30000" dirty="0" smtClean="0"/>
              <a:t>2</a:t>
            </a:r>
            <a:r>
              <a:rPr lang="hr-HR" b="1" dirty="0" smtClean="0"/>
              <a:t> </a:t>
            </a:r>
            <a:r>
              <a:rPr lang="en-US" b="1" dirty="0" smtClean="0"/>
              <a:t>INA - </a:t>
            </a:r>
            <a:r>
              <a:rPr lang="en-US" b="1" dirty="0" err="1" smtClean="0"/>
              <a:t>industrija</a:t>
            </a:r>
            <a:r>
              <a:rPr lang="en-US" b="1" dirty="0" smtClean="0"/>
              <a:t> </a:t>
            </a:r>
            <a:r>
              <a:rPr lang="en-US" b="1" dirty="0" err="1" smtClean="0"/>
              <a:t>nafte</a:t>
            </a:r>
            <a:r>
              <a:rPr lang="en-US" b="1" dirty="0" smtClean="0"/>
              <a:t>, </a:t>
            </a:r>
            <a:r>
              <a:rPr lang="en-US" b="1" dirty="0" err="1" smtClean="0"/>
              <a:t>d.d</a:t>
            </a:r>
            <a:r>
              <a:rPr lang="en-US" b="1" dirty="0" smtClean="0"/>
              <a:t>., Zagreb</a:t>
            </a:r>
            <a:r>
              <a:rPr lang="hr-HR" b="1" dirty="0" smtClean="0"/>
              <a:t>, Croatia</a:t>
            </a:r>
          </a:p>
          <a:p>
            <a:r>
              <a:rPr lang="hr-HR" b="1" baseline="30000" dirty="0" smtClean="0"/>
              <a:t>3</a:t>
            </a:r>
            <a:r>
              <a:rPr lang="hr-HR" b="1" dirty="0" smtClean="0"/>
              <a:t> Dom </a:t>
            </a:r>
            <a:r>
              <a:rPr lang="en-US" b="1" dirty="0" err="1" smtClean="0"/>
              <a:t>zdravlja</a:t>
            </a:r>
            <a:r>
              <a:rPr lang="en-US" b="1" dirty="0" smtClean="0"/>
              <a:t> Dubrovnik, </a:t>
            </a:r>
            <a:r>
              <a:rPr lang="en-US" b="1" dirty="0" err="1" smtClean="0"/>
              <a:t>Ambulanta</a:t>
            </a:r>
            <a:r>
              <a:rPr lang="en-US" b="1" dirty="0" smtClean="0"/>
              <a:t> </a:t>
            </a:r>
            <a:r>
              <a:rPr lang="en-US" b="1" dirty="0" err="1" smtClean="0"/>
              <a:t>Babino</a:t>
            </a:r>
            <a:r>
              <a:rPr lang="en-US" b="1" dirty="0" smtClean="0"/>
              <a:t> </a:t>
            </a:r>
            <a:r>
              <a:rPr lang="en-US" b="1" dirty="0" err="1" smtClean="0"/>
              <a:t>polje</a:t>
            </a:r>
            <a:r>
              <a:rPr lang="en-US" b="1" dirty="0" smtClean="0"/>
              <a:t>, </a:t>
            </a:r>
            <a:r>
              <a:rPr lang="en-US" b="1" dirty="0" err="1" smtClean="0"/>
              <a:t>Babino</a:t>
            </a:r>
            <a:r>
              <a:rPr lang="en-US" b="1" dirty="0" smtClean="0"/>
              <a:t> </a:t>
            </a:r>
            <a:r>
              <a:rPr lang="en-US" b="1" dirty="0" err="1" smtClean="0"/>
              <a:t>polje</a:t>
            </a:r>
            <a:r>
              <a:rPr lang="hr-HR" b="1" dirty="0" smtClean="0"/>
              <a:t>, Croatia</a:t>
            </a:r>
          </a:p>
          <a:p>
            <a:endParaRPr lang="hr-HR" b="1" dirty="0" smtClean="0"/>
          </a:p>
          <a:p>
            <a:endParaRPr lang="hr-HR" dirty="0"/>
          </a:p>
        </p:txBody>
      </p:sp>
      <p:pic>
        <p:nvPicPr>
          <p:cNvPr id="6" name="Picture 4" descr="http://www.hrzz.hr/UserDocsImages/HRZZ%20logo%204%20color.jpg"/>
          <p:cNvPicPr>
            <a:picLocks noChangeAspect="1" noChangeArrowheads="1"/>
          </p:cNvPicPr>
          <p:nvPr/>
        </p:nvPicPr>
        <p:blipFill>
          <a:blip r:embed="rId3" cstate="print"/>
          <a:srcRect/>
          <a:stretch>
            <a:fillRect/>
          </a:stretch>
        </p:blipFill>
        <p:spPr bwMode="auto">
          <a:xfrm>
            <a:off x="7086600" y="5943600"/>
            <a:ext cx="1600200" cy="625257"/>
          </a:xfrm>
          <a:prstGeom prst="rect">
            <a:avLst/>
          </a:prstGeom>
          <a:noFill/>
        </p:spPr>
      </p:pic>
      <p:pic>
        <p:nvPicPr>
          <p:cNvPr id="10" name="Slika 9" descr="UniZg_FER_logo.png"/>
          <p:cNvPicPr>
            <a:picLocks noChangeAspect="1"/>
          </p:cNvPicPr>
          <p:nvPr/>
        </p:nvPicPr>
        <p:blipFill>
          <a:blip r:embed="rId4" cstate="print"/>
          <a:stretch>
            <a:fillRect/>
          </a:stretch>
        </p:blipFill>
        <p:spPr>
          <a:xfrm>
            <a:off x="228600" y="5562600"/>
            <a:ext cx="1904998" cy="1066800"/>
          </a:xfrm>
          <a:prstGeom prst="rect">
            <a:avLst/>
          </a:prstGeom>
        </p:spPr>
      </p:pic>
      <p:pic>
        <p:nvPicPr>
          <p:cNvPr id="11267" name="Picture 3"/>
          <p:cNvPicPr>
            <a:picLocks noChangeAspect="1" noChangeArrowheads="1"/>
          </p:cNvPicPr>
          <p:nvPr/>
        </p:nvPicPr>
        <p:blipFill>
          <a:blip r:embed="rId5"/>
          <a:srcRect t="3743" r="17446"/>
          <a:stretch>
            <a:fillRect/>
          </a:stretch>
        </p:blipFill>
        <p:spPr bwMode="auto">
          <a:xfrm rot="5400000">
            <a:off x="535474" y="-78274"/>
            <a:ext cx="943791" cy="1709939"/>
          </a:xfrm>
          <a:prstGeom prst="rect">
            <a:avLst/>
          </a:prstGeom>
          <a:noFill/>
          <a:ln w="9525">
            <a:no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Atrial</a:t>
            </a:r>
            <a:r>
              <a:rPr lang="hr-HR" dirty="0" smtClean="0"/>
              <a:t> </a:t>
            </a:r>
            <a:r>
              <a:rPr lang="hr-HR" dirty="0" err="1" smtClean="0"/>
              <a:t>Fibrillation</a:t>
            </a:r>
            <a:endParaRPr lang="hr-HR" dirty="0"/>
          </a:p>
        </p:txBody>
      </p:sp>
      <p:sp>
        <p:nvSpPr>
          <p:cNvPr id="3" name="Content Placeholder 2"/>
          <p:cNvSpPr>
            <a:spLocks noGrp="1"/>
          </p:cNvSpPr>
          <p:nvPr>
            <p:ph idx="1"/>
          </p:nvPr>
        </p:nvSpPr>
        <p:spPr>
          <a:xfrm>
            <a:off x="457200" y="1935480"/>
            <a:ext cx="8229600" cy="4693920"/>
          </a:xfrm>
        </p:spPr>
        <p:txBody>
          <a:bodyPr>
            <a:normAutofit fontScale="85000" lnSpcReduction="20000"/>
          </a:bodyPr>
          <a:lstStyle/>
          <a:p>
            <a:r>
              <a:rPr lang="en-US" dirty="0" smtClean="0"/>
              <a:t>According to the medical guidelines, and with up to date medical research, AF is associated with the following changes in ECG:</a:t>
            </a:r>
            <a:endParaRPr lang="hr-HR" dirty="0" smtClean="0"/>
          </a:p>
          <a:p>
            <a:pPr marL="850392" lvl="1" indent="-457200">
              <a:buFont typeface="+mj-lt"/>
              <a:buAutoNum type="arabicPeriod"/>
            </a:pPr>
            <a:r>
              <a:rPr lang="en-US" dirty="0" smtClean="0"/>
              <a:t>Lack of discrete P waves</a:t>
            </a:r>
            <a:endParaRPr lang="hr-HR" dirty="0" smtClean="0"/>
          </a:p>
          <a:p>
            <a:pPr marL="850392" lvl="1" indent="-457200">
              <a:buFont typeface="+mj-lt"/>
              <a:buAutoNum type="arabicPeriod"/>
            </a:pPr>
            <a:r>
              <a:rPr lang="en-US" dirty="0" err="1" smtClean="0"/>
              <a:t>Fibrillatory</a:t>
            </a:r>
            <a:r>
              <a:rPr lang="en-US" dirty="0" smtClean="0"/>
              <a:t> or f waves are present at a rate that is generally between 350 and 600 beats/minute</a:t>
            </a:r>
            <a:endParaRPr lang="hr-HR" dirty="0" smtClean="0"/>
          </a:p>
          <a:p>
            <a:pPr marL="850392" lvl="1" indent="-457200">
              <a:buFont typeface="+mj-lt"/>
              <a:buAutoNum type="arabicPeriod"/>
            </a:pPr>
            <a:r>
              <a:rPr lang="en-US" dirty="0" smtClean="0"/>
              <a:t>Ventricular response follows no repetitive pattern; the variability in the intervals between QRS complexes is often termed “irregularly irregular”</a:t>
            </a:r>
            <a:endParaRPr lang="hr-HR" dirty="0" smtClean="0"/>
          </a:p>
          <a:p>
            <a:pPr marL="850392" lvl="1" indent="-457200">
              <a:buFont typeface="+mj-lt"/>
              <a:buAutoNum type="arabicPeriod"/>
            </a:pPr>
            <a:r>
              <a:rPr lang="en-US" dirty="0" smtClean="0"/>
              <a:t>The ventricular rate, especially in the absence of AV nodal blocking agents or intrinsic conduction disease, usually ranges between 90 and 170 beats/min</a:t>
            </a:r>
            <a:endParaRPr lang="hr-HR" dirty="0" smtClean="0"/>
          </a:p>
          <a:p>
            <a:pPr marL="850392" lvl="1" indent="-457200">
              <a:buFont typeface="+mj-lt"/>
              <a:buAutoNum type="arabicPeriod"/>
            </a:pPr>
            <a:r>
              <a:rPr lang="en-US" dirty="0" smtClean="0"/>
              <a:t>The QRS complexes are narrow, unless AV conduction through the His Purkinje system is abnormal due to functional (rate-related) aberration, pre-existing bundle branch or fascicular block, or ventricular </a:t>
            </a:r>
            <a:r>
              <a:rPr lang="en-US" dirty="0" err="1" smtClean="0"/>
              <a:t>preexcitation</a:t>
            </a:r>
            <a:r>
              <a:rPr lang="en-US" dirty="0" smtClean="0"/>
              <a:t> with conduction down the accessory pathway</a:t>
            </a:r>
          </a:p>
          <a:p>
            <a:endParaRPr lang="hr-HR" dirty="0"/>
          </a:p>
        </p:txBody>
      </p:sp>
      <p:sp>
        <p:nvSpPr>
          <p:cNvPr id="6"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10</a:t>
            </a:fld>
            <a:r>
              <a:rPr lang="hr-HR" dirty="0" smtClean="0"/>
              <a:t>/17</a:t>
            </a:r>
            <a:endParaRPr lang="hr-H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Atrial</a:t>
            </a:r>
            <a:r>
              <a:rPr lang="hr-HR" dirty="0" smtClean="0"/>
              <a:t> </a:t>
            </a:r>
            <a:r>
              <a:rPr lang="hr-HR" dirty="0" err="1" smtClean="0"/>
              <a:t>Fibrillation</a:t>
            </a:r>
            <a:r>
              <a:rPr lang="hr-HR" dirty="0" smtClean="0"/>
              <a:t>: </a:t>
            </a:r>
            <a:r>
              <a:rPr lang="hr-HR" dirty="0" err="1" smtClean="0"/>
              <a:t>Expert</a:t>
            </a:r>
            <a:r>
              <a:rPr lang="hr-HR" dirty="0" smtClean="0"/>
              <a:t> ECG </a:t>
            </a:r>
            <a:r>
              <a:rPr lang="hr-HR" dirty="0" err="1" smtClean="0"/>
              <a:t>features</a:t>
            </a:r>
            <a:endParaRPr lang="hr-HR" dirty="0"/>
          </a:p>
        </p:txBody>
      </p:sp>
      <p:sp>
        <p:nvSpPr>
          <p:cNvPr id="3" name="Content Placeholder 2"/>
          <p:cNvSpPr>
            <a:spLocks noGrp="1"/>
          </p:cNvSpPr>
          <p:nvPr>
            <p:ph idx="1"/>
          </p:nvPr>
        </p:nvSpPr>
        <p:spPr/>
        <p:txBody>
          <a:bodyPr>
            <a:normAutofit fontScale="92500"/>
          </a:bodyPr>
          <a:lstStyle/>
          <a:p>
            <a:r>
              <a:rPr lang="en-US" b="1" dirty="0" smtClean="0"/>
              <a:t>Morphological ECG features</a:t>
            </a:r>
            <a:r>
              <a:rPr lang="en-US" dirty="0" smtClean="0"/>
              <a:t>: P wave absence, </a:t>
            </a:r>
            <a:r>
              <a:rPr lang="en-US" dirty="0" err="1" smtClean="0"/>
              <a:t>ﬁbrillatory</a:t>
            </a:r>
            <a:r>
              <a:rPr lang="en-US" dirty="0" smtClean="0"/>
              <a:t> rate, QRS complexes duration</a:t>
            </a:r>
            <a:endParaRPr lang="hr-HR" dirty="0" smtClean="0"/>
          </a:p>
          <a:p>
            <a:r>
              <a:rPr lang="en-US" b="1" dirty="0" smtClean="0"/>
              <a:t>Short-term </a:t>
            </a:r>
            <a:r>
              <a:rPr lang="hr-HR" b="1" dirty="0" smtClean="0"/>
              <a:t>HRV </a:t>
            </a:r>
            <a:r>
              <a:rPr lang="hr-HR" b="1" dirty="0" err="1" smtClean="0"/>
              <a:t>features</a:t>
            </a:r>
            <a:r>
              <a:rPr lang="hr-HR" b="1" dirty="0" smtClean="0"/>
              <a:t> </a:t>
            </a:r>
            <a:r>
              <a:rPr lang="en-US" dirty="0" smtClean="0"/>
              <a:t>: Heart rate, SDNN, RMSSD, pNN50, LF, HF, LF/HF ratio, approximate entropy (</a:t>
            </a:r>
            <a:r>
              <a:rPr lang="en-US" dirty="0" err="1" smtClean="0"/>
              <a:t>ApEn</a:t>
            </a:r>
            <a:r>
              <a:rPr lang="en-US" dirty="0" smtClean="0"/>
              <a:t>), sample entropy (</a:t>
            </a:r>
            <a:r>
              <a:rPr lang="en-US" dirty="0" err="1" smtClean="0"/>
              <a:t>SampEn</a:t>
            </a:r>
            <a:r>
              <a:rPr lang="en-US" dirty="0" smtClean="0"/>
              <a:t>)</a:t>
            </a:r>
            <a:endParaRPr lang="hr-HR" dirty="0" smtClean="0"/>
          </a:p>
          <a:p>
            <a:r>
              <a:rPr lang="hr-HR" b="1" dirty="0" err="1" smtClean="0"/>
              <a:t>Long</a:t>
            </a:r>
            <a:r>
              <a:rPr lang="en-US" b="1" dirty="0" smtClean="0"/>
              <a:t>-term </a:t>
            </a:r>
            <a:r>
              <a:rPr lang="hr-HR" b="1" dirty="0" smtClean="0"/>
              <a:t>HRV </a:t>
            </a:r>
            <a:r>
              <a:rPr lang="hr-HR" b="1" dirty="0" err="1" smtClean="0"/>
              <a:t>features</a:t>
            </a:r>
            <a:r>
              <a:rPr lang="hr-HR" b="1" dirty="0" smtClean="0"/>
              <a:t> </a:t>
            </a:r>
            <a:r>
              <a:rPr lang="hr-HR" dirty="0" smtClean="0"/>
              <a:t>: T</a:t>
            </a:r>
            <a:r>
              <a:rPr lang="en-US" dirty="0" err="1" smtClean="0"/>
              <a:t>otal</a:t>
            </a:r>
            <a:r>
              <a:rPr lang="en-US" dirty="0" smtClean="0"/>
              <a:t> power spectral density (TP), VLF, 1/f power-law exponent α</a:t>
            </a:r>
            <a:endParaRPr lang="hr-HR" dirty="0" smtClean="0"/>
          </a:p>
          <a:p>
            <a:r>
              <a:rPr lang="en-US" dirty="0" smtClean="0"/>
              <a:t>Additional expert features, which demand expanding the current frameworks, could include calculation of wavelet entropy (WE) or relative wavelet energy (RWE)</a:t>
            </a:r>
            <a:endParaRPr lang="hr-HR" dirty="0" smtClean="0"/>
          </a:p>
          <a:p>
            <a:pPr lvl="1"/>
            <a:r>
              <a:rPr lang="hr-HR" dirty="0" smtClean="0"/>
              <a:t>B</a:t>
            </a:r>
            <a:r>
              <a:rPr lang="en-US" dirty="0" err="1" smtClean="0"/>
              <a:t>ased</a:t>
            </a:r>
            <a:r>
              <a:rPr lang="en-US" dirty="0" smtClean="0"/>
              <a:t> on the wavelet transformation of the TQ interval</a:t>
            </a:r>
            <a:endParaRPr lang="hr-HR" dirty="0" smtClean="0"/>
          </a:p>
        </p:txBody>
      </p:sp>
      <p:sp>
        <p:nvSpPr>
          <p:cNvPr id="4"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11</a:t>
            </a:fld>
            <a:r>
              <a:rPr lang="hr-HR" dirty="0" smtClean="0"/>
              <a:t>/17</a:t>
            </a:r>
            <a:endParaRPr lang="hr-H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Congestive Heart Failure</a:t>
            </a:r>
            <a:endParaRPr lang="hr-HR" dirty="0"/>
          </a:p>
        </p:txBody>
      </p:sp>
      <p:sp>
        <p:nvSpPr>
          <p:cNvPr id="3" name="Content Placeholder 2"/>
          <p:cNvSpPr>
            <a:spLocks noGrp="1"/>
          </p:cNvSpPr>
          <p:nvPr>
            <p:ph idx="1"/>
          </p:nvPr>
        </p:nvSpPr>
        <p:spPr>
          <a:xfrm>
            <a:off x="457200" y="1935480"/>
            <a:ext cx="8229600" cy="4617720"/>
          </a:xfrm>
        </p:spPr>
        <p:txBody>
          <a:bodyPr>
            <a:normAutofit fontScale="92500" lnSpcReduction="10000"/>
          </a:bodyPr>
          <a:lstStyle/>
          <a:p>
            <a:r>
              <a:rPr lang="en-US" dirty="0" smtClean="0"/>
              <a:t>ECG manifestations of CHF are unspecific</a:t>
            </a:r>
            <a:endParaRPr lang="hr-HR" dirty="0" smtClean="0"/>
          </a:p>
          <a:p>
            <a:pPr lvl="1"/>
            <a:r>
              <a:rPr lang="en-US" dirty="0" smtClean="0"/>
              <a:t>In the guidelines there is only a statement that an abnormal ECG increases the likelihood of the diagnosis of CHF</a:t>
            </a:r>
          </a:p>
          <a:p>
            <a:r>
              <a:rPr lang="en-US" dirty="0" smtClean="0"/>
              <a:t>The medical diagnosis of CHF is based on presenting signs and symptoms, patient’s prior clinical history, physical examination and resting ECG</a:t>
            </a:r>
            <a:endParaRPr lang="hr-HR" dirty="0" smtClean="0"/>
          </a:p>
          <a:p>
            <a:pPr lvl="1"/>
            <a:r>
              <a:rPr lang="en-US" dirty="0" smtClean="0"/>
              <a:t>If all the elements are normal, CHF is highly unlikely</a:t>
            </a:r>
            <a:endParaRPr lang="hr-HR" dirty="0" smtClean="0"/>
          </a:p>
          <a:p>
            <a:pPr lvl="1"/>
            <a:r>
              <a:rPr lang="en-US" dirty="0" smtClean="0"/>
              <a:t>If at least one element is abnormal, plasma </a:t>
            </a:r>
            <a:r>
              <a:rPr lang="en-US" dirty="0" err="1" smtClean="0"/>
              <a:t>natriuretic</a:t>
            </a:r>
            <a:r>
              <a:rPr lang="en-US" dirty="0" smtClean="0"/>
              <a:t> peptides (NPs) should be measured, to identify those who need echocardiography</a:t>
            </a:r>
            <a:endParaRPr lang="hr-HR" dirty="0" smtClean="0"/>
          </a:p>
          <a:p>
            <a:pPr lvl="1"/>
            <a:r>
              <a:rPr lang="hr-HR" dirty="0" smtClean="0"/>
              <a:t>E</a:t>
            </a:r>
            <a:r>
              <a:rPr lang="en-US" dirty="0" err="1" smtClean="0"/>
              <a:t>chocardiography</a:t>
            </a:r>
            <a:r>
              <a:rPr lang="en-US" dirty="0" smtClean="0"/>
              <a:t> is the most useful and widely available test in patients with suspected CHF used to establish the diagnosis</a:t>
            </a:r>
          </a:p>
          <a:p>
            <a:endParaRPr lang="hr-HR" dirty="0"/>
          </a:p>
        </p:txBody>
      </p:sp>
      <p:sp>
        <p:nvSpPr>
          <p:cNvPr id="4"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12</a:t>
            </a:fld>
            <a:r>
              <a:rPr lang="hr-HR" dirty="0" smtClean="0"/>
              <a:t>/17</a:t>
            </a:r>
            <a:endParaRPr lang="hr-H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Congestive Heart Failure</a:t>
            </a:r>
            <a:r>
              <a:rPr lang="hr-HR" dirty="0" smtClean="0"/>
              <a:t> : </a:t>
            </a:r>
            <a:r>
              <a:rPr lang="hr-HR" dirty="0" err="1" smtClean="0"/>
              <a:t>Expert</a:t>
            </a:r>
            <a:r>
              <a:rPr lang="hr-HR" dirty="0" smtClean="0"/>
              <a:t> ECG </a:t>
            </a:r>
            <a:r>
              <a:rPr lang="hr-HR" dirty="0" err="1" smtClean="0"/>
              <a:t>features</a:t>
            </a:r>
            <a:endParaRPr lang="hr-HR" dirty="0"/>
          </a:p>
        </p:txBody>
      </p:sp>
      <p:sp>
        <p:nvSpPr>
          <p:cNvPr id="3" name="Content Placeholder 2"/>
          <p:cNvSpPr>
            <a:spLocks noGrp="1"/>
          </p:cNvSpPr>
          <p:nvPr>
            <p:ph idx="1"/>
          </p:nvPr>
        </p:nvSpPr>
        <p:spPr/>
        <p:txBody>
          <a:bodyPr>
            <a:normAutofit fontScale="92500" lnSpcReduction="20000"/>
          </a:bodyPr>
          <a:lstStyle/>
          <a:p>
            <a:r>
              <a:rPr lang="en-US" b="1" dirty="0" smtClean="0"/>
              <a:t>Morphological ECG features</a:t>
            </a:r>
            <a:r>
              <a:rPr lang="en-US" dirty="0" smtClean="0"/>
              <a:t>: Q wave amplitude, PR interval duration, P peak amplitude, R peak amplitude, QRS complex duration, ratio of QT segment and heart rate corrected QT segment (QT/</a:t>
            </a:r>
            <a:r>
              <a:rPr lang="en-US" dirty="0" err="1" smtClean="0"/>
              <a:t>QTc</a:t>
            </a:r>
            <a:r>
              <a:rPr lang="en-US" dirty="0" smtClean="0"/>
              <a:t>), S wave duration in leads I, V5, V6, V1 and V2, R wave duration in leads V5 and V6</a:t>
            </a:r>
          </a:p>
          <a:p>
            <a:r>
              <a:rPr lang="en-US" b="1" dirty="0" smtClean="0"/>
              <a:t>Short-term HRV features</a:t>
            </a:r>
            <a:r>
              <a:rPr lang="en-US" dirty="0" smtClean="0"/>
              <a:t>: Heart rate, short term </a:t>
            </a:r>
            <a:r>
              <a:rPr lang="en-US" dirty="0" err="1" smtClean="0"/>
              <a:t>detrended</a:t>
            </a:r>
            <a:r>
              <a:rPr lang="en-US" dirty="0" smtClean="0"/>
              <a:t> fluctuation analysis coefficient α1 (DFA α1), symbolic dynamics one variation pattern (1VP), LF, SDNN</a:t>
            </a:r>
          </a:p>
          <a:p>
            <a:r>
              <a:rPr lang="en-US" b="1" dirty="0" smtClean="0"/>
              <a:t>Long-term HRV features</a:t>
            </a:r>
            <a:r>
              <a:rPr lang="en-US" dirty="0" smtClean="0"/>
              <a:t>: VLF, 1/f power-law exponent α</a:t>
            </a:r>
          </a:p>
          <a:p>
            <a:r>
              <a:rPr lang="en-US" dirty="0" smtClean="0"/>
              <a:t>Although some features of heart rate turbulence (HRT), such as turbulence slope (TS), have significant predictive value, they are not used in the expert system because they cannot be calculated from all ECG recordings</a:t>
            </a:r>
          </a:p>
          <a:p>
            <a:endParaRPr lang="hr-HR" dirty="0"/>
          </a:p>
        </p:txBody>
      </p:sp>
      <p:sp>
        <p:nvSpPr>
          <p:cNvPr id="4"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13</a:t>
            </a:fld>
            <a:r>
              <a:rPr lang="hr-HR" dirty="0" smtClean="0"/>
              <a:t>/17</a:t>
            </a:r>
            <a:endParaRPr lang="hr-H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Preprocessing</a:t>
            </a:r>
            <a:endParaRPr lang="hr-HR" dirty="0"/>
          </a:p>
        </p:txBody>
      </p:sp>
      <p:sp>
        <p:nvSpPr>
          <p:cNvPr id="3" name="Content Placeholder 2"/>
          <p:cNvSpPr>
            <a:spLocks noGrp="1"/>
          </p:cNvSpPr>
          <p:nvPr>
            <p:ph idx="1"/>
          </p:nvPr>
        </p:nvSpPr>
        <p:spPr>
          <a:xfrm>
            <a:off x="457200" y="1935480"/>
            <a:ext cx="2743200" cy="4389120"/>
          </a:xfrm>
        </p:spPr>
        <p:txBody>
          <a:bodyPr>
            <a:normAutofit fontScale="92500"/>
          </a:bodyPr>
          <a:lstStyle/>
          <a:p>
            <a:r>
              <a:rPr lang="en-US" sz="2800" dirty="0" smtClean="0"/>
              <a:t>Records preprocessing assumes various procedures for</a:t>
            </a:r>
            <a:r>
              <a:rPr lang="hr-HR" sz="2800" dirty="0" smtClean="0"/>
              <a:t>:</a:t>
            </a:r>
          </a:p>
          <a:p>
            <a:pPr lvl="1"/>
            <a:r>
              <a:rPr lang="hr-HR" sz="2200" dirty="0" smtClean="0"/>
              <a:t>S</a:t>
            </a:r>
            <a:r>
              <a:rPr lang="en-US" sz="2200" dirty="0" err="1" smtClean="0"/>
              <a:t>ignal</a:t>
            </a:r>
            <a:r>
              <a:rPr lang="en-US" sz="2200" dirty="0" smtClean="0"/>
              <a:t> filtering, </a:t>
            </a:r>
            <a:endParaRPr lang="hr-HR" sz="2200" dirty="0" smtClean="0"/>
          </a:p>
          <a:p>
            <a:pPr lvl="1"/>
            <a:r>
              <a:rPr lang="hr-HR" sz="2200" dirty="0" smtClean="0"/>
              <a:t>C</a:t>
            </a:r>
            <a:r>
              <a:rPr lang="en-US" sz="2200" dirty="0" err="1" smtClean="0"/>
              <a:t>haracteristic</a:t>
            </a:r>
            <a:r>
              <a:rPr lang="en-US" sz="2200" dirty="0" smtClean="0"/>
              <a:t> waveform detection,</a:t>
            </a:r>
            <a:endParaRPr lang="hr-HR" sz="2200" dirty="0" smtClean="0"/>
          </a:p>
          <a:p>
            <a:pPr lvl="1"/>
            <a:r>
              <a:rPr lang="hr-HR" sz="2200" dirty="0" smtClean="0"/>
              <a:t>D</a:t>
            </a:r>
            <a:r>
              <a:rPr lang="en-US" sz="2200" dirty="0" err="1" smtClean="0"/>
              <a:t>ata</a:t>
            </a:r>
            <a:r>
              <a:rPr lang="en-US" sz="2200" dirty="0" smtClean="0"/>
              <a:t> </a:t>
            </a:r>
            <a:r>
              <a:rPr lang="en-US" sz="2200" dirty="0" err="1" smtClean="0"/>
              <a:t>transformatio</a:t>
            </a:r>
            <a:r>
              <a:rPr lang="hr-HR" sz="2200" dirty="0" smtClean="0"/>
              <a:t>n</a:t>
            </a:r>
            <a:r>
              <a:rPr lang="en-US" sz="2200" dirty="0" smtClean="0"/>
              <a:t>s</a:t>
            </a:r>
            <a:endParaRPr lang="hr-HR" sz="2200" dirty="0"/>
          </a:p>
        </p:txBody>
      </p:sp>
      <p:pic>
        <p:nvPicPr>
          <p:cNvPr id="2050" name="Picture 2"/>
          <p:cNvPicPr>
            <a:picLocks noChangeAspect="1" noChangeArrowheads="1"/>
          </p:cNvPicPr>
          <p:nvPr/>
        </p:nvPicPr>
        <p:blipFill>
          <a:blip r:embed="rId3"/>
          <a:srcRect/>
          <a:stretch>
            <a:fillRect/>
          </a:stretch>
        </p:blipFill>
        <p:spPr bwMode="auto">
          <a:xfrm>
            <a:off x="3276600" y="2057400"/>
            <a:ext cx="5762625" cy="4406101"/>
          </a:xfrm>
          <a:prstGeom prst="rect">
            <a:avLst/>
          </a:prstGeom>
          <a:noFill/>
          <a:ln w="9525">
            <a:noFill/>
            <a:miter lim="800000"/>
            <a:headEnd/>
            <a:tailEnd/>
          </a:ln>
        </p:spPr>
      </p:pic>
      <p:sp>
        <p:nvSpPr>
          <p:cNvPr id="6"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14</a:t>
            </a:fld>
            <a:r>
              <a:rPr lang="hr-HR" dirty="0" smtClean="0"/>
              <a:t>/17</a:t>
            </a:r>
            <a:endParaRPr lang="hr-H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Feature</a:t>
            </a:r>
            <a:r>
              <a:rPr lang="hr-HR" dirty="0" smtClean="0"/>
              <a:t> </a:t>
            </a:r>
            <a:r>
              <a:rPr lang="hr-HR" dirty="0" err="1" smtClean="0"/>
              <a:t>extraction</a:t>
            </a:r>
            <a:endParaRPr lang="hr-HR" dirty="0"/>
          </a:p>
        </p:txBody>
      </p:sp>
      <p:sp>
        <p:nvSpPr>
          <p:cNvPr id="3" name="Content Placeholder 2"/>
          <p:cNvSpPr>
            <a:spLocks noGrp="1"/>
          </p:cNvSpPr>
          <p:nvPr>
            <p:ph idx="1"/>
          </p:nvPr>
        </p:nvSpPr>
        <p:spPr/>
        <p:txBody>
          <a:bodyPr/>
          <a:lstStyle/>
          <a:p>
            <a:r>
              <a:rPr lang="hr-HR" dirty="0" smtClean="0"/>
              <a:t>C</a:t>
            </a:r>
            <a:r>
              <a:rPr lang="en-US" dirty="0" err="1" smtClean="0"/>
              <a:t>entral</a:t>
            </a:r>
            <a:r>
              <a:rPr lang="en-US" dirty="0" smtClean="0"/>
              <a:t> step in the analysis of biomedical time-series</a:t>
            </a:r>
            <a:endParaRPr lang="hr-HR" dirty="0"/>
          </a:p>
        </p:txBody>
      </p:sp>
      <p:pic>
        <p:nvPicPr>
          <p:cNvPr id="1026" name="Picture 2"/>
          <p:cNvPicPr>
            <a:picLocks noChangeAspect="1" noChangeArrowheads="1"/>
          </p:cNvPicPr>
          <p:nvPr/>
        </p:nvPicPr>
        <p:blipFill>
          <a:blip r:embed="rId3"/>
          <a:srcRect/>
          <a:stretch>
            <a:fillRect/>
          </a:stretch>
        </p:blipFill>
        <p:spPr bwMode="auto">
          <a:xfrm>
            <a:off x="762000" y="2438400"/>
            <a:ext cx="7467600" cy="3760808"/>
          </a:xfrm>
          <a:prstGeom prst="rect">
            <a:avLst/>
          </a:prstGeom>
          <a:noFill/>
          <a:ln w="9525">
            <a:noFill/>
            <a:miter lim="800000"/>
            <a:headEnd/>
            <a:tailEnd/>
          </a:ln>
        </p:spPr>
      </p:pic>
      <p:sp>
        <p:nvSpPr>
          <p:cNvPr id="6" name="Content Placeholder 2"/>
          <p:cNvSpPr txBox="1">
            <a:spLocks/>
          </p:cNvSpPr>
          <p:nvPr/>
        </p:nvSpPr>
        <p:spPr>
          <a:xfrm>
            <a:off x="838200" y="6324600"/>
            <a:ext cx="7391400" cy="457200"/>
          </a:xfrm>
          <a:prstGeom prst="rect">
            <a:avLst/>
          </a:prstGeom>
        </p:spPr>
        <p:txBody>
          <a:bodyPr>
            <a:normAutofit/>
          </a:bodyPr>
          <a:lstStyle/>
          <a:p>
            <a:pPr marL="365760" lvl="0" indent="-283464" algn="ctr">
              <a:spcBef>
                <a:spcPts val="600"/>
              </a:spcBef>
              <a:buClr>
                <a:schemeClr val="accent1"/>
              </a:buClr>
              <a:buSzPct val="80000"/>
              <a:defRPr/>
            </a:pPr>
            <a:r>
              <a:rPr lang="en-US" sz="1600" dirty="0" smtClean="0"/>
              <a:t>Feature extraction UI for AF detection analysis scenario</a:t>
            </a:r>
            <a:endParaRPr lang="hr-HR" sz="1700" dirty="0"/>
          </a:p>
        </p:txBody>
      </p:sp>
      <p:sp>
        <p:nvSpPr>
          <p:cNvPr id="7"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15</a:t>
            </a:fld>
            <a:r>
              <a:rPr lang="hr-HR" dirty="0" smtClean="0"/>
              <a:t>/17</a:t>
            </a:r>
            <a:endParaRPr lang="hr-H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Conclusion</a:t>
            </a:r>
            <a:endParaRPr lang="hr-HR"/>
          </a:p>
        </p:txBody>
      </p:sp>
      <p:sp>
        <p:nvSpPr>
          <p:cNvPr id="3" name="Rezervirano mjesto sadržaja 2"/>
          <p:cNvSpPr>
            <a:spLocks noGrp="1"/>
          </p:cNvSpPr>
          <p:nvPr>
            <p:ph idx="1"/>
          </p:nvPr>
        </p:nvSpPr>
        <p:spPr/>
        <p:txBody>
          <a:bodyPr>
            <a:normAutofit fontScale="92500"/>
          </a:bodyPr>
          <a:lstStyle/>
          <a:p>
            <a:r>
              <a:rPr lang="hr-HR" dirty="0" smtClean="0"/>
              <a:t>Progress </a:t>
            </a:r>
            <a:r>
              <a:rPr lang="hr-HR" dirty="0" err="1" smtClean="0"/>
              <a:t>report</a:t>
            </a:r>
            <a:r>
              <a:rPr lang="hr-HR" dirty="0" smtClean="0"/>
              <a:t> of the work on an innovative web platform for biomedical time-series analysis</a:t>
            </a:r>
          </a:p>
          <a:p>
            <a:r>
              <a:rPr lang="hr-HR" dirty="0" smtClean="0"/>
              <a:t>D</a:t>
            </a:r>
            <a:r>
              <a:rPr lang="en-US" dirty="0" err="1" smtClean="0"/>
              <a:t>escri</a:t>
            </a:r>
            <a:r>
              <a:rPr lang="hr-HR" dirty="0" err="1" smtClean="0"/>
              <a:t>ption</a:t>
            </a:r>
            <a:r>
              <a:rPr lang="hr-HR" dirty="0" smtClean="0"/>
              <a:t> </a:t>
            </a:r>
            <a:r>
              <a:rPr lang="hr-HR" dirty="0" err="1" smtClean="0"/>
              <a:t>of</a:t>
            </a:r>
            <a:r>
              <a:rPr lang="en-US" dirty="0" smtClean="0"/>
              <a:t> an expert feature recommendation system for ECG analysis through predefined analysis scenarios</a:t>
            </a:r>
            <a:endParaRPr lang="hr-HR" dirty="0" smtClean="0"/>
          </a:p>
          <a:p>
            <a:pPr lvl="1"/>
            <a:r>
              <a:rPr lang="en-US" dirty="0" smtClean="0"/>
              <a:t>Initial version of the MULTISAB expert system includes the detection of AMI, AF, and CHF from ECG signals.</a:t>
            </a:r>
            <a:endParaRPr lang="hr-HR" dirty="0" smtClean="0"/>
          </a:p>
          <a:p>
            <a:r>
              <a:rPr lang="hr-HR" dirty="0" smtClean="0"/>
              <a:t>W</a:t>
            </a:r>
            <a:r>
              <a:rPr lang="en-US" dirty="0" smtClean="0"/>
              <a:t>e expect that </a:t>
            </a:r>
            <a:r>
              <a:rPr lang="hr-HR" dirty="0" err="1" smtClean="0"/>
              <a:t>in</a:t>
            </a:r>
            <a:r>
              <a:rPr lang="hr-HR" dirty="0" smtClean="0"/>
              <a:t> a </a:t>
            </a:r>
            <a:r>
              <a:rPr lang="hr-HR" dirty="0" err="1" smtClean="0"/>
              <a:t>few</a:t>
            </a:r>
            <a:r>
              <a:rPr lang="hr-HR" dirty="0" smtClean="0"/>
              <a:t> </a:t>
            </a:r>
            <a:r>
              <a:rPr lang="hr-HR" dirty="0" err="1" smtClean="0"/>
              <a:t>months</a:t>
            </a:r>
            <a:r>
              <a:rPr lang="hr-HR" dirty="0" smtClean="0"/>
              <a:t> </a:t>
            </a:r>
            <a:r>
              <a:rPr lang="hr-HR" dirty="0" err="1" smtClean="0"/>
              <a:t>a</a:t>
            </a:r>
            <a:r>
              <a:rPr lang="hr-HR" dirty="0" smtClean="0"/>
              <a:t> </a:t>
            </a:r>
            <a:r>
              <a:rPr lang="hr-HR" dirty="0" err="1" smtClean="0"/>
              <a:t>fully</a:t>
            </a:r>
            <a:r>
              <a:rPr lang="hr-HR" dirty="0" smtClean="0"/>
              <a:t> </a:t>
            </a:r>
            <a:r>
              <a:rPr lang="hr-HR" dirty="0" err="1" smtClean="0"/>
              <a:t>operational</a:t>
            </a:r>
            <a:r>
              <a:rPr lang="hr-HR" dirty="0" smtClean="0"/>
              <a:t> </a:t>
            </a:r>
            <a:r>
              <a:rPr lang="hr-HR" dirty="0" err="1" smtClean="0"/>
              <a:t>version</a:t>
            </a:r>
            <a:r>
              <a:rPr lang="hr-HR" dirty="0" smtClean="0"/>
              <a:t> </a:t>
            </a:r>
            <a:r>
              <a:rPr lang="hr-HR" dirty="0" err="1" smtClean="0"/>
              <a:t>will</a:t>
            </a:r>
            <a:r>
              <a:rPr lang="hr-HR" dirty="0" smtClean="0"/>
              <a:t> </a:t>
            </a:r>
            <a:r>
              <a:rPr lang="hr-HR" dirty="0" err="1" smtClean="0"/>
              <a:t>be</a:t>
            </a:r>
            <a:r>
              <a:rPr lang="hr-HR" dirty="0" smtClean="0"/>
              <a:t> </a:t>
            </a:r>
            <a:r>
              <a:rPr lang="hr-HR" dirty="0" err="1" smtClean="0"/>
              <a:t>available</a:t>
            </a:r>
            <a:r>
              <a:rPr lang="hr-HR" dirty="0" smtClean="0"/>
              <a:t> </a:t>
            </a:r>
            <a:r>
              <a:rPr lang="hr-HR" dirty="0" err="1" smtClean="0"/>
              <a:t>in</a:t>
            </a:r>
            <a:r>
              <a:rPr lang="hr-HR" dirty="0" smtClean="0"/>
              <a:t> </a:t>
            </a:r>
            <a:r>
              <a:rPr lang="hr-HR" dirty="0" err="1" smtClean="0"/>
              <a:t>Croatian</a:t>
            </a:r>
            <a:r>
              <a:rPr lang="hr-HR" dirty="0" smtClean="0"/>
              <a:t> </a:t>
            </a:r>
            <a:r>
              <a:rPr lang="hr-HR" dirty="0" err="1" smtClean="0"/>
              <a:t>and</a:t>
            </a:r>
            <a:r>
              <a:rPr lang="hr-HR" dirty="0" smtClean="0"/>
              <a:t> </a:t>
            </a:r>
            <a:r>
              <a:rPr lang="hr-HR" dirty="0" err="1" smtClean="0"/>
              <a:t>in</a:t>
            </a:r>
            <a:r>
              <a:rPr lang="hr-HR" dirty="0" smtClean="0"/>
              <a:t> </a:t>
            </a:r>
            <a:r>
              <a:rPr lang="hr-HR" dirty="0" err="1" smtClean="0"/>
              <a:t>English</a:t>
            </a:r>
            <a:endParaRPr lang="hr-HR" dirty="0" smtClean="0"/>
          </a:p>
          <a:p>
            <a:pPr lvl="1"/>
            <a:r>
              <a:rPr lang="hr-HR" dirty="0" err="1" smtClean="0"/>
              <a:t>The</a:t>
            </a:r>
            <a:r>
              <a:rPr lang="hr-HR" dirty="0" smtClean="0"/>
              <a:t> </a:t>
            </a:r>
            <a:r>
              <a:rPr lang="hr-HR" dirty="0" err="1" smtClean="0"/>
              <a:t>functionality</a:t>
            </a:r>
            <a:r>
              <a:rPr lang="hr-HR" dirty="0" smtClean="0"/>
              <a:t> </a:t>
            </a:r>
            <a:r>
              <a:rPr lang="hr-HR" dirty="0" err="1" smtClean="0"/>
              <a:t>will</a:t>
            </a:r>
            <a:r>
              <a:rPr lang="hr-HR" dirty="0" smtClean="0"/>
              <a:t> </a:t>
            </a:r>
            <a:r>
              <a:rPr lang="hr-HR" dirty="0" err="1" smtClean="0"/>
              <a:t>be</a:t>
            </a:r>
            <a:r>
              <a:rPr lang="hr-HR" dirty="0" smtClean="0"/>
              <a:t> </a:t>
            </a:r>
            <a:r>
              <a:rPr lang="hr-HR" dirty="0" err="1" smtClean="0"/>
              <a:t>limited</a:t>
            </a:r>
            <a:r>
              <a:rPr lang="hr-HR" dirty="0" smtClean="0"/>
              <a:t> to </a:t>
            </a:r>
            <a:r>
              <a:rPr lang="hr-HR" dirty="0" err="1" smtClean="0"/>
              <a:t>the</a:t>
            </a:r>
            <a:r>
              <a:rPr lang="hr-HR" dirty="0" smtClean="0"/>
              <a:t> first </a:t>
            </a:r>
            <a:r>
              <a:rPr lang="hr-HR" dirty="0" err="1" smtClean="0"/>
              <a:t>six</a:t>
            </a:r>
            <a:r>
              <a:rPr lang="hr-HR" dirty="0" smtClean="0"/>
              <a:t> </a:t>
            </a:r>
            <a:r>
              <a:rPr lang="hr-HR" dirty="0" err="1" smtClean="0"/>
              <a:t>steps</a:t>
            </a:r>
            <a:r>
              <a:rPr lang="hr-HR" dirty="0" smtClean="0"/>
              <a:t>, </a:t>
            </a:r>
            <a:r>
              <a:rPr lang="hr-HR" dirty="0" err="1" smtClean="0"/>
              <a:t>ending</a:t>
            </a:r>
            <a:r>
              <a:rPr lang="hr-HR" dirty="0" smtClean="0"/>
              <a:t> </a:t>
            </a:r>
            <a:r>
              <a:rPr lang="hr-HR" dirty="0" err="1" smtClean="0"/>
              <a:t>with</a:t>
            </a:r>
            <a:r>
              <a:rPr lang="hr-HR" dirty="0" smtClean="0"/>
              <a:t> </a:t>
            </a:r>
            <a:r>
              <a:rPr lang="hr-HR" dirty="0" err="1" smtClean="0"/>
              <a:t>the</a:t>
            </a:r>
            <a:r>
              <a:rPr lang="hr-HR" dirty="0" smtClean="0"/>
              <a:t> </a:t>
            </a:r>
            <a:r>
              <a:rPr lang="hr-HR" dirty="0" err="1" smtClean="0"/>
              <a:t>possibility</a:t>
            </a:r>
            <a:r>
              <a:rPr lang="hr-HR" dirty="0" smtClean="0"/>
              <a:t> </a:t>
            </a:r>
            <a:r>
              <a:rPr lang="hr-HR" dirty="0" err="1" smtClean="0"/>
              <a:t>of</a:t>
            </a:r>
            <a:r>
              <a:rPr lang="hr-HR" dirty="0" smtClean="0"/>
              <a:t> </a:t>
            </a:r>
            <a:r>
              <a:rPr lang="hr-HR" dirty="0" err="1" smtClean="0"/>
              <a:t>calculated</a:t>
            </a:r>
            <a:r>
              <a:rPr lang="hr-HR" dirty="0" smtClean="0"/>
              <a:t> </a:t>
            </a:r>
            <a:r>
              <a:rPr lang="hr-HR" dirty="0" err="1" smtClean="0"/>
              <a:t>features</a:t>
            </a:r>
            <a:r>
              <a:rPr lang="hr-HR" dirty="0" smtClean="0"/>
              <a:t> </a:t>
            </a:r>
            <a:r>
              <a:rPr lang="hr-HR" dirty="0" err="1" smtClean="0"/>
              <a:t>download</a:t>
            </a:r>
            <a:r>
              <a:rPr lang="hr-HR" dirty="0" smtClean="0"/>
              <a:t>, </a:t>
            </a:r>
            <a:r>
              <a:rPr lang="hr-HR" dirty="0" err="1" smtClean="0"/>
              <a:t>thus</a:t>
            </a:r>
            <a:r>
              <a:rPr lang="hr-HR" dirty="0" smtClean="0"/>
              <a:t> </a:t>
            </a:r>
            <a:r>
              <a:rPr lang="hr-HR" dirty="0" err="1" smtClean="0"/>
              <a:t>enabling</a:t>
            </a:r>
            <a:r>
              <a:rPr lang="hr-HR" dirty="0" smtClean="0"/>
              <a:t> </a:t>
            </a:r>
            <a:r>
              <a:rPr lang="hr-HR" dirty="0" err="1" smtClean="0"/>
              <a:t>further</a:t>
            </a:r>
            <a:r>
              <a:rPr lang="hr-HR" dirty="0" smtClean="0"/>
              <a:t> </a:t>
            </a:r>
            <a:r>
              <a:rPr lang="hr-HR" dirty="0" err="1" smtClean="0"/>
              <a:t>independent</a:t>
            </a:r>
            <a:r>
              <a:rPr lang="hr-HR" dirty="0" smtClean="0"/>
              <a:t> data </a:t>
            </a:r>
            <a:r>
              <a:rPr lang="hr-HR" dirty="0" err="1" smtClean="0"/>
              <a:t>mining</a:t>
            </a:r>
            <a:r>
              <a:rPr lang="hr-HR" dirty="0" smtClean="0"/>
              <a:t> </a:t>
            </a:r>
            <a:r>
              <a:rPr lang="hr-HR" dirty="0" err="1" smtClean="0"/>
              <a:t>and</a:t>
            </a:r>
            <a:r>
              <a:rPr lang="hr-HR" dirty="0" smtClean="0"/>
              <a:t> </a:t>
            </a:r>
            <a:r>
              <a:rPr lang="hr-HR" dirty="0" err="1" smtClean="0"/>
              <a:t>reporting</a:t>
            </a:r>
            <a:endParaRPr lang="hr-HR" dirty="0"/>
          </a:p>
        </p:txBody>
      </p:sp>
      <p:sp>
        <p:nvSpPr>
          <p:cNvPr id="6"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16</a:t>
            </a:fld>
            <a:r>
              <a:rPr lang="hr-HR" dirty="0" smtClean="0"/>
              <a:t>/17</a:t>
            </a:r>
            <a:endParaRPr lang="hr-H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Thank you!</a:t>
            </a:r>
            <a:endParaRPr lang="hr-HR"/>
          </a:p>
        </p:txBody>
      </p:sp>
      <p:sp>
        <p:nvSpPr>
          <p:cNvPr id="3" name="Rezervirano mjesto sadržaja 2"/>
          <p:cNvSpPr>
            <a:spLocks noGrp="1"/>
          </p:cNvSpPr>
          <p:nvPr>
            <p:ph idx="1"/>
          </p:nvPr>
        </p:nvSpPr>
        <p:spPr/>
        <p:txBody>
          <a:bodyPr/>
          <a:lstStyle/>
          <a:p>
            <a:r>
              <a:rPr lang="hr-HR" dirty="0" smtClean="0"/>
              <a:t>Questions?</a:t>
            </a:r>
            <a:endParaRPr lang="hr-HR" dirty="0"/>
          </a:p>
        </p:txBody>
      </p:sp>
      <p:sp>
        <p:nvSpPr>
          <p:cNvPr id="6" name="Rectangle 5"/>
          <p:cNvSpPr/>
          <p:nvPr/>
        </p:nvSpPr>
        <p:spPr>
          <a:xfrm>
            <a:off x="533400" y="6019800"/>
            <a:ext cx="8382000" cy="738664"/>
          </a:xfrm>
          <a:prstGeom prst="rect">
            <a:avLst/>
          </a:prstGeom>
        </p:spPr>
        <p:txBody>
          <a:bodyPr wrap="square">
            <a:spAutoFit/>
          </a:bodyPr>
          <a:lstStyle/>
          <a:p>
            <a:r>
              <a:rPr lang="en-US" sz="1400" dirty="0" smtClean="0"/>
              <a:t>This work has been fully supported by the Croatian Science Foundation under the project number UIP-2014-09-6889</a:t>
            </a:r>
            <a:r>
              <a:rPr lang="hr-HR" sz="1400" dirty="0" smtClean="0"/>
              <a:t>:  </a:t>
            </a:r>
            <a:r>
              <a:rPr lang="en-US" sz="1400" dirty="0" smtClean="0"/>
              <a:t>A software system for parallel analysis of multiple heterogeneous time series with application in biomedicine</a:t>
            </a:r>
            <a:r>
              <a:rPr lang="hr-HR" sz="1400" dirty="0" smtClean="0"/>
              <a:t> (MULTISAB)</a:t>
            </a:r>
            <a:endParaRPr lang="hr-HR" sz="1400" dirty="0"/>
          </a:p>
        </p:txBody>
      </p:sp>
      <p:pic>
        <p:nvPicPr>
          <p:cNvPr id="8" name="Picture 7" descr="Fig6.tif"/>
          <p:cNvPicPr>
            <a:picLocks noChangeAspect="1"/>
          </p:cNvPicPr>
          <p:nvPr/>
        </p:nvPicPr>
        <p:blipFill>
          <a:blip r:embed="rId3" cstate="print"/>
          <a:stretch>
            <a:fillRect/>
          </a:stretch>
        </p:blipFill>
        <p:spPr>
          <a:xfrm>
            <a:off x="2667000" y="1981200"/>
            <a:ext cx="5867400" cy="4031988"/>
          </a:xfrm>
          <a:prstGeom prst="rect">
            <a:avLst/>
          </a:prstGeom>
        </p:spPr>
      </p:pic>
      <p:sp>
        <p:nvSpPr>
          <p:cNvPr id="9"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17</a:t>
            </a:fld>
            <a:r>
              <a:rPr lang="hr-HR" dirty="0" smtClean="0"/>
              <a:t>/17</a:t>
            </a:r>
            <a:endParaRPr lang="hr-H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smtClean="0"/>
              <a:t>CONTENT</a:t>
            </a:r>
            <a:endParaRPr lang="hr-HR"/>
          </a:p>
        </p:txBody>
      </p:sp>
      <p:sp>
        <p:nvSpPr>
          <p:cNvPr id="3" name="Rezervirano mjesto sadržaja 2"/>
          <p:cNvSpPr>
            <a:spLocks noGrp="1"/>
          </p:cNvSpPr>
          <p:nvPr>
            <p:ph idx="1"/>
          </p:nvPr>
        </p:nvSpPr>
        <p:spPr>
          <a:xfrm>
            <a:off x="457200" y="2057400"/>
            <a:ext cx="8229600" cy="4389120"/>
          </a:xfrm>
        </p:spPr>
        <p:txBody>
          <a:bodyPr/>
          <a:lstStyle/>
          <a:p>
            <a:r>
              <a:rPr lang="hr-HR" dirty="0" err="1" smtClean="0"/>
              <a:t>Motivation</a:t>
            </a:r>
            <a:r>
              <a:rPr lang="hr-HR" dirty="0" smtClean="0"/>
              <a:t> &amp; </a:t>
            </a:r>
            <a:r>
              <a:rPr lang="hr-HR" dirty="0" err="1" smtClean="0"/>
              <a:t>goal</a:t>
            </a:r>
            <a:endParaRPr lang="hr-HR" dirty="0" smtClean="0"/>
          </a:p>
          <a:p>
            <a:r>
              <a:rPr lang="hr-HR" dirty="0" smtClean="0"/>
              <a:t>P</a:t>
            </a:r>
            <a:r>
              <a:rPr lang="en-US" dirty="0" smtClean="0"/>
              <a:t>redefined analysis scenarios with expert features</a:t>
            </a:r>
            <a:endParaRPr lang="hr-HR" dirty="0" smtClean="0"/>
          </a:p>
          <a:p>
            <a:pPr marL="822960" lvl="1" indent="-457200">
              <a:buFont typeface="+mj-lt"/>
              <a:buAutoNum type="alphaUcPeriod"/>
            </a:pPr>
            <a:r>
              <a:rPr lang="hr-HR" dirty="0" err="1" smtClean="0"/>
              <a:t>Acute</a:t>
            </a:r>
            <a:r>
              <a:rPr lang="hr-HR" dirty="0" smtClean="0"/>
              <a:t> </a:t>
            </a:r>
            <a:r>
              <a:rPr lang="hr-HR" dirty="0" err="1" smtClean="0"/>
              <a:t>Myocardial</a:t>
            </a:r>
            <a:r>
              <a:rPr lang="hr-HR" dirty="0" smtClean="0"/>
              <a:t> </a:t>
            </a:r>
            <a:r>
              <a:rPr lang="hr-HR" dirty="0" err="1" smtClean="0"/>
              <a:t>Ischemia</a:t>
            </a:r>
            <a:endParaRPr lang="hr-HR" dirty="0" smtClean="0"/>
          </a:p>
          <a:p>
            <a:pPr marL="822960" lvl="1" indent="-457200">
              <a:buFont typeface="+mj-lt"/>
              <a:buAutoNum type="alphaUcPeriod"/>
            </a:pPr>
            <a:r>
              <a:rPr lang="en-US" dirty="0" err="1" smtClean="0"/>
              <a:t>Atrial</a:t>
            </a:r>
            <a:r>
              <a:rPr lang="en-US" dirty="0" smtClean="0"/>
              <a:t> Fibrillation</a:t>
            </a:r>
            <a:endParaRPr lang="hr-HR" dirty="0" smtClean="0"/>
          </a:p>
          <a:p>
            <a:pPr marL="822960" lvl="1" indent="-457200">
              <a:buFont typeface="+mj-lt"/>
              <a:buAutoNum type="alphaUcPeriod"/>
            </a:pPr>
            <a:r>
              <a:rPr lang="en-US" dirty="0" smtClean="0"/>
              <a:t>Congestive Heart Failure</a:t>
            </a:r>
            <a:endParaRPr lang="hr-HR" dirty="0" smtClean="0"/>
          </a:p>
          <a:p>
            <a:r>
              <a:rPr lang="hr-HR" dirty="0" err="1" smtClean="0"/>
              <a:t>Preprocessing</a:t>
            </a:r>
            <a:endParaRPr lang="hr-HR" dirty="0" smtClean="0"/>
          </a:p>
          <a:p>
            <a:r>
              <a:rPr lang="hr-HR" dirty="0" err="1" smtClean="0"/>
              <a:t>Feature</a:t>
            </a:r>
            <a:r>
              <a:rPr lang="hr-HR" dirty="0" smtClean="0"/>
              <a:t> </a:t>
            </a:r>
            <a:r>
              <a:rPr lang="hr-HR" dirty="0" err="1" smtClean="0"/>
              <a:t>extraction</a:t>
            </a:r>
            <a:endParaRPr lang="hr-HR" dirty="0" smtClean="0"/>
          </a:p>
          <a:p>
            <a:r>
              <a:rPr lang="en-US" smtClean="0"/>
              <a:t>Conclusion</a:t>
            </a:r>
            <a:endParaRPr lang="hr-HR" dirty="0" smtClean="0"/>
          </a:p>
          <a:p>
            <a:endParaRPr lang="hr-HR" dirty="0"/>
          </a:p>
        </p:txBody>
      </p:sp>
      <p:sp>
        <p:nvSpPr>
          <p:cNvPr id="6"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2</a:t>
            </a:fld>
            <a:r>
              <a:rPr lang="hr-HR" dirty="0" smtClean="0"/>
              <a:t>/17</a:t>
            </a:r>
            <a:endParaRPr lang="hr-H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err="1" smtClean="0"/>
              <a:t>Motivation</a:t>
            </a:r>
            <a:r>
              <a:rPr lang="hr-HR" dirty="0" smtClean="0"/>
              <a:t> &amp; </a:t>
            </a:r>
            <a:r>
              <a:rPr lang="hr-HR" dirty="0" err="1" smtClean="0"/>
              <a:t>goal</a:t>
            </a:r>
            <a:endParaRPr lang="hr-HR" dirty="0"/>
          </a:p>
        </p:txBody>
      </p:sp>
      <p:sp>
        <p:nvSpPr>
          <p:cNvPr id="3" name="Rezervirano mjesto sadržaja 2"/>
          <p:cNvSpPr>
            <a:spLocks noGrp="1"/>
          </p:cNvSpPr>
          <p:nvPr>
            <p:ph idx="1"/>
          </p:nvPr>
        </p:nvSpPr>
        <p:spPr>
          <a:xfrm>
            <a:off x="457200" y="2057400"/>
            <a:ext cx="8229600" cy="4800600"/>
          </a:xfrm>
        </p:spPr>
        <p:txBody>
          <a:bodyPr>
            <a:normAutofit lnSpcReduction="10000"/>
          </a:bodyPr>
          <a:lstStyle/>
          <a:p>
            <a:r>
              <a:rPr lang="en-US" dirty="0" smtClean="0"/>
              <a:t>In recent years, </a:t>
            </a:r>
            <a:r>
              <a:rPr lang="hr-HR" dirty="0" err="1" smtClean="0"/>
              <a:t>the</a:t>
            </a:r>
            <a:r>
              <a:rPr lang="hr-HR" dirty="0" smtClean="0"/>
              <a:t> </a:t>
            </a:r>
            <a:r>
              <a:rPr lang="hr-HR" dirty="0" err="1" smtClean="0"/>
              <a:t>need</a:t>
            </a:r>
            <a:r>
              <a:rPr lang="hr-HR" dirty="0" smtClean="0"/>
              <a:t> for web-</a:t>
            </a:r>
            <a:r>
              <a:rPr lang="hr-HR" dirty="0" err="1" smtClean="0"/>
              <a:t>based</a:t>
            </a:r>
            <a:r>
              <a:rPr lang="hr-HR" dirty="0" smtClean="0"/>
              <a:t> </a:t>
            </a:r>
            <a:r>
              <a:rPr lang="hr-HR" dirty="0" err="1" smtClean="0"/>
              <a:t>biomedical</a:t>
            </a:r>
            <a:r>
              <a:rPr lang="hr-HR" dirty="0" smtClean="0"/>
              <a:t> </a:t>
            </a:r>
            <a:r>
              <a:rPr lang="hr-HR" dirty="0" err="1" smtClean="0"/>
              <a:t>software</a:t>
            </a:r>
            <a:r>
              <a:rPr lang="hr-HR" dirty="0" smtClean="0"/>
              <a:t> is </a:t>
            </a:r>
            <a:r>
              <a:rPr lang="hr-HR" dirty="0" err="1" smtClean="0"/>
              <a:t>continuosly</a:t>
            </a:r>
            <a:r>
              <a:rPr lang="hr-HR" dirty="0" smtClean="0"/>
              <a:t> </a:t>
            </a:r>
            <a:r>
              <a:rPr lang="hr-HR" dirty="0" err="1" smtClean="0"/>
              <a:t>growing</a:t>
            </a:r>
            <a:r>
              <a:rPr lang="hr-HR" dirty="0" smtClean="0"/>
              <a:t> </a:t>
            </a:r>
            <a:r>
              <a:rPr lang="hr-HR" dirty="0" err="1" smtClean="0"/>
              <a:t>in</a:t>
            </a:r>
            <a:r>
              <a:rPr lang="hr-HR" dirty="0" smtClean="0"/>
              <a:t> </a:t>
            </a:r>
            <a:r>
              <a:rPr lang="hr-HR" dirty="0" err="1" smtClean="0"/>
              <a:t>the</a:t>
            </a:r>
            <a:r>
              <a:rPr lang="hr-HR" dirty="0" smtClean="0"/>
              <a:t> </a:t>
            </a:r>
            <a:r>
              <a:rPr lang="hr-HR" dirty="0" err="1" smtClean="0"/>
              <a:t>healthcare</a:t>
            </a:r>
            <a:r>
              <a:rPr lang="hr-HR" dirty="0" smtClean="0"/>
              <a:t> </a:t>
            </a:r>
            <a:r>
              <a:rPr lang="hr-HR" dirty="0" err="1" smtClean="0"/>
              <a:t>community</a:t>
            </a:r>
            <a:r>
              <a:rPr lang="hr-HR" dirty="0" smtClean="0"/>
              <a:t>:</a:t>
            </a:r>
          </a:p>
          <a:p>
            <a:pPr marL="822960" lvl="1" indent="-457200">
              <a:buFont typeface="+mj-lt"/>
              <a:buAutoNum type="arabicParenR"/>
            </a:pPr>
            <a:r>
              <a:rPr lang="hr-HR" dirty="0" smtClean="0"/>
              <a:t>T</a:t>
            </a:r>
            <a:r>
              <a:rPr lang="en-US" dirty="0" smtClean="0"/>
              <a:t>he need to reduce the cost of healthcare expenditure in developed countries</a:t>
            </a:r>
            <a:endParaRPr lang="hr-HR" dirty="0" smtClean="0"/>
          </a:p>
          <a:p>
            <a:pPr marL="822960" lvl="1" indent="-457200">
              <a:buFont typeface="+mj-lt"/>
              <a:buAutoNum type="arabicParenR"/>
            </a:pPr>
            <a:r>
              <a:rPr lang="hr-HR" dirty="0" smtClean="0"/>
              <a:t>T</a:t>
            </a:r>
            <a:r>
              <a:rPr lang="en-US" dirty="0" smtClean="0"/>
              <a:t>o facilitate access to a better healthcare</a:t>
            </a:r>
            <a:endParaRPr lang="hr-HR" dirty="0" smtClean="0"/>
          </a:p>
          <a:p>
            <a:pPr>
              <a:buNone/>
            </a:pPr>
            <a:endParaRPr lang="hr-HR" dirty="0" smtClean="0"/>
          </a:p>
          <a:p>
            <a:r>
              <a:rPr lang="hr-HR" b="1" dirty="0" smtClean="0"/>
              <a:t>Goal: </a:t>
            </a:r>
            <a:r>
              <a:rPr lang="hr-HR" dirty="0" smtClean="0"/>
              <a:t>d</a:t>
            </a:r>
            <a:r>
              <a:rPr lang="en-US" dirty="0" err="1" smtClean="0"/>
              <a:t>evelopment</a:t>
            </a:r>
            <a:r>
              <a:rPr lang="en-US" dirty="0" smtClean="0"/>
              <a:t> of a </a:t>
            </a:r>
            <a:r>
              <a:rPr lang="hr-HR" dirty="0" smtClean="0"/>
              <a:t>web-based </a:t>
            </a:r>
            <a:r>
              <a:rPr lang="en-US" dirty="0" smtClean="0"/>
              <a:t>system for automatic classification of human body disorders based on the analysis of biomedical signals</a:t>
            </a:r>
            <a:endParaRPr lang="hr-HR" dirty="0" smtClean="0"/>
          </a:p>
          <a:p>
            <a:pPr marL="548640" lvl="2" indent="-274320">
              <a:buClr>
                <a:schemeClr val="accent3"/>
              </a:buClr>
              <a:buSzPct val="95000"/>
            </a:pPr>
            <a:r>
              <a:rPr lang="hr-HR" dirty="0" smtClean="0"/>
              <a:t>R</a:t>
            </a:r>
            <a:r>
              <a:rPr lang="en-US" dirty="0" err="1" smtClean="0"/>
              <a:t>ecommendation</a:t>
            </a:r>
            <a:r>
              <a:rPr lang="hr-HR" dirty="0" smtClean="0"/>
              <a:t>s to </a:t>
            </a:r>
            <a:r>
              <a:rPr lang="en-US" dirty="0" smtClean="0"/>
              <a:t>medical specialists in diagnostics and early</a:t>
            </a:r>
            <a:r>
              <a:rPr lang="hr-HR" dirty="0" smtClean="0"/>
              <a:t> </a:t>
            </a:r>
            <a:r>
              <a:rPr lang="en-US" dirty="0" smtClean="0"/>
              <a:t>detection of various diseases</a:t>
            </a:r>
            <a:endParaRPr lang="hr-HR" dirty="0" smtClean="0"/>
          </a:p>
          <a:p>
            <a:endParaRPr lang="hr-HR" dirty="0"/>
          </a:p>
        </p:txBody>
      </p:sp>
      <p:sp>
        <p:nvSpPr>
          <p:cNvPr id="5"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3</a:t>
            </a:fld>
            <a:r>
              <a:rPr lang="hr-HR" dirty="0" smtClean="0"/>
              <a:t>/17</a:t>
            </a:r>
            <a:endParaRPr lang="hr-H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Architectural overview</a:t>
            </a:r>
            <a:endParaRPr lang="hr-HR" dirty="0"/>
          </a:p>
        </p:txBody>
      </p:sp>
      <p:pic>
        <p:nvPicPr>
          <p:cNvPr id="1026" name="Slika 0" descr="Fig1.tif"/>
          <p:cNvPicPr>
            <a:picLocks noChangeAspect="1" noChangeArrowheads="1"/>
          </p:cNvPicPr>
          <p:nvPr/>
        </p:nvPicPr>
        <p:blipFill>
          <a:blip r:embed="rId3"/>
          <a:srcRect/>
          <a:stretch>
            <a:fillRect/>
          </a:stretch>
        </p:blipFill>
        <p:spPr bwMode="auto">
          <a:xfrm>
            <a:off x="914400" y="2249667"/>
            <a:ext cx="7391400" cy="4227333"/>
          </a:xfrm>
          <a:prstGeom prst="rect">
            <a:avLst/>
          </a:prstGeom>
          <a:noFill/>
          <a:ln w="9525">
            <a:noFill/>
            <a:miter lim="800000"/>
            <a:headEnd/>
            <a:tailEnd/>
          </a:ln>
        </p:spPr>
      </p:pic>
      <p:sp>
        <p:nvSpPr>
          <p:cNvPr id="7" name="Content Placeholder 6"/>
          <p:cNvSpPr>
            <a:spLocks noGrp="1"/>
          </p:cNvSpPr>
          <p:nvPr>
            <p:ph idx="1"/>
          </p:nvPr>
        </p:nvSpPr>
        <p:spPr/>
        <p:txBody>
          <a:bodyPr/>
          <a:lstStyle/>
          <a:p>
            <a:endParaRPr lang="hr-HR" dirty="0"/>
          </a:p>
        </p:txBody>
      </p:sp>
      <p:sp>
        <p:nvSpPr>
          <p:cNvPr id="6" name="Rezervirano mjesto broja slajda 4"/>
          <p:cNvSpPr txBox="1">
            <a:spLocks/>
          </p:cNvSpPr>
          <p:nvPr/>
        </p:nvSpPr>
        <p:spPr>
          <a:xfrm>
            <a:off x="8229600" y="63563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EE581E5-3A92-4298-B99F-5584528693D0}" type="slidenum">
              <a:rPr kumimoji="0" lang="hr-HR"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r>
              <a:rPr kumimoji="0" lang="hr-HR" sz="1200" b="0" i="0" u="none" strike="noStrike" kern="1200" cap="none" spc="0" normalizeH="0" baseline="0" noProof="0" dirty="0" smtClean="0">
                <a:ln>
                  <a:noFill/>
                </a:ln>
                <a:solidFill>
                  <a:schemeClr val="tx2">
                    <a:shade val="90000"/>
                  </a:schemeClr>
                </a:solidFill>
                <a:effectLst/>
                <a:uLnTx/>
                <a:uFillTx/>
                <a:latin typeface="+mn-lt"/>
                <a:ea typeface="+mn-ea"/>
                <a:cs typeface="+mn-cs"/>
              </a:rPr>
              <a:t>/17</a:t>
            </a:r>
            <a:endParaRPr kumimoji="0" lang="hr-HR"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smtClean="0"/>
              <a:t>Scenarios</a:t>
            </a:r>
            <a:r>
              <a:rPr lang="hr-HR" dirty="0" smtClean="0"/>
              <a:t> for </a:t>
            </a:r>
            <a:r>
              <a:rPr lang="hr-HR" dirty="0" err="1" smtClean="0"/>
              <a:t>platform</a:t>
            </a:r>
            <a:r>
              <a:rPr lang="hr-HR" dirty="0" smtClean="0"/>
              <a:t> use</a:t>
            </a:r>
            <a:endParaRPr lang="hr-HR" dirty="0"/>
          </a:p>
        </p:txBody>
      </p:sp>
      <p:sp>
        <p:nvSpPr>
          <p:cNvPr id="3" name="Content Placeholder 2"/>
          <p:cNvSpPr>
            <a:spLocks noGrp="1"/>
          </p:cNvSpPr>
          <p:nvPr>
            <p:ph idx="1"/>
          </p:nvPr>
        </p:nvSpPr>
        <p:spPr/>
        <p:txBody>
          <a:bodyPr>
            <a:normAutofit lnSpcReduction="10000"/>
          </a:bodyPr>
          <a:lstStyle/>
          <a:p>
            <a:r>
              <a:rPr lang="en-US" dirty="0" smtClean="0"/>
              <a:t>The </a:t>
            </a:r>
            <a:r>
              <a:rPr lang="hr-HR" dirty="0" smtClean="0"/>
              <a:t>data </a:t>
            </a:r>
            <a:r>
              <a:rPr lang="en-US" dirty="0" smtClean="0"/>
              <a:t>analysis process is divided into 8 steps:</a:t>
            </a:r>
          </a:p>
          <a:p>
            <a:endParaRPr lang="en-US" dirty="0" smtClean="0"/>
          </a:p>
          <a:p>
            <a:pPr marL="850392" lvl="1" indent="-457200">
              <a:buFont typeface="+mj-lt"/>
              <a:buAutoNum type="arabicPeriod"/>
            </a:pPr>
            <a:r>
              <a:rPr lang="en-US" dirty="0" smtClean="0"/>
              <a:t>Analysis type selection</a:t>
            </a:r>
            <a:endParaRPr lang="hr-HR" dirty="0" smtClean="0"/>
          </a:p>
          <a:p>
            <a:pPr marL="850392" lvl="1" indent="-457200">
              <a:buFont typeface="+mj-lt"/>
              <a:buAutoNum type="arabicPeriod"/>
            </a:pPr>
            <a:r>
              <a:rPr lang="en-US" dirty="0" smtClean="0"/>
              <a:t>Scenario selection</a:t>
            </a:r>
            <a:endParaRPr lang="hr-HR" dirty="0" smtClean="0"/>
          </a:p>
          <a:p>
            <a:pPr marL="850392" lvl="1" indent="-457200">
              <a:buFont typeface="+mj-lt"/>
              <a:buAutoNum type="arabicPeriod"/>
            </a:pPr>
            <a:r>
              <a:rPr lang="en-US" dirty="0" smtClean="0"/>
              <a:t>Input data selection</a:t>
            </a:r>
            <a:endParaRPr lang="hr-HR" dirty="0" smtClean="0"/>
          </a:p>
          <a:p>
            <a:pPr marL="850392" lvl="1" indent="-457200">
              <a:buFont typeface="+mj-lt"/>
              <a:buAutoNum type="arabicPeriod"/>
            </a:pPr>
            <a:r>
              <a:rPr lang="en-US" dirty="0" smtClean="0"/>
              <a:t>Records inspection</a:t>
            </a:r>
            <a:endParaRPr lang="hr-HR" dirty="0" smtClean="0"/>
          </a:p>
          <a:p>
            <a:pPr marL="850392" lvl="1" indent="-457200">
              <a:buFont typeface="+mj-lt"/>
              <a:buAutoNum type="arabicPeriod"/>
            </a:pPr>
            <a:r>
              <a:rPr lang="en-US" dirty="0" smtClean="0"/>
              <a:t>Records preprocessing</a:t>
            </a:r>
            <a:endParaRPr lang="hr-HR" dirty="0" smtClean="0"/>
          </a:p>
          <a:p>
            <a:pPr marL="850392" lvl="1" indent="-457200">
              <a:buFont typeface="+mj-lt"/>
              <a:buAutoNum type="arabicPeriod"/>
            </a:pPr>
            <a:r>
              <a:rPr lang="en-US" dirty="0" smtClean="0"/>
              <a:t>Feature extraction</a:t>
            </a:r>
            <a:endParaRPr lang="hr-HR" dirty="0" smtClean="0"/>
          </a:p>
          <a:p>
            <a:pPr marL="850392" lvl="1" indent="-457200">
              <a:buFont typeface="+mj-lt"/>
              <a:buAutoNum type="arabicPeriod"/>
            </a:pPr>
            <a:r>
              <a:rPr lang="en-US" dirty="0" smtClean="0"/>
              <a:t>Model construction</a:t>
            </a:r>
            <a:endParaRPr lang="hr-HR" dirty="0" smtClean="0"/>
          </a:p>
          <a:p>
            <a:pPr marL="850392" lvl="1" indent="-457200">
              <a:buFont typeface="+mj-lt"/>
              <a:buAutoNum type="arabicPeriod"/>
            </a:pPr>
            <a:r>
              <a:rPr lang="en-US" dirty="0" smtClean="0"/>
              <a:t>Reporting</a:t>
            </a:r>
            <a:endParaRPr lang="hr-HR" dirty="0"/>
          </a:p>
        </p:txBody>
      </p:sp>
      <p:pic>
        <p:nvPicPr>
          <p:cNvPr id="4" name="Slika 1" descr="UC_AnalysisType"/>
          <p:cNvPicPr>
            <a:picLocks noChangeAspect="1" noChangeArrowheads="1"/>
          </p:cNvPicPr>
          <p:nvPr/>
        </p:nvPicPr>
        <p:blipFill>
          <a:blip r:embed="rId3"/>
          <a:srcRect l="3232" t="7088" r="2424" b="9923"/>
          <a:stretch>
            <a:fillRect/>
          </a:stretch>
        </p:blipFill>
        <p:spPr bwMode="auto">
          <a:xfrm>
            <a:off x="4495800" y="2438400"/>
            <a:ext cx="4203815" cy="2107639"/>
          </a:xfrm>
          <a:prstGeom prst="rect">
            <a:avLst/>
          </a:prstGeom>
          <a:noFill/>
          <a:ln w="9525">
            <a:noFill/>
            <a:miter lim="800000"/>
            <a:headEnd/>
            <a:tailEnd/>
          </a:ln>
        </p:spPr>
      </p:pic>
      <p:pic>
        <p:nvPicPr>
          <p:cNvPr id="5" name="Picture 2" descr="UC_ScenarioSelection"/>
          <p:cNvPicPr>
            <a:picLocks noChangeAspect="1" noChangeArrowheads="1"/>
          </p:cNvPicPr>
          <p:nvPr/>
        </p:nvPicPr>
        <p:blipFill>
          <a:blip r:embed="rId4"/>
          <a:srcRect l="5578" t="10029" r="1313" b="14657"/>
          <a:stretch>
            <a:fillRect/>
          </a:stretch>
        </p:blipFill>
        <p:spPr bwMode="auto">
          <a:xfrm>
            <a:off x="4419600" y="4953000"/>
            <a:ext cx="4359384" cy="1499848"/>
          </a:xfrm>
          <a:prstGeom prst="rect">
            <a:avLst/>
          </a:prstGeom>
          <a:noFill/>
          <a:ln w="9525">
            <a:noFill/>
            <a:miter lim="800000"/>
            <a:headEnd/>
            <a:tailEnd/>
          </a:ln>
        </p:spPr>
      </p:pic>
      <p:sp>
        <p:nvSpPr>
          <p:cNvPr id="6" name="Content Placeholder 2"/>
          <p:cNvSpPr txBox="1">
            <a:spLocks/>
          </p:cNvSpPr>
          <p:nvPr/>
        </p:nvSpPr>
        <p:spPr>
          <a:xfrm>
            <a:off x="4800600" y="6452848"/>
            <a:ext cx="3886200" cy="457200"/>
          </a:xfrm>
          <a:prstGeom prst="rect">
            <a:avLst/>
          </a:prstGeom>
        </p:spPr>
        <p:txBody>
          <a:bodyPr>
            <a:normAutofit/>
          </a:bodyPr>
          <a:lstStyle/>
          <a:p>
            <a:pPr marL="365760" marR="0" lvl="0" indent="-283464" algn="ctr" defTabSz="914400" rtl="0" eaLnBrk="1" fontAlgn="auto" latinLnBrk="0" hangingPunct="1">
              <a:lnSpc>
                <a:spcPct val="100000"/>
              </a:lnSpc>
              <a:spcBef>
                <a:spcPts val="600"/>
              </a:spcBef>
              <a:spcAft>
                <a:spcPts val="0"/>
              </a:spcAft>
              <a:buClr>
                <a:schemeClr val="accent1"/>
              </a:buClr>
              <a:buSzPct val="80000"/>
              <a:tabLst/>
              <a:defRPr/>
            </a:pPr>
            <a:r>
              <a:rPr lang="en-US" sz="1700" dirty="0" smtClean="0"/>
              <a:t>Scenario selection</a:t>
            </a:r>
            <a:endParaRPr lang="hr-HR" sz="1700" dirty="0"/>
          </a:p>
        </p:txBody>
      </p:sp>
      <p:sp>
        <p:nvSpPr>
          <p:cNvPr id="7" name="Content Placeholder 2"/>
          <p:cNvSpPr txBox="1">
            <a:spLocks/>
          </p:cNvSpPr>
          <p:nvPr/>
        </p:nvSpPr>
        <p:spPr>
          <a:xfrm>
            <a:off x="4800600" y="4572000"/>
            <a:ext cx="3886200" cy="457200"/>
          </a:xfrm>
          <a:prstGeom prst="rect">
            <a:avLst/>
          </a:prstGeom>
        </p:spPr>
        <p:txBody>
          <a:bodyPr>
            <a:normAutofit/>
          </a:bodyPr>
          <a:lstStyle/>
          <a:p>
            <a:pPr marL="365760" lvl="0" indent="-283464" algn="ctr">
              <a:spcBef>
                <a:spcPts val="600"/>
              </a:spcBef>
              <a:buClr>
                <a:schemeClr val="accent1"/>
              </a:buClr>
              <a:buSzPct val="80000"/>
              <a:defRPr/>
            </a:pPr>
            <a:r>
              <a:rPr lang="en-US" sz="1700" dirty="0" smtClean="0"/>
              <a:t>Analysis type selection</a:t>
            </a:r>
            <a:endParaRPr lang="hr-HR" sz="1700" dirty="0"/>
          </a:p>
        </p:txBody>
      </p:sp>
      <p:sp>
        <p:nvSpPr>
          <p:cNvPr id="9" name="Rezervirano mjesto broja slajda 4"/>
          <p:cNvSpPr>
            <a:spLocks noGrp="1"/>
          </p:cNvSpPr>
          <p:nvPr>
            <p:ph type="sldNum" sz="quarter" idx="12"/>
          </p:nvPr>
        </p:nvSpPr>
        <p:spPr>
          <a:xfrm>
            <a:off x="8229600" y="6356350"/>
            <a:ext cx="762000" cy="365125"/>
          </a:xfrm>
        </p:spPr>
        <p:txBody>
          <a:bodyPr/>
          <a:lstStyle/>
          <a:p>
            <a:fld id="{AEE581E5-3A92-4298-B99F-5584528693D0}" type="slidenum">
              <a:rPr lang="hr-HR" smtClean="0"/>
              <a:pPr/>
              <a:t>5</a:t>
            </a:fld>
            <a:r>
              <a:rPr lang="hr-HR" dirty="0" smtClean="0"/>
              <a:t>/17</a:t>
            </a:r>
            <a:endParaRPr lang="hr-H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P</a:t>
            </a:r>
            <a:r>
              <a:rPr lang="en-US" dirty="0" smtClean="0"/>
              <a:t>redefined analysis scenarios with expert features</a:t>
            </a:r>
            <a:endParaRPr lang="hr-HR" dirty="0"/>
          </a:p>
        </p:txBody>
      </p:sp>
      <p:sp>
        <p:nvSpPr>
          <p:cNvPr id="3" name="Content Placeholder 2"/>
          <p:cNvSpPr>
            <a:spLocks noGrp="1"/>
          </p:cNvSpPr>
          <p:nvPr>
            <p:ph idx="1"/>
          </p:nvPr>
        </p:nvSpPr>
        <p:spPr>
          <a:xfrm>
            <a:off x="457200" y="1935480"/>
            <a:ext cx="5410200" cy="4389120"/>
          </a:xfrm>
        </p:spPr>
        <p:txBody>
          <a:bodyPr/>
          <a:lstStyle/>
          <a:p>
            <a:r>
              <a:rPr lang="en-US" dirty="0" smtClean="0"/>
              <a:t>Scenario selection UI</a:t>
            </a:r>
            <a:r>
              <a:rPr lang="hr-HR" dirty="0" smtClean="0"/>
              <a:t> </a:t>
            </a:r>
            <a:r>
              <a:rPr lang="en-US" dirty="0" smtClean="0"/>
              <a:t>enables the user to select</a:t>
            </a:r>
            <a:r>
              <a:rPr lang="hr-HR" dirty="0" smtClean="0"/>
              <a:t>:</a:t>
            </a:r>
          </a:p>
          <a:p>
            <a:pPr marL="850392" lvl="1" indent="-457200">
              <a:buFont typeface="+mj-lt"/>
              <a:buAutoNum type="arabicPeriod"/>
            </a:pPr>
            <a:r>
              <a:rPr lang="hr-HR" dirty="0" smtClean="0"/>
              <a:t>P</a:t>
            </a:r>
            <a:r>
              <a:rPr lang="en-US" dirty="0" smtClean="0"/>
              <a:t>redefined scenario</a:t>
            </a:r>
            <a:endParaRPr lang="hr-HR" dirty="0" smtClean="0"/>
          </a:p>
          <a:p>
            <a:pPr marL="850392" lvl="1" indent="-457200">
              <a:buFont typeface="+mj-lt"/>
              <a:buAutoNum type="arabicPeriod"/>
            </a:pPr>
            <a:r>
              <a:rPr lang="hr-HR" dirty="0" smtClean="0"/>
              <a:t>C</a:t>
            </a:r>
            <a:r>
              <a:rPr lang="en-US" dirty="0" err="1" smtClean="0"/>
              <a:t>onstruction</a:t>
            </a:r>
            <a:r>
              <a:rPr lang="en-US" dirty="0" smtClean="0"/>
              <a:t> of a completely new scenario through full customization </a:t>
            </a:r>
            <a:endParaRPr lang="hr-HR" dirty="0"/>
          </a:p>
        </p:txBody>
      </p:sp>
      <p:pic>
        <p:nvPicPr>
          <p:cNvPr id="2050" name="Picture 2"/>
          <p:cNvPicPr>
            <a:picLocks noChangeAspect="1" noChangeArrowheads="1"/>
          </p:cNvPicPr>
          <p:nvPr/>
        </p:nvPicPr>
        <p:blipFill>
          <a:blip r:embed="rId3"/>
          <a:srcRect/>
          <a:stretch>
            <a:fillRect/>
          </a:stretch>
        </p:blipFill>
        <p:spPr bwMode="auto">
          <a:xfrm>
            <a:off x="5638800" y="2133600"/>
            <a:ext cx="3461510" cy="2362200"/>
          </a:xfrm>
          <a:prstGeom prst="rect">
            <a:avLst/>
          </a:prstGeom>
          <a:noFill/>
          <a:ln w="9525">
            <a:noFill/>
            <a:miter lim="800000"/>
            <a:headEnd/>
            <a:tailEnd/>
          </a:ln>
        </p:spPr>
      </p:pic>
      <p:sp>
        <p:nvSpPr>
          <p:cNvPr id="5" name="Content Placeholder 2"/>
          <p:cNvSpPr txBox="1">
            <a:spLocks/>
          </p:cNvSpPr>
          <p:nvPr/>
        </p:nvSpPr>
        <p:spPr>
          <a:xfrm>
            <a:off x="457200" y="4648200"/>
            <a:ext cx="8305800" cy="1981200"/>
          </a:xfrm>
          <a:prstGeom prst="rect">
            <a:avLst/>
          </a:prstGeom>
        </p:spPr>
        <p:txBody>
          <a:bodyPr vert="horz">
            <a:normAutofit fontScale="92500" lnSpcReduction="10000"/>
          </a:bodyPr>
          <a:lstStyle/>
          <a:p>
            <a:pPr marL="274320" lvl="0" indent="-274320">
              <a:spcBef>
                <a:spcPct val="20000"/>
              </a:spcBef>
              <a:buClr>
                <a:schemeClr val="accent3"/>
              </a:buClr>
              <a:buSzPct val="95000"/>
              <a:buFont typeface="Wingdings 2"/>
              <a:buChar char=""/>
            </a:pPr>
            <a:r>
              <a:rPr lang="en-US" sz="2800" dirty="0" smtClean="0"/>
              <a:t>The predefined scenarios contain necessary preprocessing steps and expert features that are to be extracted from signals, which are selected by the medical expert system specifically designed for this purpose</a:t>
            </a:r>
            <a:endParaRPr kumimoji="0" lang="hr-HR"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6</a:t>
            </a:fld>
            <a:r>
              <a:rPr lang="hr-HR" dirty="0" smtClean="0"/>
              <a:t>/17</a:t>
            </a:r>
            <a:endParaRPr lang="hr-H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MULTISAB expert system</a:t>
            </a:r>
            <a:endParaRPr lang="hr-HR" dirty="0"/>
          </a:p>
        </p:txBody>
      </p:sp>
      <p:sp>
        <p:nvSpPr>
          <p:cNvPr id="3" name="Content Placeholder 2"/>
          <p:cNvSpPr>
            <a:spLocks noGrp="1"/>
          </p:cNvSpPr>
          <p:nvPr>
            <p:ph idx="1"/>
          </p:nvPr>
        </p:nvSpPr>
        <p:spPr>
          <a:xfrm>
            <a:off x="457200" y="1935480"/>
            <a:ext cx="8229600" cy="4770120"/>
          </a:xfrm>
        </p:spPr>
        <p:txBody>
          <a:bodyPr>
            <a:normAutofit fontScale="92500"/>
          </a:bodyPr>
          <a:lstStyle/>
          <a:p>
            <a:r>
              <a:rPr lang="en-US" dirty="0" smtClean="0"/>
              <a:t>Implementation of the medical expert system is a continuously evolving process that gradually introduces new predefined scenarios</a:t>
            </a:r>
            <a:endParaRPr lang="hr-HR" dirty="0" smtClean="0"/>
          </a:p>
          <a:p>
            <a:pPr lvl="1"/>
            <a:r>
              <a:rPr lang="en-US" dirty="0" smtClean="0"/>
              <a:t>New scenarios are based on currently valid medical guidelines, standards, consultations with medical specialists, and relevant medical and biomedical engineering literature </a:t>
            </a:r>
          </a:p>
          <a:p>
            <a:endParaRPr lang="hr-HR" dirty="0" smtClean="0"/>
          </a:p>
          <a:p>
            <a:r>
              <a:rPr lang="en-US" dirty="0" smtClean="0"/>
              <a:t>MULTISAB expert system</a:t>
            </a:r>
            <a:r>
              <a:rPr lang="hr-HR" dirty="0" smtClean="0"/>
              <a:t> </a:t>
            </a:r>
            <a:r>
              <a:rPr lang="en-US" dirty="0" smtClean="0"/>
              <a:t>includes the recommended features for detection of</a:t>
            </a:r>
            <a:r>
              <a:rPr lang="hr-HR" dirty="0" smtClean="0"/>
              <a:t>:</a:t>
            </a:r>
          </a:p>
          <a:p>
            <a:pPr marL="850392" lvl="1" indent="-457200">
              <a:buFont typeface="+mj-lt"/>
              <a:buAutoNum type="arabicPeriod"/>
            </a:pPr>
            <a:r>
              <a:rPr lang="hr-HR" dirty="0" smtClean="0"/>
              <a:t>A</a:t>
            </a:r>
            <a:r>
              <a:rPr lang="en-US" dirty="0" smtClean="0"/>
              <a:t>cute myocardial ischemia (AMI), </a:t>
            </a:r>
            <a:endParaRPr lang="hr-HR" dirty="0" smtClean="0"/>
          </a:p>
          <a:p>
            <a:pPr marL="850392" lvl="1" indent="-457200">
              <a:buFont typeface="+mj-lt"/>
              <a:buAutoNum type="arabicPeriod"/>
            </a:pPr>
            <a:r>
              <a:rPr lang="hr-HR" dirty="0" smtClean="0"/>
              <a:t>A</a:t>
            </a:r>
            <a:r>
              <a:rPr lang="en-US" dirty="0" smtClean="0"/>
              <a:t>trial fibrillation (AF)</a:t>
            </a:r>
            <a:r>
              <a:rPr lang="hr-HR" dirty="0" smtClean="0"/>
              <a:t>,</a:t>
            </a:r>
          </a:p>
          <a:p>
            <a:pPr marL="850392" lvl="1" indent="-457200">
              <a:buFont typeface="+mj-lt"/>
              <a:buAutoNum type="arabicPeriod"/>
            </a:pPr>
            <a:r>
              <a:rPr lang="hr-HR" dirty="0" smtClean="0"/>
              <a:t>C</a:t>
            </a:r>
            <a:r>
              <a:rPr lang="en-US" dirty="0" err="1" smtClean="0"/>
              <a:t>ongestive</a:t>
            </a:r>
            <a:r>
              <a:rPr lang="en-US" dirty="0" smtClean="0"/>
              <a:t> heart failure (CHF)</a:t>
            </a:r>
          </a:p>
          <a:p>
            <a:endParaRPr lang="hr-HR" dirty="0"/>
          </a:p>
        </p:txBody>
      </p:sp>
      <p:sp>
        <p:nvSpPr>
          <p:cNvPr id="5"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7</a:t>
            </a:fld>
            <a:r>
              <a:rPr lang="hr-HR" dirty="0" smtClean="0"/>
              <a:t>/17</a:t>
            </a:r>
            <a:endParaRPr lang="hr-H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smtClean="0"/>
              <a:t>D</a:t>
            </a:r>
            <a:r>
              <a:rPr lang="en-US" dirty="0" err="1" smtClean="0"/>
              <a:t>iagnosis</a:t>
            </a:r>
            <a:r>
              <a:rPr lang="en-US" dirty="0" smtClean="0"/>
              <a:t> of </a:t>
            </a:r>
            <a:r>
              <a:rPr lang="hr-HR" dirty="0" err="1" smtClean="0"/>
              <a:t>Acute</a:t>
            </a:r>
            <a:r>
              <a:rPr lang="hr-HR" dirty="0" smtClean="0"/>
              <a:t> </a:t>
            </a:r>
            <a:r>
              <a:rPr lang="hr-HR" dirty="0" err="1" smtClean="0"/>
              <a:t>Myocardial</a:t>
            </a:r>
            <a:r>
              <a:rPr lang="hr-HR" dirty="0" smtClean="0"/>
              <a:t> </a:t>
            </a:r>
            <a:r>
              <a:rPr lang="hr-HR" dirty="0" err="1" smtClean="0"/>
              <a:t>Ischemia</a:t>
            </a:r>
            <a:endParaRPr lang="hr-HR" dirty="0"/>
          </a:p>
        </p:txBody>
      </p:sp>
      <p:sp>
        <p:nvSpPr>
          <p:cNvPr id="3" name="Content Placeholder 2"/>
          <p:cNvSpPr>
            <a:spLocks noGrp="1"/>
          </p:cNvSpPr>
          <p:nvPr>
            <p:ph idx="1"/>
          </p:nvPr>
        </p:nvSpPr>
        <p:spPr>
          <a:xfrm>
            <a:off x="228600" y="1935480"/>
            <a:ext cx="5181600" cy="4389120"/>
          </a:xfrm>
        </p:spPr>
        <p:txBody>
          <a:bodyPr>
            <a:normAutofit fontScale="92500" lnSpcReduction="20000"/>
          </a:bodyPr>
          <a:lstStyle/>
          <a:p>
            <a:r>
              <a:rPr lang="en-US" dirty="0" smtClean="0"/>
              <a:t>According to the medical guidelines, criteria for diagnosis of AMI (in absence of left ventricular hypertrophy and left bundle branch block) are:</a:t>
            </a:r>
            <a:endParaRPr lang="hr-HR" dirty="0" smtClean="0"/>
          </a:p>
          <a:p>
            <a:pPr marL="850392" lvl="1" indent="-457200">
              <a:buFont typeface="+mj-lt"/>
              <a:buAutoNum type="arabicPeriod"/>
            </a:pPr>
            <a:r>
              <a:rPr lang="en-US" dirty="0" smtClean="0"/>
              <a:t>ST elevation: New ST elevation at the J point in two contiguous leads,</a:t>
            </a:r>
            <a:endParaRPr lang="hr-HR" dirty="0" smtClean="0"/>
          </a:p>
          <a:p>
            <a:pPr marL="850392" lvl="1" indent="-457200">
              <a:buFont typeface="+mj-lt"/>
              <a:buAutoNum type="arabicPeriod"/>
            </a:pPr>
            <a:r>
              <a:rPr lang="en-US" dirty="0" smtClean="0"/>
              <a:t>ST depression and T wave changes: New horizontal or down-sloping ST depression in two contiguous leads and/or T </a:t>
            </a:r>
            <a:r>
              <a:rPr lang="hr-HR" dirty="0" err="1" smtClean="0"/>
              <a:t>wave</a:t>
            </a:r>
            <a:r>
              <a:rPr lang="hr-HR" dirty="0" smtClean="0"/>
              <a:t> </a:t>
            </a:r>
            <a:r>
              <a:rPr lang="en-US" dirty="0" smtClean="0"/>
              <a:t>inversion in two contiguous leads with prominent R wave or R/S ratio &gt;1</a:t>
            </a:r>
            <a:endParaRPr lang="hr-HR" dirty="0"/>
          </a:p>
        </p:txBody>
      </p:sp>
      <p:pic>
        <p:nvPicPr>
          <p:cNvPr id="1026" name="Picture 2" descr="597px-Stelevatie_en"/>
          <p:cNvPicPr>
            <a:picLocks noChangeAspect="1" noChangeArrowheads="1"/>
          </p:cNvPicPr>
          <p:nvPr/>
        </p:nvPicPr>
        <p:blipFill>
          <a:blip r:embed="rId3"/>
          <a:srcRect/>
          <a:stretch>
            <a:fillRect/>
          </a:stretch>
        </p:blipFill>
        <p:spPr bwMode="auto">
          <a:xfrm>
            <a:off x="5257800" y="2347162"/>
            <a:ext cx="3733800" cy="3520238"/>
          </a:xfrm>
          <a:prstGeom prst="rect">
            <a:avLst/>
          </a:prstGeom>
          <a:noFill/>
          <a:ln w="9525">
            <a:noFill/>
            <a:miter lim="800000"/>
            <a:headEnd/>
            <a:tailEnd/>
          </a:ln>
        </p:spPr>
      </p:pic>
      <p:sp>
        <p:nvSpPr>
          <p:cNvPr id="5"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8</a:t>
            </a:fld>
            <a:r>
              <a:rPr lang="hr-HR" dirty="0" smtClean="0"/>
              <a:t>/17</a:t>
            </a:r>
            <a:endParaRPr lang="hr-H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hr-HR" dirty="0" err="1" smtClean="0"/>
              <a:t>Acute</a:t>
            </a:r>
            <a:r>
              <a:rPr lang="hr-HR" dirty="0" smtClean="0"/>
              <a:t> </a:t>
            </a:r>
            <a:r>
              <a:rPr lang="hr-HR" dirty="0" err="1" smtClean="0"/>
              <a:t>Myocardial</a:t>
            </a:r>
            <a:r>
              <a:rPr lang="hr-HR" dirty="0" smtClean="0"/>
              <a:t> </a:t>
            </a:r>
            <a:r>
              <a:rPr lang="hr-HR" dirty="0" err="1" smtClean="0"/>
              <a:t>Ischemia</a:t>
            </a:r>
            <a:r>
              <a:rPr lang="hr-HR" dirty="0" smtClean="0"/>
              <a:t>: </a:t>
            </a:r>
            <a:r>
              <a:rPr lang="hr-HR" dirty="0" err="1" smtClean="0"/>
              <a:t>Expert</a:t>
            </a:r>
            <a:r>
              <a:rPr lang="hr-HR" dirty="0" smtClean="0"/>
              <a:t> ECG </a:t>
            </a:r>
            <a:r>
              <a:rPr lang="hr-HR" dirty="0" err="1" smtClean="0"/>
              <a:t>features</a:t>
            </a:r>
            <a:endParaRPr lang="hr-HR" dirty="0"/>
          </a:p>
        </p:txBody>
      </p:sp>
      <p:sp>
        <p:nvSpPr>
          <p:cNvPr id="3" name="Content Placeholder 2"/>
          <p:cNvSpPr>
            <a:spLocks noGrp="1"/>
          </p:cNvSpPr>
          <p:nvPr>
            <p:ph idx="1"/>
          </p:nvPr>
        </p:nvSpPr>
        <p:spPr/>
        <p:txBody>
          <a:bodyPr>
            <a:normAutofit fontScale="92500" lnSpcReduction="20000"/>
          </a:bodyPr>
          <a:lstStyle/>
          <a:p>
            <a:r>
              <a:rPr lang="en-US" b="1" dirty="0" smtClean="0"/>
              <a:t>Morphological ECG features</a:t>
            </a:r>
            <a:r>
              <a:rPr lang="en-US" dirty="0" smtClean="0"/>
              <a:t>: ECG signal value (in regard to the baseline) at the J point, R/S ratio, T wave amplitude, and ST segment slope </a:t>
            </a:r>
            <a:endParaRPr lang="hr-HR" dirty="0" smtClean="0"/>
          </a:p>
          <a:p>
            <a:r>
              <a:rPr lang="en-US" b="1" dirty="0" smtClean="0"/>
              <a:t>Dynamical ECG features</a:t>
            </a:r>
            <a:r>
              <a:rPr lang="en-US" dirty="0" smtClean="0"/>
              <a:t>: standard deviation of ECG signal value at the J points</a:t>
            </a:r>
            <a:endParaRPr lang="hr-HR" dirty="0" smtClean="0"/>
          </a:p>
          <a:p>
            <a:r>
              <a:rPr lang="hr-HR" b="1" dirty="0" smtClean="0"/>
              <a:t>HRV </a:t>
            </a:r>
            <a:r>
              <a:rPr lang="hr-HR" b="1" dirty="0" err="1" smtClean="0"/>
              <a:t>features</a:t>
            </a:r>
            <a:r>
              <a:rPr lang="hr-HR" dirty="0" smtClean="0"/>
              <a:t>: LF, HF</a:t>
            </a:r>
          </a:p>
          <a:p>
            <a:r>
              <a:rPr lang="hr-HR" b="1" dirty="0" smtClean="0"/>
              <a:t>QTV </a:t>
            </a:r>
            <a:r>
              <a:rPr lang="hr-HR" b="1" dirty="0" err="1" smtClean="0"/>
              <a:t>features</a:t>
            </a:r>
            <a:r>
              <a:rPr lang="hr-HR" dirty="0" smtClean="0"/>
              <a:t>: </a:t>
            </a:r>
            <a:r>
              <a:rPr lang="hr-HR" dirty="0" err="1" smtClean="0"/>
              <a:t>QTVnorm</a:t>
            </a:r>
            <a:r>
              <a:rPr lang="hr-HR" dirty="0" smtClean="0"/>
              <a:t>, QTVI</a:t>
            </a:r>
          </a:p>
          <a:p>
            <a:r>
              <a:rPr lang="en-US" dirty="0" smtClean="0"/>
              <a:t>Additional expert features, which demand expanding the current frameworks, could include</a:t>
            </a:r>
            <a:r>
              <a:rPr lang="hr-HR" dirty="0" smtClean="0"/>
              <a:t>:</a:t>
            </a:r>
          </a:p>
          <a:p>
            <a:pPr lvl="1"/>
            <a:r>
              <a:rPr lang="hr-HR" dirty="0" smtClean="0"/>
              <a:t>C</a:t>
            </a:r>
            <a:r>
              <a:rPr lang="en-US" dirty="0" err="1" smtClean="0"/>
              <a:t>alculation</a:t>
            </a:r>
            <a:r>
              <a:rPr lang="en-US" dirty="0" smtClean="0"/>
              <a:t> of energy and entropy measures in wavelet domain</a:t>
            </a:r>
            <a:endParaRPr lang="hr-HR" dirty="0" smtClean="0"/>
          </a:p>
          <a:p>
            <a:pPr lvl="1"/>
            <a:r>
              <a:rPr lang="hr-HR" dirty="0" smtClean="0"/>
              <a:t>A</a:t>
            </a:r>
            <a:r>
              <a:rPr lang="en-US" dirty="0" err="1" smtClean="0"/>
              <a:t>dditional</a:t>
            </a:r>
            <a:r>
              <a:rPr lang="en-US" dirty="0" smtClean="0"/>
              <a:t> information in the ST segments, such as shape, width, height, curvature, etc.</a:t>
            </a:r>
            <a:endParaRPr lang="hr-HR" dirty="0"/>
          </a:p>
        </p:txBody>
      </p:sp>
      <p:sp>
        <p:nvSpPr>
          <p:cNvPr id="4" name="Rezervirano mjesto broja slajda 4"/>
          <p:cNvSpPr>
            <a:spLocks noGrp="1"/>
          </p:cNvSpPr>
          <p:nvPr>
            <p:ph type="sldNum" sz="quarter" idx="12"/>
          </p:nvPr>
        </p:nvSpPr>
        <p:spPr>
          <a:xfrm>
            <a:off x="7924800" y="6356350"/>
            <a:ext cx="762000" cy="365125"/>
          </a:xfrm>
        </p:spPr>
        <p:txBody>
          <a:bodyPr/>
          <a:lstStyle/>
          <a:p>
            <a:fld id="{AEE581E5-3A92-4298-B99F-5584528693D0}" type="slidenum">
              <a:rPr lang="hr-HR" smtClean="0"/>
              <a:pPr/>
              <a:t>9</a:t>
            </a:fld>
            <a:r>
              <a:rPr lang="hr-HR" dirty="0" smtClean="0"/>
              <a:t>/17</a:t>
            </a:r>
            <a:endParaRPr lang="hr-H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jek">
  <a:themeElements>
    <a:clrScheme name="Tije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ijek">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ijek">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731</TotalTime>
  <Words>1192</Words>
  <Application>Microsoft Office PowerPoint</Application>
  <PresentationFormat>On-screen Show (4:3)</PresentationFormat>
  <Paragraphs>137</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Tijek</vt:lpstr>
      <vt:lpstr>Biomedical time series preprocessing and expert-system based feature extraction in MULTISAB platform </vt:lpstr>
      <vt:lpstr>CONTENT</vt:lpstr>
      <vt:lpstr>Motivation &amp; goal</vt:lpstr>
      <vt:lpstr>Architectural overview</vt:lpstr>
      <vt:lpstr>Scenarios for platform use</vt:lpstr>
      <vt:lpstr>Predefined analysis scenarios with expert features</vt:lpstr>
      <vt:lpstr>MULTISAB expert system</vt:lpstr>
      <vt:lpstr>Diagnosis of Acute Myocardial Ischemia</vt:lpstr>
      <vt:lpstr>Acute Myocardial Ischemia: Expert ECG features</vt:lpstr>
      <vt:lpstr>Atrial Fibrillation</vt:lpstr>
      <vt:lpstr>Atrial Fibrillation: Expert ECG features</vt:lpstr>
      <vt:lpstr>Congestive Heart Failure</vt:lpstr>
      <vt:lpstr>Congestive Heart Failure : Expert ECG features</vt:lpstr>
      <vt:lpstr>Preprocessing</vt:lpstr>
      <vt:lpstr>Feature extraction</vt:lpstr>
      <vt:lpstr>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Case Diagram Based Scenarios Design for a Biomedical Time-Series Analysis Web Platform</dc:title>
  <dc:creator>Korisnik</dc:creator>
  <cp:lastModifiedBy>Davor</cp:lastModifiedBy>
  <cp:revision>74</cp:revision>
  <dcterms:created xsi:type="dcterms:W3CDTF">2016-05-29T08:53:24Z</dcterms:created>
  <dcterms:modified xsi:type="dcterms:W3CDTF">2017-05-30T09:02:46Z</dcterms:modified>
</cp:coreProperties>
</file>