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68" r:id="rId5"/>
    <p:sldId id="281" r:id="rId6"/>
    <p:sldId id="283" r:id="rId7"/>
    <p:sldId id="282" r:id="rId8"/>
    <p:sldId id="284" r:id="rId9"/>
    <p:sldId id="285" r:id="rId10"/>
    <p:sldId id="292" r:id="rId11"/>
    <p:sldId id="286" r:id="rId12"/>
    <p:sldId id="287" r:id="rId13"/>
    <p:sldId id="288" r:id="rId14"/>
    <p:sldId id="290" r:id="rId15"/>
    <p:sldId id="289" r:id="rId16"/>
    <p:sldId id="291" r:id="rId17"/>
    <p:sldId id="293" r:id="rId18"/>
    <p:sldId id="267" r:id="rId1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955" autoAdjust="0"/>
  </p:normalViewPr>
  <p:slideViewPr>
    <p:cSldViewPr>
      <p:cViewPr varScale="1">
        <p:scale>
          <a:sx n="90" d="100"/>
          <a:sy n="90" d="100"/>
        </p:scale>
        <p:origin x="-22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78AC2-87E7-45F0-88D8-A185C8D266EF}" type="datetimeFigureOut">
              <a:rPr lang="hr-HR" smtClean="0"/>
              <a:pPr/>
              <a:t>24.5.2018.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EFAB2-990E-4E1D-B578-9B4429BD4FBC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EFAB2-990E-4E1D-B578-9B4429BD4FBC}" type="slidenum">
              <a:rPr lang="hr-HR" smtClean="0"/>
              <a:pPr/>
              <a:t>1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EFAB2-990E-4E1D-B578-9B4429BD4FBC}" type="slidenum">
              <a:rPr lang="hr-HR" smtClean="0"/>
              <a:pPr/>
              <a:t>2</a:t>
            </a:fld>
            <a:endParaRPr lang="hr-H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EFAB2-990E-4E1D-B578-9B4429BD4FBC}" type="slidenum">
              <a:rPr lang="hr-HR" smtClean="0"/>
              <a:pPr/>
              <a:t>3</a:t>
            </a:fld>
            <a:endParaRPr lang="hr-H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EFAB2-990E-4E1D-B578-9B4429BD4FBC}" type="slidenum">
              <a:rPr lang="hr-HR" smtClean="0"/>
              <a:pPr/>
              <a:t>4</a:t>
            </a:fld>
            <a:endParaRPr lang="hr-H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EFAB2-990E-4E1D-B578-9B4429BD4FBC}" type="slidenum">
              <a:rPr lang="hr-HR" smtClean="0"/>
              <a:pPr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756115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EFAB2-990E-4E1D-B578-9B4429BD4FBC}" type="slidenum">
              <a:rPr lang="hr-HR" smtClean="0"/>
              <a:pPr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1480039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EFAB2-990E-4E1D-B578-9B4429BD4FBC}" type="slidenum">
              <a:rPr lang="hr-HR" smtClean="0"/>
              <a:pPr/>
              <a:t>15</a:t>
            </a:fld>
            <a:endParaRPr lang="hr-H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EFAB2-990E-4E1D-B578-9B4429BD4FBC}" type="slidenum">
              <a:rPr lang="hr-HR" smtClean="0"/>
              <a:pPr/>
              <a:t>18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/>
              <a:t>Kliknite da biste uredili stil podnaslova matrice</a:t>
            </a:r>
            <a:endParaRPr kumimoji="0" lang="en-US"/>
          </a:p>
        </p:txBody>
      </p: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24.5.2018.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24.5.2018.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24.5.2018.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24.5.2018.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24.5.2018.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24.5.2018.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24.5.2018.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24.5.2018.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24.5.2018.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24.5.2018.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s odsječenim zaobljenim jednim kut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 trokut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24.5.2018.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/>
              <a:t>Pritisnite ikonu za dodavanje slike</a:t>
            </a:r>
            <a:endParaRPr kumimoji="0" lang="en-US" dirty="0"/>
          </a:p>
        </p:txBody>
      </p:sp>
      <p:sp>
        <p:nvSpPr>
          <p:cNvPr id="10" name="Prostoručno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Prostoručno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učno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/>
              <a:t>Kliknite da biste uredili stilove teksta matrice</a:t>
            </a:r>
          </a:p>
          <a:p>
            <a:pPr lvl="1" eaLnBrk="1" latinLnBrk="0" hangingPunct="1"/>
            <a:r>
              <a:rPr kumimoji="0" lang="hr-HR"/>
              <a:t>Druga razina</a:t>
            </a:r>
          </a:p>
          <a:p>
            <a:pPr lvl="2" eaLnBrk="1" latinLnBrk="0" hangingPunct="1"/>
            <a:r>
              <a:rPr kumimoji="0" lang="hr-HR"/>
              <a:t>Treća razina</a:t>
            </a:r>
          </a:p>
          <a:p>
            <a:pPr lvl="3" eaLnBrk="1" latinLnBrk="0" hangingPunct="1"/>
            <a:r>
              <a:rPr kumimoji="0" lang="hr-HR"/>
              <a:t>Četvrta razina</a:t>
            </a:r>
          </a:p>
          <a:p>
            <a:pPr lvl="4" eaLnBrk="1" latinLnBrk="0" hangingPunct="1"/>
            <a:r>
              <a:rPr kumimoji="0" lang="hr-HR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8D91D1A-2A86-4E9A-913C-3FD80475F69B}" type="datetimeFigureOut">
              <a:rPr lang="hr-HR" smtClean="0"/>
              <a:pPr/>
              <a:t>24.5.2018.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Prostoručno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Prostoručno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33400" y="1295400"/>
            <a:ext cx="7851648" cy="1828800"/>
          </a:xfrm>
        </p:spPr>
        <p:txBody>
          <a:bodyPr>
            <a:normAutofit/>
          </a:bodyPr>
          <a:lstStyle/>
          <a:p>
            <a:r>
              <a:rPr lang="en-US" sz="3200"/>
              <a:t>Parallelization in biomedical time series analysis web platform: the MULTISAB project experience </a:t>
            </a:r>
            <a:endParaRPr lang="hr-HR" sz="32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" y="3505200"/>
            <a:ext cx="8235696" cy="1905000"/>
          </a:xfrm>
        </p:spPr>
        <p:txBody>
          <a:bodyPr>
            <a:normAutofit fontScale="55000" lnSpcReduction="20000"/>
          </a:bodyPr>
          <a:lstStyle/>
          <a:p>
            <a:r>
              <a:rPr lang="hr-HR" sz="5100" i="1" dirty="0"/>
              <a:t>Alan Jovic</a:t>
            </a:r>
            <a:r>
              <a:rPr lang="hr-HR" sz="5100" i="1" baseline="30000" dirty="0"/>
              <a:t>1</a:t>
            </a:r>
            <a:r>
              <a:rPr lang="hr-HR" sz="5100" i="1"/>
              <a:t>, Kresimir Jozic</a:t>
            </a:r>
            <a:r>
              <a:rPr lang="hr-HR" sz="5100" i="1" baseline="30000"/>
              <a:t>2</a:t>
            </a:r>
            <a:r>
              <a:rPr lang="hr-HR" sz="5100" i="1"/>
              <a:t>, Davor </a:t>
            </a:r>
            <a:r>
              <a:rPr lang="hr-HR" sz="5100" i="1" dirty="0"/>
              <a:t>Kukolja</a:t>
            </a:r>
            <a:r>
              <a:rPr lang="hr-HR" sz="5100" i="1" baseline="30000" dirty="0"/>
              <a:t>1</a:t>
            </a:r>
            <a:r>
              <a:rPr lang="hr-HR" sz="5100" i="1"/>
              <a:t>, </a:t>
            </a:r>
          </a:p>
          <a:p>
            <a:r>
              <a:rPr lang="en-US" sz="5100" i="1"/>
              <a:t>Kresimir </a:t>
            </a:r>
            <a:r>
              <a:rPr lang="en-US" sz="5100" i="1" dirty="0" err="1"/>
              <a:t>Friganovic</a:t>
            </a:r>
            <a:r>
              <a:rPr lang="hr-HR" sz="5100" i="1" baseline="30000"/>
              <a:t>1</a:t>
            </a:r>
            <a:r>
              <a:rPr lang="hr-HR" sz="5100" i="1"/>
              <a:t>, Mario Cifrek</a:t>
            </a:r>
            <a:r>
              <a:rPr lang="hr-HR" sz="5100" i="1" baseline="30000"/>
              <a:t> 1</a:t>
            </a:r>
            <a:r>
              <a:rPr lang="hr-HR" sz="5100" i="1"/>
              <a:t> </a:t>
            </a:r>
            <a:endParaRPr lang="hr-HR" sz="5100" b="1" i="1" dirty="0"/>
          </a:p>
          <a:p>
            <a:endParaRPr lang="hr-HR" dirty="0"/>
          </a:p>
          <a:p>
            <a:r>
              <a:rPr lang="hr-HR" b="1" dirty="0"/>
              <a:t>E-mail to: alan.jovic@fer.hr</a:t>
            </a:r>
          </a:p>
          <a:p>
            <a:r>
              <a:rPr lang="hr-HR" b="1" baseline="30000" dirty="0"/>
              <a:t>1 </a:t>
            </a:r>
            <a:r>
              <a:rPr lang="hr-HR" b="1" dirty="0"/>
              <a:t>University of Zagreb, Faculty of Electrical Engineering and Computing, Zagreb, Croatia</a:t>
            </a:r>
          </a:p>
          <a:p>
            <a:r>
              <a:rPr lang="hr-HR" b="1" baseline="30000" dirty="0"/>
              <a:t>2</a:t>
            </a:r>
            <a:r>
              <a:rPr lang="hr-HR" b="1" dirty="0"/>
              <a:t> </a:t>
            </a:r>
            <a:r>
              <a:rPr lang="en-US" b="1" dirty="0"/>
              <a:t>INA - </a:t>
            </a:r>
            <a:r>
              <a:rPr lang="en-US" b="1" dirty="0" err="1"/>
              <a:t>industrija</a:t>
            </a:r>
            <a:r>
              <a:rPr lang="en-US" b="1" dirty="0"/>
              <a:t> </a:t>
            </a:r>
            <a:r>
              <a:rPr lang="en-US" b="1" dirty="0" err="1"/>
              <a:t>nafte</a:t>
            </a:r>
            <a:r>
              <a:rPr lang="en-US" b="1" dirty="0"/>
              <a:t>, </a:t>
            </a:r>
            <a:r>
              <a:rPr lang="en-US" b="1" dirty="0" err="1"/>
              <a:t>d.d</a:t>
            </a:r>
            <a:r>
              <a:rPr lang="en-US" b="1" dirty="0"/>
              <a:t>., Zagreb</a:t>
            </a:r>
            <a:r>
              <a:rPr lang="hr-HR" b="1" dirty="0"/>
              <a:t>, Croatia</a:t>
            </a:r>
          </a:p>
          <a:p>
            <a:endParaRPr lang="hr-HR" dirty="0"/>
          </a:p>
        </p:txBody>
      </p:sp>
      <p:pic>
        <p:nvPicPr>
          <p:cNvPr id="10" name="Slika 9" descr="UniZg_FER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5562600"/>
            <a:ext cx="1904998" cy="1066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6FAB462-9725-4011-9DFD-B6CBDD1F49B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577340" cy="141465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555308C4-173F-4EF5-A3E1-3DB670E1D0C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40925" y="5638801"/>
            <a:ext cx="2370665" cy="98679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8EF45D-06A5-4958-8236-F5A0EC4AD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/>
              <a:t>Parallelization implementation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AB3838-6875-4085-BBAA-F5DFC6FFA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087880"/>
            <a:ext cx="8915400" cy="4389120"/>
          </a:xfrm>
        </p:spPr>
        <p:txBody>
          <a:bodyPr>
            <a:normAutofit/>
          </a:bodyPr>
          <a:lstStyle/>
          <a:p>
            <a:r>
              <a:rPr lang="hr-HR"/>
              <a:t>Assumptions for starting feature extraction:</a:t>
            </a:r>
          </a:p>
          <a:p>
            <a:pPr lvl="1"/>
            <a:r>
              <a:rPr lang="en-US"/>
              <a:t>All records contain the same types and numbers of signal trails.</a:t>
            </a:r>
          </a:p>
          <a:p>
            <a:pPr lvl="1"/>
            <a:r>
              <a:rPr lang="en-US"/>
              <a:t>Each iteration is performed on one signal type in all records</a:t>
            </a:r>
            <a:endParaRPr lang="hr-HR"/>
          </a:p>
          <a:p>
            <a:pPr lvl="1"/>
            <a:r>
              <a:rPr lang="en-US"/>
              <a:t>All signals in </a:t>
            </a:r>
            <a:r>
              <a:rPr lang="hr-HR"/>
              <a:t>all </a:t>
            </a:r>
            <a:r>
              <a:rPr lang="en-US"/>
              <a:t>records are of equal duration, </a:t>
            </a:r>
            <a:r>
              <a:rPr lang="hr-HR"/>
              <a:t>if not</a:t>
            </a:r>
            <a:r>
              <a:rPr lang="en-US"/>
              <a:t>, </a:t>
            </a:r>
            <a:r>
              <a:rPr lang="hr-HR"/>
              <a:t>extraction is</a:t>
            </a:r>
            <a:r>
              <a:rPr lang="en-US"/>
              <a:t> performed only until the end of the shortest signal trail</a:t>
            </a:r>
          </a:p>
          <a:p>
            <a:r>
              <a:rPr lang="hr-HR" sz="2200"/>
              <a:t>Note: user may select only a portion of uploaded records and signals for analysis</a:t>
            </a:r>
            <a:endParaRPr lang="en-US" sz="2200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xmlns="" id="{86E3A702-0C70-4DA9-A685-114E2E811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10</a:t>
            </a:fld>
            <a:r>
              <a:rPr lang="hr-HR"/>
              <a:t>/18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93411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8EF45D-06A5-4958-8236-F5A0EC4AD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/>
              <a:t>Parallelization implementation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AB3838-6875-4085-BBAA-F5DFC6FFA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087880"/>
            <a:ext cx="8915400" cy="4389120"/>
          </a:xfrm>
        </p:spPr>
        <p:txBody>
          <a:bodyPr>
            <a:normAutofit/>
          </a:bodyPr>
          <a:lstStyle/>
          <a:p>
            <a:r>
              <a:rPr lang="hr-HR"/>
              <a:t>Feature extraction parameters need to be set:</a:t>
            </a:r>
          </a:p>
          <a:p>
            <a:pPr lvl="1"/>
            <a:r>
              <a:rPr lang="en-US"/>
              <a:t>The list of features that need to be extracte</a:t>
            </a:r>
            <a:r>
              <a:rPr lang="hr-HR"/>
              <a:t>d for each iteration</a:t>
            </a:r>
            <a:endParaRPr lang="en-US"/>
          </a:p>
          <a:p>
            <a:pPr lvl="1"/>
            <a:r>
              <a:rPr lang="en-US"/>
              <a:t>The list of feature parameters with values for each feature</a:t>
            </a:r>
          </a:p>
          <a:p>
            <a:pPr lvl="1"/>
            <a:r>
              <a:rPr lang="en-US"/>
              <a:t>The starting time in the record from which the feature extraction process starts (the same for all iterations).</a:t>
            </a:r>
          </a:p>
          <a:p>
            <a:pPr lvl="1"/>
            <a:r>
              <a:rPr lang="en-US"/>
              <a:t>The analyzed segment width (the same for all iterations).</a:t>
            </a:r>
            <a:endParaRPr lang="hr-HR"/>
          </a:p>
          <a:p>
            <a:pPr lvl="1"/>
            <a:r>
              <a:rPr lang="en-US"/>
              <a:t>The final time in the record until which the analysis is performed (the same for all iterations).</a:t>
            </a:r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xmlns="" id="{BD2B215D-B50D-4262-A646-C7C94166D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11</a:t>
            </a:fld>
            <a:r>
              <a:rPr lang="hr-HR"/>
              <a:t>/18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7944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C8FAD5-BC5C-4E1A-9C2D-F2F324066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Parallelization implementation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8F0857-D5E8-43AA-B880-9C879BA8E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420870"/>
          </a:xfrm>
        </p:spPr>
        <p:txBody>
          <a:bodyPr>
            <a:normAutofit fontScale="92500" lnSpcReduction="20000"/>
          </a:bodyPr>
          <a:lstStyle/>
          <a:p>
            <a:r>
              <a:rPr lang="hr-HR" b="1"/>
              <a:t>Parallelization procedure</a:t>
            </a:r>
          </a:p>
          <a:p>
            <a:pPr lvl="1"/>
            <a:r>
              <a:rPr lang="hr-HR"/>
              <a:t>i</a:t>
            </a:r>
            <a:r>
              <a:rPr lang="en-US"/>
              <a:t>f </a:t>
            </a:r>
            <a:r>
              <a:rPr lang="hr-HR"/>
              <a:t>(no. segments in signal &gt; 1)</a:t>
            </a:r>
            <a:r>
              <a:rPr lang="en-US"/>
              <a:t>, </a:t>
            </a:r>
            <a:r>
              <a:rPr lang="hr-HR"/>
              <a:t>process segments in parallel until all are analyzed</a:t>
            </a:r>
            <a:endParaRPr lang="en-US"/>
          </a:p>
          <a:p>
            <a:pPr lvl="1"/>
            <a:r>
              <a:rPr lang="hr-HR"/>
              <a:t>e</a:t>
            </a:r>
            <a:r>
              <a:rPr lang="en-US"/>
              <a:t>lse if </a:t>
            </a:r>
            <a:r>
              <a:rPr lang="hr-HR"/>
              <a:t>(no. </a:t>
            </a:r>
            <a:r>
              <a:rPr lang="en-US"/>
              <a:t>signals of the same type</a:t>
            </a:r>
            <a:r>
              <a:rPr lang="hr-HR"/>
              <a:t> &gt; 1)</a:t>
            </a:r>
            <a:r>
              <a:rPr lang="en-US"/>
              <a:t>, </a:t>
            </a:r>
            <a:r>
              <a:rPr lang="hr-HR"/>
              <a:t>process </a:t>
            </a:r>
            <a:r>
              <a:rPr lang="en-US"/>
              <a:t>signals in parallel</a:t>
            </a:r>
            <a:r>
              <a:rPr lang="hr-HR"/>
              <a:t> </a:t>
            </a:r>
            <a:r>
              <a:rPr lang="en-US"/>
              <a:t>until all the signals are analyzed</a:t>
            </a:r>
            <a:r>
              <a:rPr lang="hr-HR"/>
              <a:t>*</a:t>
            </a:r>
          </a:p>
          <a:p>
            <a:pPr lvl="1"/>
            <a:r>
              <a:rPr lang="hr-HR"/>
              <a:t>e</a:t>
            </a:r>
            <a:r>
              <a:rPr lang="en-US"/>
              <a:t>lse if </a:t>
            </a:r>
            <a:r>
              <a:rPr lang="hr-HR"/>
              <a:t>(no. records &gt; 1)</a:t>
            </a:r>
            <a:r>
              <a:rPr lang="en-US"/>
              <a:t>, </a:t>
            </a:r>
            <a:r>
              <a:rPr lang="hr-HR"/>
              <a:t>process records in parallel </a:t>
            </a:r>
            <a:r>
              <a:rPr lang="en-US"/>
              <a:t>until </a:t>
            </a:r>
            <a:r>
              <a:rPr lang="hr-HR"/>
              <a:t>the</a:t>
            </a:r>
            <a:r>
              <a:rPr lang="en-US"/>
              <a:t> </a:t>
            </a:r>
            <a:r>
              <a:rPr lang="hr-HR"/>
              <a:t>records </a:t>
            </a:r>
            <a:r>
              <a:rPr lang="en-US"/>
              <a:t>are analyzed.</a:t>
            </a:r>
          </a:p>
          <a:p>
            <a:pPr lvl="1"/>
            <a:r>
              <a:rPr lang="hr-HR"/>
              <a:t>e</a:t>
            </a:r>
            <a:r>
              <a:rPr lang="en-US"/>
              <a:t>lse </a:t>
            </a:r>
            <a:r>
              <a:rPr lang="hr-HR"/>
              <a:t>// </a:t>
            </a:r>
            <a:r>
              <a:rPr lang="en-US"/>
              <a:t>only </a:t>
            </a:r>
            <a:r>
              <a:rPr lang="hr-HR"/>
              <a:t>one</a:t>
            </a:r>
            <a:r>
              <a:rPr lang="en-US"/>
              <a:t> record with </a:t>
            </a:r>
            <a:r>
              <a:rPr lang="hr-HR"/>
              <a:t>one </a:t>
            </a:r>
            <a:r>
              <a:rPr lang="en-US"/>
              <a:t>signal type and </a:t>
            </a:r>
            <a:r>
              <a:rPr lang="hr-HR"/>
              <a:t>one </a:t>
            </a:r>
            <a:r>
              <a:rPr lang="en-US"/>
              <a:t>segment</a:t>
            </a:r>
            <a:endParaRPr lang="hr-HR"/>
          </a:p>
          <a:p>
            <a:pPr marL="393192" lvl="1" indent="0">
              <a:buNone/>
            </a:pPr>
            <a:r>
              <a:rPr lang="hr-HR"/>
              <a:t>	</a:t>
            </a:r>
            <a:r>
              <a:rPr lang="en-US"/>
              <a:t>the parallelization is not performed and the record is </a:t>
            </a:r>
            <a:r>
              <a:rPr lang="hr-HR"/>
              <a:t>	</a:t>
            </a:r>
            <a:r>
              <a:rPr lang="en-US"/>
              <a:t>analyzed in the </a:t>
            </a:r>
            <a:r>
              <a:rPr lang="hr-HR"/>
              <a:t>main</a:t>
            </a:r>
            <a:r>
              <a:rPr lang="en-US"/>
              <a:t> thread.</a:t>
            </a:r>
            <a:endParaRPr lang="hr-HR"/>
          </a:p>
          <a:p>
            <a:pPr marL="393192" lvl="1" indent="0">
              <a:buNone/>
            </a:pPr>
            <a:r>
              <a:rPr lang="hr-HR"/>
              <a:t>* Note: </a:t>
            </a:r>
            <a:r>
              <a:rPr lang="en-US"/>
              <a:t>a special case for the implemented bivariate features is that all signal pairs (e.g. for calculation of the mutual information feature) are analyzed in parallel.</a:t>
            </a:r>
          </a:p>
          <a:p>
            <a:pPr lvl="1"/>
            <a:endParaRPr lang="hr-HR"/>
          </a:p>
          <a:p>
            <a:endParaRPr lang="en-US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xmlns="" id="{917EAD9E-A772-4D2C-8F8F-BF0D6A36E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12</a:t>
            </a:fld>
            <a:r>
              <a:rPr lang="hr-HR"/>
              <a:t>/18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344609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C2AB57-E825-46AF-9F54-AB79A8A3C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Parallelization implementation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10877C-2F48-45B2-85A7-88DB814F8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480"/>
            <a:ext cx="8001000" cy="3169920"/>
          </a:xfrm>
        </p:spPr>
        <p:txBody>
          <a:bodyPr>
            <a:normAutofit fontScale="92500"/>
          </a:bodyPr>
          <a:lstStyle/>
          <a:p>
            <a:r>
              <a:rPr lang="hr-HR"/>
              <a:t>E</a:t>
            </a:r>
            <a:r>
              <a:rPr lang="en-US"/>
              <a:t>xtraction of the list of features in a single segment, signal, or record always proceeds </a:t>
            </a:r>
            <a:r>
              <a:rPr lang="en-US" b="1"/>
              <a:t>sequentially</a:t>
            </a:r>
            <a:r>
              <a:rPr lang="hr-HR"/>
              <a:t> (for easier synchronization due to varying algorithms’ complexities)</a:t>
            </a:r>
          </a:p>
          <a:p>
            <a:r>
              <a:rPr lang="hr-HR"/>
              <a:t>L</a:t>
            </a:r>
            <a:r>
              <a:rPr lang="en-US"/>
              <a:t>imit the degree of parallelization</a:t>
            </a:r>
            <a:r>
              <a:rPr lang="hr-HR"/>
              <a:t>: no. logical cores – 1</a:t>
            </a:r>
          </a:p>
          <a:p>
            <a:r>
              <a:rPr lang="hr-HR"/>
              <a:t>S</a:t>
            </a:r>
            <a:r>
              <a:rPr lang="en-US"/>
              <a:t>ynchronization: all threads need to finish with the current feature extraction</a:t>
            </a:r>
            <a:r>
              <a:rPr lang="hr-HR"/>
              <a:t> task </a:t>
            </a:r>
            <a:r>
              <a:rPr lang="en-US"/>
              <a:t>before moving on to the next parallelization</a:t>
            </a:r>
            <a:r>
              <a:rPr lang="hr-HR"/>
              <a:t> task (main thread waits)</a:t>
            </a:r>
            <a:r>
              <a:rPr lang="en-US"/>
              <a:t>. </a:t>
            </a:r>
            <a:endParaRPr lang="hr-HR"/>
          </a:p>
          <a:p>
            <a:endParaRPr lang="en-US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xmlns="" id="{82C48C0C-49CC-4F93-9B06-60FBCE92C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13</a:t>
            </a:fld>
            <a:r>
              <a:rPr lang="hr-HR"/>
              <a:t>/18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716052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C2AB57-E825-46AF-9F54-AB79A8A3C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Parallelization validation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10877C-2F48-45B2-85A7-88DB814F8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480"/>
            <a:ext cx="8001000" cy="2941320"/>
          </a:xfrm>
        </p:spPr>
        <p:txBody>
          <a:bodyPr>
            <a:normAutofit fontScale="92500" lnSpcReduction="10000"/>
          </a:bodyPr>
          <a:lstStyle/>
          <a:p>
            <a:r>
              <a:rPr lang="hr-HR"/>
              <a:t>Cardiac rhythm records from well-known MIT-BIH Arrhythmia Database available at PhysioNet web portal</a:t>
            </a:r>
          </a:p>
          <a:p>
            <a:r>
              <a:rPr lang="hr-HR"/>
              <a:t>A total of 27 time domain, frequency domain and nonlinear heart rate variability features (standardly used as well as experimentally used features)</a:t>
            </a:r>
          </a:p>
          <a:p>
            <a:r>
              <a:rPr lang="en-US"/>
              <a:t>The experiments were </a:t>
            </a:r>
            <a:r>
              <a:rPr lang="hr-HR"/>
              <a:t>run on </a:t>
            </a:r>
            <a:r>
              <a:rPr lang="en-US"/>
              <a:t>Intel Core i7-4790 CPU @3.6 GHz with 16 GB RAM and 8 logical cores, of which 7 were used for parallelization. </a:t>
            </a:r>
            <a:endParaRPr lang="hr-HR"/>
          </a:p>
          <a:p>
            <a:endParaRPr lang="en-US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xmlns="" id="{70360963-4E98-49EC-960F-DF569DA3A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14</a:t>
            </a:fld>
            <a:r>
              <a:rPr lang="hr-HR"/>
              <a:t>/18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571820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080335-9001-4387-98FB-BE0C29DB6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Parallelization validation</a:t>
            </a:r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C69E5139-5B15-4345-903F-F86E0E012F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20631734"/>
              </p:ext>
            </p:extLst>
          </p:nvPr>
        </p:nvGraphicFramePr>
        <p:xfrm>
          <a:off x="457200" y="2133600"/>
          <a:ext cx="8229599" cy="3525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0498">
                  <a:extLst>
                    <a:ext uri="{9D8B030D-6E8A-4147-A177-3AD203B41FA5}">
                      <a16:colId xmlns:a16="http://schemas.microsoft.com/office/drawing/2014/main" xmlns="" val="1833190556"/>
                    </a:ext>
                  </a:extLst>
                </a:gridCol>
                <a:gridCol w="1677192">
                  <a:extLst>
                    <a:ext uri="{9D8B030D-6E8A-4147-A177-3AD203B41FA5}">
                      <a16:colId xmlns:a16="http://schemas.microsoft.com/office/drawing/2014/main" xmlns="" val="2400251473"/>
                    </a:ext>
                  </a:extLst>
                </a:gridCol>
                <a:gridCol w="1496141">
                  <a:extLst>
                    <a:ext uri="{9D8B030D-6E8A-4147-A177-3AD203B41FA5}">
                      <a16:colId xmlns:a16="http://schemas.microsoft.com/office/drawing/2014/main" xmlns="" val="3565455186"/>
                    </a:ext>
                  </a:extLst>
                </a:gridCol>
                <a:gridCol w="1515892">
                  <a:extLst>
                    <a:ext uri="{9D8B030D-6E8A-4147-A177-3AD203B41FA5}">
                      <a16:colId xmlns:a16="http://schemas.microsoft.com/office/drawing/2014/main" xmlns="" val="3107110102"/>
                    </a:ext>
                  </a:extLst>
                </a:gridCol>
                <a:gridCol w="1199876">
                  <a:extLst>
                    <a:ext uri="{9D8B030D-6E8A-4147-A177-3AD203B41FA5}">
                      <a16:colId xmlns:a16="http://schemas.microsoft.com/office/drawing/2014/main" xmlns="" val="3405921156"/>
                    </a:ext>
                  </a:extLst>
                </a:gridCol>
              </a:tblGrid>
              <a:tr h="2794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No. of analyzed record segments,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with their length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6195" marR="3619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Parallel / sequential execution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6195" marR="36195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Number of included records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6195" marR="3619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36481212"/>
                  </a:ext>
                </a:extLst>
              </a:tr>
              <a:tr h="279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6195" marR="36195" marT="0" marB="0" anchor="ctr"/>
                </a:tc>
                <a:extLst>
                  <a:ext uri="{0D108BD9-81ED-4DB2-BD59-A6C34878D82A}">
                    <a16:rowId xmlns:a16="http://schemas.microsoft.com/office/drawing/2014/main" xmlns="" val="1340801071"/>
                  </a:ext>
                </a:extLst>
              </a:tr>
              <a:tr h="2794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85 segments, each 20 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parallel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357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1135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xmlns="" val="977854690"/>
                  </a:ext>
                </a:extLst>
              </a:tr>
              <a:tr h="279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sequential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393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1304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xmlns="" val="3582475598"/>
                  </a:ext>
                </a:extLst>
              </a:tr>
              <a:tr h="2794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18 segments, each 90 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parallel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447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1506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xmlns="" val="3001485312"/>
                  </a:ext>
                </a:extLst>
              </a:tr>
              <a:tr h="279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sequential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178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962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3372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xmlns="" val="2640372899"/>
                  </a:ext>
                </a:extLst>
              </a:tr>
              <a:tr h="2794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 segments, each 240 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parallel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890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2519</a:t>
                      </a:r>
                      <a:r>
                        <a:rPr lang="en-US" sz="160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hr-HR" sz="160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12</a:t>
                      </a:r>
                      <a:endParaRPr lang="en-US" sz="1600" smtClea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xmlns="" val="1087622369"/>
                  </a:ext>
                </a:extLst>
              </a:tr>
              <a:tr h="279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sequential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266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1973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8002</a:t>
                      </a:r>
                      <a:r>
                        <a:rPr lang="en-US" sz="160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hr-HR" sz="160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42</a:t>
                      </a:r>
                      <a:endParaRPr lang="en-US" sz="1600" smtClea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xmlns="" val="2803437520"/>
                  </a:ext>
                </a:extLst>
              </a:tr>
              <a:tr h="2794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 segments, each 560 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parallel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315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1966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7858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xmlns="" val="2584934286"/>
                  </a:ext>
                </a:extLst>
              </a:tr>
              <a:tr h="279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sequential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531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4268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117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17672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xmlns="" val="2371992334"/>
                  </a:ext>
                </a:extLst>
              </a:tr>
              <a:tr h="2794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 segments, each 840 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parallel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466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3556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14781</a:t>
                      </a: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244</a:t>
                      </a:r>
                      <a:endParaRPr lang="en-US" sz="16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xmlns="" val="795959594"/>
                  </a:ext>
                </a:extLst>
              </a:tr>
              <a:tr h="279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sequential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766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6181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26395</a:t>
                      </a: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223</a:t>
                      </a:r>
                      <a:endParaRPr lang="en-US" sz="16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xmlns="" val="102348325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8CF0321-2905-4396-B201-4969CEC6A66B}"/>
              </a:ext>
            </a:extLst>
          </p:cNvPr>
          <p:cNvSpPr txBox="1"/>
          <p:nvPr/>
        </p:nvSpPr>
        <p:spPr>
          <a:xfrm>
            <a:off x="457200" y="5638800"/>
            <a:ext cx="8229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/>
              <a:t>Experiments run 5 times, mean and standard deviation are reported in milliseconds</a:t>
            </a:r>
            <a:endParaRPr lang="en-US" sz="1400"/>
          </a:p>
        </p:txBody>
      </p:sp>
      <p:sp>
        <p:nvSpPr>
          <p:cNvPr id="8" name="Rezervirano mjesto broja slajda 4">
            <a:extLst>
              <a:ext uri="{FF2B5EF4-FFF2-40B4-BE49-F238E27FC236}">
                <a16:creationId xmlns:a16="http://schemas.microsoft.com/office/drawing/2014/main" xmlns="" id="{4CE190E0-05DD-4465-AF3B-1756C3B63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15</a:t>
            </a:fld>
            <a:r>
              <a:rPr lang="hr-HR"/>
              <a:t>/18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4542260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C2AB57-E825-46AF-9F54-AB79A8A3C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Conclusions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10877C-2F48-45B2-85A7-88DB814F8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29968"/>
            <a:ext cx="8001000" cy="4218432"/>
          </a:xfrm>
        </p:spPr>
        <p:txBody>
          <a:bodyPr>
            <a:normAutofit/>
          </a:bodyPr>
          <a:lstStyle/>
          <a:p>
            <a:r>
              <a:rPr lang="hr-HR"/>
              <a:t>M</a:t>
            </a:r>
            <a:r>
              <a:rPr lang="en-US"/>
              <a:t>aximum effect of multithreading for a general BTS analysis may be achieved for</a:t>
            </a:r>
            <a:r>
              <a:rPr lang="hr-HR"/>
              <a:t>:</a:t>
            </a:r>
          </a:p>
          <a:p>
            <a:pPr lvl="1"/>
            <a:r>
              <a:rPr lang="en-US"/>
              <a:t>long segments </a:t>
            </a:r>
            <a:endParaRPr lang="hr-HR"/>
          </a:p>
          <a:p>
            <a:pPr lvl="1"/>
            <a:r>
              <a:rPr lang="hr-HR"/>
              <a:t>the </a:t>
            </a:r>
            <a:r>
              <a:rPr lang="en-US"/>
              <a:t>number of segments given as multiple of the number of used logical cores</a:t>
            </a:r>
          </a:p>
          <a:p>
            <a:r>
              <a:rPr lang="hr-HR"/>
              <a:t>Except for the analysis of a few records with very short segments, parallelization is beneficial</a:t>
            </a:r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xmlns="" id="{3F7226B5-8385-4B2B-867C-A73EB95F2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16</a:t>
            </a:fld>
            <a:r>
              <a:rPr lang="hr-HR"/>
              <a:t>/18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292439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C2AB57-E825-46AF-9F54-AB79A8A3C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Conclusions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10877C-2F48-45B2-85A7-88DB814F8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29968"/>
            <a:ext cx="8001000" cy="4218432"/>
          </a:xfrm>
        </p:spPr>
        <p:txBody>
          <a:bodyPr>
            <a:normAutofit/>
          </a:bodyPr>
          <a:lstStyle/>
          <a:p>
            <a:r>
              <a:rPr lang="hr-HR"/>
              <a:t>Future work:</a:t>
            </a:r>
          </a:p>
          <a:p>
            <a:pPr lvl="1"/>
            <a:r>
              <a:rPr lang="hr-HR"/>
              <a:t>Increase degree of parallelization</a:t>
            </a:r>
          </a:p>
          <a:p>
            <a:pPr lvl="1"/>
            <a:r>
              <a:rPr lang="hr-HR"/>
              <a:t>Implement parallelization for specific preprocessing and data mining methods</a:t>
            </a:r>
          </a:p>
          <a:p>
            <a:pPr lvl="1"/>
            <a:r>
              <a:rPr lang="hr-HR"/>
              <a:t>Explore efficient parallelization of multivariate features</a:t>
            </a:r>
            <a:endParaRPr lang="en-US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xmlns="" id="{3F7226B5-8385-4B2B-867C-A73EB95F2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17</a:t>
            </a:fld>
            <a:r>
              <a:rPr lang="hr-HR"/>
              <a:t>/18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936529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Thank you!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Questions?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6019800"/>
            <a:ext cx="838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This work has been fully supported by the Croatian Science Foundation under the project number UIP-2014-09-6889</a:t>
            </a:r>
            <a:r>
              <a:rPr lang="hr-HR" sz="1400" dirty="0"/>
              <a:t>:  </a:t>
            </a:r>
            <a:r>
              <a:rPr lang="en-US" sz="1400" dirty="0"/>
              <a:t>A software system for parallel analysis of multiple heterogeneous time series with application in biomedicine</a:t>
            </a:r>
            <a:r>
              <a:rPr lang="hr-HR" sz="1400" dirty="0"/>
              <a:t> (MULTISAB)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CB23BDC-43FB-4744-80E1-4E444C3AAC2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65425" y="1263535"/>
            <a:ext cx="5088075" cy="4832465"/>
          </a:xfrm>
          <a:prstGeom prst="rect">
            <a:avLst/>
          </a:prstGeom>
        </p:spPr>
      </p:pic>
      <p:sp>
        <p:nvSpPr>
          <p:cNvPr id="10" name="Rezervirano mjesto broja slajda 4">
            <a:extLst>
              <a:ext uri="{FF2B5EF4-FFF2-40B4-BE49-F238E27FC236}">
                <a16:creationId xmlns:a16="http://schemas.microsoft.com/office/drawing/2014/main" xmlns="" id="{68BB8C36-2C90-4AC8-9BB7-2255CB4F9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18</a:t>
            </a:fld>
            <a:r>
              <a:rPr lang="hr-HR"/>
              <a:t>/18</a:t>
            </a: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CONTENT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89120"/>
          </a:xfrm>
        </p:spPr>
        <p:txBody>
          <a:bodyPr/>
          <a:lstStyle/>
          <a:p>
            <a:r>
              <a:rPr lang="hr-HR" dirty="0" err="1"/>
              <a:t>Motivation</a:t>
            </a:r>
            <a:r>
              <a:rPr lang="hr-HR" dirty="0"/>
              <a:t> &amp; </a:t>
            </a:r>
            <a:r>
              <a:rPr lang="hr-HR" dirty="0" err="1"/>
              <a:t>goal</a:t>
            </a:r>
            <a:endParaRPr lang="hr-HR" dirty="0"/>
          </a:p>
          <a:p>
            <a:r>
              <a:rPr lang="hr-HR"/>
              <a:t>MULTISAB platform structure</a:t>
            </a:r>
          </a:p>
          <a:p>
            <a:r>
              <a:rPr lang="hr-HR"/>
              <a:t>Parallelization candidate locations</a:t>
            </a:r>
          </a:p>
          <a:p>
            <a:r>
              <a:rPr lang="hr-HR"/>
              <a:t>Parallelization implementation</a:t>
            </a:r>
            <a:endParaRPr lang="hr-HR" dirty="0"/>
          </a:p>
          <a:p>
            <a:r>
              <a:rPr lang="hr-HR"/>
              <a:t>Validation od cardiac rhythm records</a:t>
            </a:r>
            <a:endParaRPr lang="hr-HR" dirty="0"/>
          </a:p>
          <a:p>
            <a:r>
              <a:rPr lang="en-US"/>
              <a:t>Conclusion</a:t>
            </a:r>
            <a:endParaRPr lang="hr-HR" dirty="0"/>
          </a:p>
          <a:p>
            <a:endParaRPr lang="hr-HR" dirty="0"/>
          </a:p>
        </p:txBody>
      </p:sp>
      <p:sp>
        <p:nvSpPr>
          <p:cNvPr id="6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2</a:t>
            </a:fld>
            <a:r>
              <a:rPr lang="hr-HR"/>
              <a:t>/18</a:t>
            </a:r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Motivation</a:t>
            </a:r>
            <a:r>
              <a:rPr lang="hr-HR" dirty="0"/>
              <a:t> &amp; </a:t>
            </a:r>
            <a:r>
              <a:rPr lang="hr-HR" dirty="0" err="1"/>
              <a:t>goal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800600"/>
          </a:xfrm>
        </p:spPr>
        <p:txBody>
          <a:bodyPr>
            <a:normAutofit/>
          </a:bodyPr>
          <a:lstStyle/>
          <a:p>
            <a:r>
              <a:rPr lang="hr-HR"/>
              <a:t>Complexity of biomedical time series (BTS) processing</a:t>
            </a:r>
          </a:p>
          <a:p>
            <a:endParaRPr lang="hr-HR"/>
          </a:p>
          <a:p>
            <a:r>
              <a:rPr lang="hr-HR"/>
              <a:t>The need for efficient </a:t>
            </a:r>
            <a:r>
              <a:rPr lang="hr-HR" dirty="0"/>
              <a:t>web-</a:t>
            </a:r>
            <a:r>
              <a:rPr lang="hr-HR" dirty="0" err="1"/>
              <a:t>based</a:t>
            </a:r>
            <a:r>
              <a:rPr lang="hr-HR" dirty="0"/>
              <a:t> </a:t>
            </a:r>
            <a:r>
              <a:rPr lang="hr-HR" dirty="0" err="1"/>
              <a:t>biomedical</a:t>
            </a:r>
            <a:r>
              <a:rPr lang="hr-HR" dirty="0"/>
              <a:t> </a:t>
            </a:r>
            <a:r>
              <a:rPr lang="hr-HR" dirty="0" err="1"/>
              <a:t>software</a:t>
            </a:r>
            <a:r>
              <a:rPr lang="hr-HR" dirty="0"/>
              <a:t> is </a:t>
            </a:r>
            <a:r>
              <a:rPr lang="hr-HR" dirty="0" err="1"/>
              <a:t>continuosly</a:t>
            </a:r>
            <a:r>
              <a:rPr lang="hr-HR" dirty="0"/>
              <a:t> </a:t>
            </a:r>
            <a:r>
              <a:rPr lang="hr-HR" dirty="0" err="1"/>
              <a:t>growing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err="1"/>
              <a:t>healthcare</a:t>
            </a:r>
            <a:r>
              <a:rPr lang="hr-HR"/>
              <a:t> community</a:t>
            </a:r>
            <a:endParaRPr lang="hr-HR" dirty="0"/>
          </a:p>
          <a:p>
            <a:pPr>
              <a:buNone/>
            </a:pPr>
            <a:endParaRPr lang="hr-HR" dirty="0"/>
          </a:p>
          <a:p>
            <a:r>
              <a:rPr lang="hr-HR" b="1" dirty="0"/>
              <a:t>Goal: </a:t>
            </a:r>
            <a:r>
              <a:rPr lang="hr-HR" dirty="0"/>
              <a:t>d</a:t>
            </a:r>
            <a:r>
              <a:rPr lang="en-US" dirty="0" err="1"/>
              <a:t>evelopment</a:t>
            </a:r>
            <a:r>
              <a:rPr lang="en-US" dirty="0"/>
              <a:t> of </a:t>
            </a:r>
            <a:r>
              <a:rPr lang="en-US"/>
              <a:t>a </a:t>
            </a:r>
            <a:r>
              <a:rPr lang="hr-HR"/>
              <a:t>web platform </a:t>
            </a:r>
            <a:r>
              <a:rPr lang="en-US"/>
              <a:t>for </a:t>
            </a:r>
            <a:r>
              <a:rPr lang="en-US" dirty="0"/>
              <a:t>automatic classification of human body disorders based on the analysis of biomedical signals</a:t>
            </a:r>
            <a:endParaRPr lang="hr-HR" dirty="0"/>
          </a:p>
          <a:p>
            <a:pPr marL="548640" lvl="2" indent="-274320">
              <a:buClr>
                <a:schemeClr val="accent3"/>
              </a:buClr>
              <a:buSzPct val="95000"/>
            </a:pPr>
            <a:r>
              <a:rPr lang="hr-HR"/>
              <a:t>Achieving efficient calculations through parallelization is an important aspect of the platform!</a:t>
            </a:r>
            <a:endParaRPr lang="hr-HR" dirty="0"/>
          </a:p>
          <a:p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3</a:t>
            </a:fld>
            <a:r>
              <a:rPr lang="hr-HR"/>
              <a:t>/18</a:t>
            </a:r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/>
              <a:t>MULTISAB platform structure</a:t>
            </a:r>
            <a:endParaRPr lang="hr-HR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1935480"/>
            <a:ext cx="8229600" cy="4389120"/>
          </a:xfrm>
        </p:spPr>
        <p:txBody>
          <a:bodyPr/>
          <a:lstStyle/>
          <a:p>
            <a:r>
              <a:rPr lang="hr-HR"/>
              <a:t>Three (sub)projects:</a:t>
            </a:r>
          </a:p>
          <a:p>
            <a:pPr lvl="1"/>
            <a:r>
              <a:rPr lang="hr-HR" i="1"/>
              <a:t>Frontend</a:t>
            </a:r>
          </a:p>
          <a:p>
            <a:pPr lvl="2"/>
            <a:r>
              <a:rPr lang="hr-HR"/>
              <a:t>browser based UI</a:t>
            </a:r>
          </a:p>
          <a:p>
            <a:pPr lvl="1"/>
            <a:r>
              <a:rPr lang="hr-HR" i="1"/>
              <a:t>Backend</a:t>
            </a:r>
          </a:p>
          <a:p>
            <a:pPr lvl="2"/>
            <a:r>
              <a:rPr lang="hr-HR"/>
              <a:t>requests &amp; session handling</a:t>
            </a:r>
          </a:p>
          <a:p>
            <a:pPr lvl="2"/>
            <a:r>
              <a:rPr lang="hr-HR"/>
              <a:t>database communication</a:t>
            </a:r>
          </a:p>
          <a:p>
            <a:pPr lvl="1"/>
            <a:r>
              <a:rPr lang="hr-HR" i="1"/>
              <a:t>Processing</a:t>
            </a:r>
          </a:p>
          <a:p>
            <a:pPr lvl="2"/>
            <a:r>
              <a:rPr lang="hr-HR"/>
              <a:t>BTS analysis frameworks</a:t>
            </a:r>
          </a:p>
          <a:p>
            <a:pPr lvl="2"/>
            <a:endParaRPr lang="hr-HR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44ECD50D-E80E-4381-AD05-1025FBB7BF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20262278"/>
              </p:ext>
            </p:extLst>
          </p:nvPr>
        </p:nvGraphicFramePr>
        <p:xfrm>
          <a:off x="5943600" y="1981200"/>
          <a:ext cx="2377440" cy="4508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7440">
                  <a:extLst>
                    <a:ext uri="{9D8B030D-6E8A-4147-A177-3AD203B41FA5}">
                      <a16:colId xmlns:a16="http://schemas.microsoft.com/office/drawing/2014/main" xmlns="" val="4239777508"/>
                    </a:ext>
                  </a:extLst>
                </a:gridCol>
              </a:tblGrid>
              <a:tr h="4508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</a:rPr>
                        <a:t>Framework</a:t>
                      </a:r>
                      <a:r>
                        <a:rPr lang="hr-HR" sz="180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</a:rPr>
                        <a:t>s</a:t>
                      </a:r>
                      <a:endParaRPr lang="en-US" sz="180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648211248"/>
                  </a:ext>
                </a:extLst>
              </a:tr>
              <a:tr h="4508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Record input handling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785741134"/>
                  </a:ext>
                </a:extLst>
              </a:tr>
              <a:tr h="4508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Preprocessing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786891941"/>
                  </a:ext>
                </a:extLst>
              </a:tr>
              <a:tr h="4508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Signal visualization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5018019"/>
                  </a:ext>
                </a:extLst>
              </a:tr>
              <a:tr h="4508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General time series features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5342500"/>
                  </a:ext>
                </a:extLst>
              </a:tr>
              <a:tr h="4508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Specific (domain) time series features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089600869"/>
                  </a:ext>
                </a:extLst>
              </a:tr>
              <a:tr h="4508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Feature extraction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73909640"/>
                  </a:ext>
                </a:extLst>
              </a:tr>
              <a:tr h="4508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Expert system recommendations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219889010"/>
                  </a:ext>
                </a:extLst>
              </a:tr>
              <a:tr h="4508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Data mining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191489257"/>
                  </a:ext>
                </a:extLst>
              </a:tr>
              <a:tr h="4508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Reporting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316685523"/>
                  </a:ext>
                </a:extLst>
              </a:tr>
            </a:tbl>
          </a:graphicData>
        </a:graphic>
      </p:graphicFrame>
      <p:sp>
        <p:nvSpPr>
          <p:cNvPr id="8" name="Rezervirano mjesto broja slajda 4">
            <a:extLst>
              <a:ext uri="{FF2B5EF4-FFF2-40B4-BE49-F238E27FC236}">
                <a16:creationId xmlns:a16="http://schemas.microsoft.com/office/drawing/2014/main" xmlns="" id="{920C6B30-A443-40B5-ACDE-8D7C006B2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4</a:t>
            </a:fld>
            <a:r>
              <a:rPr lang="hr-HR"/>
              <a:t>/18</a:t>
            </a: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8D2B4E48-D47B-415E-8E0E-C19B60E5A0F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85621" y="3957869"/>
            <a:ext cx="3680161" cy="114148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F246187F-3DC4-42D2-BE1D-BF372B3F8DB8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82502" y="2514601"/>
            <a:ext cx="2743200" cy="13716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1AC6F9-CADB-4D34-836F-E019BEF9F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MULTISAB platform structure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19C662-1953-424A-950D-4D701481E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480"/>
            <a:ext cx="7696200" cy="579120"/>
          </a:xfrm>
        </p:spPr>
        <p:txBody>
          <a:bodyPr/>
          <a:lstStyle/>
          <a:p>
            <a:r>
              <a:rPr lang="hr-HR"/>
              <a:t>Extensive use of many contemporary technologies</a:t>
            </a:r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1CE8435-3438-40A3-A059-E3D18D3FBE7B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49408" y="2530663"/>
            <a:ext cx="1411144" cy="141114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4664535-48C2-410C-A4C9-156F79506230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57200" y="2648378"/>
            <a:ext cx="1066800" cy="1066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A2196E0-E4BD-4C81-91AB-416CC655D8B3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23305" y="5105400"/>
            <a:ext cx="1257895" cy="134484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445B849B-7604-4BE8-97E1-63200075B904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64318" y="4074700"/>
            <a:ext cx="1622591" cy="98938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9DC9F6C6-388B-49B7-BCF2-50EC6E63CD9C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189980" y="2602992"/>
            <a:ext cx="1338815" cy="133881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F0EC8EBC-53A3-4E36-B5F5-8E8B635EA757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753458" y="5330906"/>
            <a:ext cx="1705839" cy="93385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85B3D856-D186-4D24-9DA2-74DED1D32A13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314240" y="3968384"/>
            <a:ext cx="2475648" cy="118069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CB77E857-43D1-4390-AB58-286E8A550D3E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908472" y="2805343"/>
            <a:ext cx="1855904" cy="85225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CC614DAF-5F0F-4939-81E6-11E0055DD258}"/>
              </a:ext>
            </a:extLst>
          </p:cNvPr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459297" y="5262612"/>
            <a:ext cx="2074392" cy="1070439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047198BF-314E-4893-A18D-4323E0C21666}"/>
              </a:ext>
            </a:extLst>
          </p:cNvPr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2182837" y="5562599"/>
            <a:ext cx="2236763" cy="659845"/>
          </a:xfrm>
          <a:prstGeom prst="rect">
            <a:avLst/>
          </a:prstGeom>
        </p:spPr>
      </p:pic>
      <p:sp>
        <p:nvSpPr>
          <p:cNvPr id="23" name="Rezervirano mjesto broja slajda 4">
            <a:extLst>
              <a:ext uri="{FF2B5EF4-FFF2-40B4-BE49-F238E27FC236}">
                <a16:creationId xmlns:a16="http://schemas.microsoft.com/office/drawing/2014/main" xmlns="" id="{53C773BA-C35E-461E-AF08-DF3E5492E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5</a:t>
            </a:fld>
            <a:r>
              <a:rPr lang="hr-HR"/>
              <a:t>/18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795610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6A870A-69EF-41AD-AC45-F3D075A0B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MULTISAB platform structure</a:t>
            </a:r>
            <a:endParaRPr lang="en-US"/>
          </a:p>
        </p:txBody>
      </p:sp>
      <p:pic>
        <p:nvPicPr>
          <p:cNvPr id="4" name="Slika 0" descr="Fig_1_complete_reduced_red.png">
            <a:extLst>
              <a:ext uri="{FF2B5EF4-FFF2-40B4-BE49-F238E27FC236}">
                <a16:creationId xmlns:a16="http://schemas.microsoft.com/office/drawing/2014/main" xmlns="" id="{FFE184D4-F071-4061-A12A-1A49FEAAA943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6700" y="2209800"/>
            <a:ext cx="8420100" cy="4312920"/>
          </a:xfrm>
          <a:prstGeom prst="rect">
            <a:avLst/>
          </a:prstGeom>
        </p:spPr>
      </p:pic>
      <p:sp>
        <p:nvSpPr>
          <p:cNvPr id="6" name="Rezervirano mjesto broja slajda 4">
            <a:extLst>
              <a:ext uri="{FF2B5EF4-FFF2-40B4-BE49-F238E27FC236}">
                <a16:creationId xmlns:a16="http://schemas.microsoft.com/office/drawing/2014/main" xmlns="" id="{F6B011D3-2FA2-4204-BF12-D94539C3D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6</a:t>
            </a:fld>
            <a:r>
              <a:rPr lang="hr-HR"/>
              <a:t>/18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272227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920C32-FACC-4873-A865-E062FE418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/>
              <a:t>Parallelization candidate locations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3BD724-2C0B-420D-AF68-B276C97D6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/>
              <a:t>The computationally most intensive parts of the process</a:t>
            </a:r>
          </a:p>
          <a:p>
            <a:pPr lvl="1"/>
            <a:r>
              <a:rPr lang="hr-HR"/>
              <a:t>Preprocessing</a:t>
            </a:r>
          </a:p>
          <a:p>
            <a:pPr lvl="2"/>
            <a:r>
              <a:rPr lang="hr-HR"/>
              <a:t>Filtering, power density estimates, time-frequency methods</a:t>
            </a:r>
          </a:p>
          <a:p>
            <a:pPr lvl="1"/>
            <a:r>
              <a:rPr lang="hr-HR"/>
              <a:t>Feature extraction</a:t>
            </a:r>
          </a:p>
          <a:p>
            <a:pPr lvl="2"/>
            <a:r>
              <a:rPr lang="hr-HR" b="1">
                <a:solidFill>
                  <a:srgbClr val="FF0000"/>
                </a:solidFill>
              </a:rPr>
              <a:t>Focus of this work</a:t>
            </a:r>
          </a:p>
          <a:p>
            <a:pPr lvl="1"/>
            <a:r>
              <a:rPr lang="hr-HR"/>
              <a:t>Data mining</a:t>
            </a:r>
          </a:p>
          <a:p>
            <a:pPr lvl="2"/>
            <a:r>
              <a:rPr lang="hr-HR"/>
              <a:t>Classification algorithms (ANN, SVM, random forest)</a:t>
            </a:r>
            <a:endParaRPr lang="en-US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xmlns="" id="{67B5B191-A804-449F-B70D-3CD4DD1A8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7</a:t>
            </a:fld>
            <a:r>
              <a:rPr lang="hr-HR"/>
              <a:t>/18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25914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920C32-FACC-4873-A865-E062FE418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/>
              <a:t>Parallelization candidate locations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3BD724-2C0B-420D-AF68-B276C97D6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480"/>
            <a:ext cx="8458200" cy="4389120"/>
          </a:xfrm>
        </p:spPr>
        <p:txBody>
          <a:bodyPr>
            <a:normAutofit/>
          </a:bodyPr>
          <a:lstStyle/>
          <a:p>
            <a:r>
              <a:rPr lang="hr-HR"/>
              <a:t>Feature extraction</a:t>
            </a:r>
          </a:p>
          <a:p>
            <a:pPr lvl="1"/>
            <a:r>
              <a:rPr lang="hr-HR"/>
              <a:t>Attempt at parallelization of BTS features calculation directly on GPU using Aparapi API (Java OpenCL library)</a:t>
            </a:r>
          </a:p>
          <a:p>
            <a:pPr lvl="2"/>
            <a:r>
              <a:rPr lang="hr-HR">
                <a:solidFill>
                  <a:srgbClr val="FF0000"/>
                </a:solidFill>
              </a:rPr>
              <a:t>FAILED</a:t>
            </a:r>
          </a:p>
          <a:p>
            <a:pPr lvl="1"/>
            <a:r>
              <a:rPr lang="hr-HR"/>
              <a:t>Main reasons for failure: </a:t>
            </a:r>
          </a:p>
          <a:p>
            <a:pPr lvl="2"/>
            <a:r>
              <a:rPr lang="hr-HR"/>
              <a:t>the nature of the algorithms (conditional next-step execution, non-trivial mathematical operations)</a:t>
            </a:r>
          </a:p>
          <a:p>
            <a:pPr lvl="2"/>
            <a:r>
              <a:rPr lang="hr-HR"/>
              <a:t>overhead of run-time generation of OpenCL kernel due to code dissasembly</a:t>
            </a:r>
          </a:p>
          <a:p>
            <a:pPr lvl="1"/>
            <a:r>
              <a:rPr lang="hr-HR">
                <a:solidFill>
                  <a:srgbClr val="FF0000"/>
                </a:solidFill>
              </a:rPr>
              <a:t>Conclusion: </a:t>
            </a:r>
            <a:r>
              <a:rPr lang="hr-HR"/>
              <a:t>Java multi-threading should be used instead</a:t>
            </a:r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xmlns="" id="{60A89D26-CCE7-42EC-9183-28B922190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8</a:t>
            </a:fld>
            <a:r>
              <a:rPr lang="hr-HR"/>
              <a:t>/18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4134078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8EF45D-06A5-4958-8236-F5A0EC4AD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/>
              <a:t>Parallelization implementation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AB3838-6875-4085-BBAA-F5DFC6FFA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087880"/>
            <a:ext cx="8915400" cy="4389120"/>
          </a:xfrm>
        </p:spPr>
        <p:txBody>
          <a:bodyPr>
            <a:normAutofit/>
          </a:bodyPr>
          <a:lstStyle/>
          <a:p>
            <a:r>
              <a:rPr lang="hr-HR"/>
              <a:t>Assumptions for starting feature extraction:</a:t>
            </a:r>
          </a:p>
          <a:p>
            <a:pPr lvl="1"/>
            <a:r>
              <a:rPr lang="hr-HR"/>
              <a:t>One or more</a:t>
            </a:r>
            <a:r>
              <a:rPr lang="en-US"/>
              <a:t> patient records uploaded and preprocessed earlier</a:t>
            </a:r>
          </a:p>
          <a:p>
            <a:pPr lvl="1"/>
            <a:r>
              <a:rPr lang="hr-HR"/>
              <a:t>R</a:t>
            </a:r>
            <a:r>
              <a:rPr lang="en-US"/>
              <a:t>ecords may contain heterogeneous signals</a:t>
            </a:r>
            <a:r>
              <a:rPr lang="hr-HR"/>
              <a:t>, </a:t>
            </a:r>
            <a:r>
              <a:rPr lang="en-US"/>
              <a:t>e.g. 10 EEG trails, 2 ECG trails</a:t>
            </a:r>
          </a:p>
          <a:p>
            <a:pPr lvl="1"/>
            <a:r>
              <a:rPr lang="hr-HR"/>
              <a:t>Number of f</a:t>
            </a:r>
            <a:r>
              <a:rPr lang="en-US"/>
              <a:t>eature extraction iterations is equal to the number of different signal types (i.e. ECG, EEG...) in the records.</a:t>
            </a:r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xmlns="" id="{86E3A702-0C70-4DA9-A685-114E2E811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9</a:t>
            </a:fld>
            <a:r>
              <a:rPr lang="hr-HR"/>
              <a:t>/18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6648706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jek">
  <a:themeElements>
    <a:clrScheme name="Tije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ije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je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963</TotalTime>
  <Words>1040</Words>
  <Application>Microsoft Office PowerPoint</Application>
  <PresentationFormat>Prikaz na zaslonu (4:3)</PresentationFormat>
  <Paragraphs>185</Paragraphs>
  <Slides>18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18</vt:i4>
      </vt:variant>
    </vt:vector>
  </HeadingPairs>
  <TitlesOfParts>
    <vt:vector size="19" baseType="lpstr">
      <vt:lpstr>Tijek</vt:lpstr>
      <vt:lpstr>Parallelization in biomedical time series analysis web platform: the MULTISAB project experience </vt:lpstr>
      <vt:lpstr>CONTENT</vt:lpstr>
      <vt:lpstr>Motivation &amp; goal</vt:lpstr>
      <vt:lpstr>MULTISAB platform structure</vt:lpstr>
      <vt:lpstr>MULTISAB platform structure</vt:lpstr>
      <vt:lpstr>MULTISAB platform structure</vt:lpstr>
      <vt:lpstr>Parallelization candidate locations</vt:lpstr>
      <vt:lpstr>Parallelization candidate locations</vt:lpstr>
      <vt:lpstr>Parallelization implementation</vt:lpstr>
      <vt:lpstr>Parallelization implementation</vt:lpstr>
      <vt:lpstr>Parallelization implementation</vt:lpstr>
      <vt:lpstr>Parallelization implementation</vt:lpstr>
      <vt:lpstr>Parallelization implementation</vt:lpstr>
      <vt:lpstr>Parallelization validation</vt:lpstr>
      <vt:lpstr>Parallelization validation</vt:lpstr>
      <vt:lpstr>Conclusions</vt:lpstr>
      <vt:lpstr>Conclusions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 Diagram Based Scenarios Design for a Biomedical Time-Series Analysis Web Platform</dc:title>
  <dc:creator>Korisnik</dc:creator>
  <cp:lastModifiedBy>Korisnik</cp:lastModifiedBy>
  <cp:revision>96</cp:revision>
  <dcterms:created xsi:type="dcterms:W3CDTF">2016-05-29T08:53:24Z</dcterms:created>
  <dcterms:modified xsi:type="dcterms:W3CDTF">2018-05-24T15:54:51Z</dcterms:modified>
</cp:coreProperties>
</file>