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5"/>
  </p:notesMasterIdLst>
  <p:sldIdLst>
    <p:sldId id="256" r:id="rId2"/>
    <p:sldId id="257" r:id="rId3"/>
    <p:sldId id="294" r:id="rId4"/>
    <p:sldId id="259" r:id="rId5"/>
    <p:sldId id="298" r:id="rId6"/>
    <p:sldId id="295" r:id="rId7"/>
    <p:sldId id="260" r:id="rId8"/>
    <p:sldId id="261" r:id="rId9"/>
    <p:sldId id="262" r:id="rId10"/>
    <p:sldId id="296" r:id="rId11"/>
    <p:sldId id="297" r:id="rId12"/>
    <p:sldId id="299" r:id="rId13"/>
    <p:sldId id="267" r:id="rId14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955" autoAdjust="0"/>
  </p:normalViewPr>
  <p:slideViewPr>
    <p:cSldViewPr>
      <p:cViewPr varScale="1">
        <p:scale>
          <a:sx n="67" d="100"/>
          <a:sy n="67" d="100"/>
        </p:scale>
        <p:origin x="1906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78AC2-87E7-45F0-88D8-A185C8D266EF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EFAB2-990E-4E1D-B578-9B4429BD4FBC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EFAB2-990E-4E1D-B578-9B4429BD4FBC}" type="slidenum">
              <a:rPr lang="hr-HR" smtClean="0"/>
              <a:pPr/>
              <a:t>1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EFAB2-990E-4E1D-B578-9B4429BD4FBC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812818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F29A33-C4B0-4372-9A23-2EE704BEAB70}" type="slidenum">
              <a:rPr lang="hr-HR" smtClean="0"/>
              <a:pPr/>
              <a:t>7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EFAB2-990E-4E1D-B578-9B4429BD4FBC}" type="slidenum">
              <a:rPr lang="hr-HR" smtClean="0"/>
              <a:pPr/>
              <a:t>13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/>
              <a:t>Kliknite da biste uredili stil podnaslova matrice</a:t>
            </a:r>
            <a:endParaRPr kumimoji="0" lang="en-US"/>
          </a:p>
        </p:txBody>
      </p:sp>
      <p:sp>
        <p:nvSpPr>
          <p:cNvPr id="30" name="Rezervirano mjesto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19" name="Rezervirano mjesto podnožj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7" name="Rezervirano mjesto broja slajd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hr-HR"/>
              <a:t>Kliknite da biste uredili stilove teksta matrice</a:t>
            </a:r>
          </a:p>
          <a:p>
            <a:pPr lvl="1" eaLnBrk="1" latinLnBrk="0" hangingPunct="1"/>
            <a:r>
              <a:rPr lang="hr-HR"/>
              <a:t>Druga razina</a:t>
            </a:r>
          </a:p>
          <a:p>
            <a:pPr lvl="2" eaLnBrk="1" latinLnBrk="0" hangingPunct="1"/>
            <a:r>
              <a:rPr lang="hr-HR"/>
              <a:t>Treća razina</a:t>
            </a:r>
          </a:p>
          <a:p>
            <a:pPr lvl="3" eaLnBrk="1" latinLnBrk="0" hangingPunct="1"/>
            <a:r>
              <a:rPr lang="hr-HR"/>
              <a:t>Četvrta razina</a:t>
            </a:r>
          </a:p>
          <a:p>
            <a:pPr lvl="4" eaLnBrk="1" latinLnBrk="0" hangingPunct="1"/>
            <a:r>
              <a:rPr lang="hr-HR"/>
              <a:t>Peta razina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ravokutnik s odsječenim zaobljenim jednim kuto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 trokut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r-HR"/>
              <a:t>Pritisnite ikonu za dodavanje slike</a:t>
            </a:r>
            <a:endParaRPr kumimoji="0" lang="en-US" dirty="0"/>
          </a:p>
        </p:txBody>
      </p:sp>
      <p:sp>
        <p:nvSpPr>
          <p:cNvPr id="10" name="Prostoručno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Prostoručno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ručno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Prostoručno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Rezervirano mjesto naslova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hr-HR"/>
              <a:t>Kliknite da biste uredili stil naslova matrice</a:t>
            </a:r>
            <a:endParaRPr kumimoji="0" lang="en-US"/>
          </a:p>
        </p:txBody>
      </p:sp>
      <p:sp>
        <p:nvSpPr>
          <p:cNvPr id="30" name="Rezervirano mjesto teksta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/>
              <a:t>Kliknite da biste uredili stilove teksta matrice</a:t>
            </a:r>
          </a:p>
          <a:p>
            <a:pPr lvl="1" eaLnBrk="1" latinLnBrk="0" hangingPunct="1"/>
            <a:r>
              <a:rPr kumimoji="0" lang="hr-HR"/>
              <a:t>Druga razina</a:t>
            </a:r>
          </a:p>
          <a:p>
            <a:pPr lvl="2" eaLnBrk="1" latinLnBrk="0" hangingPunct="1"/>
            <a:r>
              <a:rPr kumimoji="0" lang="hr-HR"/>
              <a:t>Treća razina</a:t>
            </a:r>
          </a:p>
          <a:p>
            <a:pPr lvl="3" eaLnBrk="1" latinLnBrk="0" hangingPunct="1"/>
            <a:r>
              <a:rPr kumimoji="0" lang="hr-HR"/>
              <a:t>Četvrta razina</a:t>
            </a:r>
          </a:p>
          <a:p>
            <a:pPr lvl="4" eaLnBrk="1" latinLnBrk="0" hangingPunct="1"/>
            <a:r>
              <a:rPr kumimoji="0" lang="hr-HR"/>
              <a:t>Peta razina</a:t>
            </a:r>
            <a:endParaRPr kumimoji="0" lang="en-US"/>
          </a:p>
        </p:txBody>
      </p:sp>
      <p:sp>
        <p:nvSpPr>
          <p:cNvPr id="10" name="Rezervirano mjesto datum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D91D1A-2A86-4E9A-913C-3FD80475F69B}" type="datetimeFigureOut">
              <a:rPr lang="hr-HR" smtClean="0"/>
              <a:pPr/>
              <a:t>23.5.2019.</a:t>
            </a:fld>
            <a:endParaRPr lang="hr-HR"/>
          </a:p>
        </p:txBody>
      </p:sp>
      <p:sp>
        <p:nvSpPr>
          <p:cNvPr id="22" name="Rezervirano mjesto podnožj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EE581E5-3A92-4298-B99F-5584528693D0}" type="slidenum">
              <a:rPr lang="hr-HR" smtClean="0"/>
              <a:pPr/>
              <a:t>‹#›</a:t>
            </a:fld>
            <a:endParaRPr lang="hr-HR"/>
          </a:p>
        </p:txBody>
      </p:sp>
      <p:grpSp>
        <p:nvGrpSpPr>
          <p:cNvPr id="2" name="Grup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Prostoručno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Prostoručno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54152" y="1371600"/>
            <a:ext cx="8156448" cy="1828800"/>
          </a:xfrm>
        </p:spPr>
        <p:txBody>
          <a:bodyPr>
            <a:normAutofit/>
          </a:bodyPr>
          <a:lstStyle/>
          <a:p>
            <a:r>
              <a:rPr lang="en-US" sz="3400"/>
              <a:t>An overview and comparison of free Python libraries for data mining and big data analysis </a:t>
            </a:r>
            <a:endParaRPr lang="hr-HR" sz="3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" y="3505200"/>
            <a:ext cx="8458200" cy="1600200"/>
          </a:xfrm>
        </p:spPr>
        <p:txBody>
          <a:bodyPr>
            <a:normAutofit fontScale="55000" lnSpcReduction="20000"/>
          </a:bodyPr>
          <a:lstStyle/>
          <a:p>
            <a:r>
              <a:rPr lang="hr-HR" sz="5100" i="1"/>
              <a:t>Igor Stančin, Alan Jović</a:t>
            </a:r>
          </a:p>
          <a:p>
            <a:endParaRPr lang="hr-HR" sz="5100" b="1" i="1"/>
          </a:p>
          <a:p>
            <a:endParaRPr lang="hr-HR" b="1"/>
          </a:p>
          <a:p>
            <a:r>
              <a:rPr lang="hr-HR" b="1"/>
              <a:t>E-mail </a:t>
            </a:r>
            <a:r>
              <a:rPr lang="hr-HR" b="1" dirty="0"/>
              <a:t>to</a:t>
            </a:r>
            <a:r>
              <a:rPr lang="hr-HR" b="1"/>
              <a:t>: {igor.stancin, alan.jovic}@</a:t>
            </a:r>
            <a:r>
              <a:rPr lang="hr-HR" b="1" dirty="0"/>
              <a:t>fer.hr</a:t>
            </a:r>
          </a:p>
          <a:p>
            <a:r>
              <a:rPr lang="hr-HR" b="1"/>
              <a:t>University of Zagreb </a:t>
            </a:r>
            <a:r>
              <a:rPr lang="hr-HR" b="1" dirty="0"/>
              <a:t>Faculty of Electrical Engineering and Computing, Zagreb, Croatia</a:t>
            </a:r>
          </a:p>
          <a:p>
            <a:endParaRPr lang="hr-H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68D1783-E725-45C4-AD7F-6F4E3EE8F5A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5240" y="0"/>
            <a:ext cx="1737350" cy="1476375"/>
          </a:xfrm>
          <a:prstGeom prst="rect">
            <a:avLst/>
          </a:prstGeom>
        </p:spPr>
      </p:pic>
      <p:pic>
        <p:nvPicPr>
          <p:cNvPr id="1026" name="Picture 2" descr="Image result for sveuÄiliÅ¡te u zagrebu logo">
            <a:extLst>
              <a:ext uri="{FF2B5EF4-FFF2-40B4-BE49-F238E27FC236}">
                <a16:creationId xmlns:a16="http://schemas.microsoft.com/office/drawing/2014/main" id="{2E23E400-D6D0-4308-9331-F24C443BCD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486400"/>
            <a:ext cx="114300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A7DF8F6-BFEF-4BF2-99CB-75778D2BC3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16228" y="5353051"/>
            <a:ext cx="900112" cy="125729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87B57-ABD1-4E69-A61C-571AA298B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/>
          </a:bodyPr>
          <a:lstStyle/>
          <a:p>
            <a:r>
              <a:rPr lang="hr-HR" sz="4400"/>
              <a:t>Deep learning</a:t>
            </a:r>
            <a:endParaRPr lang="en-US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1EBA9-781C-41BB-BE88-47B7004EE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r-HR"/>
              <a:t>Very popular in Python – high competition</a:t>
            </a:r>
          </a:p>
          <a:p>
            <a:endParaRPr lang="hr-HR"/>
          </a:p>
          <a:p>
            <a:r>
              <a:rPr lang="hr-HR" b="1" i="1"/>
              <a:t>TensorFlow</a:t>
            </a:r>
            <a:r>
              <a:rPr lang="hr-HR"/>
              <a:t>, </a:t>
            </a:r>
            <a:r>
              <a:rPr lang="hr-HR" b="1" i="1"/>
              <a:t>Keras</a:t>
            </a:r>
            <a:r>
              <a:rPr lang="hr-HR"/>
              <a:t> and </a:t>
            </a:r>
            <a:r>
              <a:rPr lang="hr-HR" b="1" i="1"/>
              <a:t>PyTorch</a:t>
            </a:r>
            <a:r>
              <a:rPr lang="hr-HR"/>
              <a:t> are currently the most popular libraries (Caffe/2, Theano and others not as much)</a:t>
            </a:r>
          </a:p>
          <a:p>
            <a:endParaRPr lang="hr-HR"/>
          </a:p>
          <a:p>
            <a:r>
              <a:rPr lang="hr-HR" i="1"/>
              <a:t>TensorFlow</a:t>
            </a:r>
            <a:r>
              <a:rPr lang="hr-HR"/>
              <a:t> (Google) – low level, detailed, supports most options</a:t>
            </a:r>
          </a:p>
          <a:p>
            <a:r>
              <a:rPr lang="hr-HR" i="1"/>
              <a:t>Keras</a:t>
            </a:r>
            <a:r>
              <a:rPr lang="hr-HR"/>
              <a:t> – built on top of </a:t>
            </a:r>
            <a:r>
              <a:rPr lang="hr-HR" i="1"/>
              <a:t>TensorFlow</a:t>
            </a:r>
            <a:r>
              <a:rPr lang="hr-HR"/>
              <a:t> and other libraries (high level ANN API), easy to learn, r</a:t>
            </a:r>
            <a:r>
              <a:rPr lang="en-US"/>
              <a:t>uns seamlessly on CPU and GPU</a:t>
            </a:r>
            <a:r>
              <a:rPr lang="hr-HR"/>
              <a:t>, a bit fewer functionalities than </a:t>
            </a:r>
            <a:r>
              <a:rPr lang="hr-HR" i="1"/>
              <a:t>TensorFlow</a:t>
            </a:r>
          </a:p>
          <a:p>
            <a:r>
              <a:rPr lang="hr-HR" i="1"/>
              <a:t>PyTorch</a:t>
            </a:r>
            <a:r>
              <a:rPr lang="hr-HR"/>
              <a:t> (Facebook) - </a:t>
            </a:r>
            <a:r>
              <a:rPr lang="en-US"/>
              <a:t>runs code in a more procedural fashion</a:t>
            </a:r>
            <a:r>
              <a:rPr lang="hr-HR"/>
              <a:t>, unlike </a:t>
            </a:r>
            <a:r>
              <a:rPr lang="hr-HR" i="1"/>
              <a:t>TensorFlow</a:t>
            </a:r>
            <a:r>
              <a:rPr lang="en-US"/>
              <a:t>, </a:t>
            </a:r>
            <a:r>
              <a:rPr lang="hr-HR"/>
              <a:t>where </a:t>
            </a:r>
            <a:r>
              <a:rPr lang="en-US"/>
              <a:t>one first needs to design the whole model and then run it within a </a:t>
            </a:r>
            <a:r>
              <a:rPr lang="en-US" i="1"/>
              <a:t>Session</a:t>
            </a:r>
            <a:r>
              <a:rPr lang="hr-HR"/>
              <a:t>, easy to learn</a:t>
            </a:r>
            <a:r>
              <a:rPr lang="en-US" i="1"/>
              <a:t> </a:t>
            </a:r>
            <a:r>
              <a:rPr lang="hr-HR"/>
              <a:t>and debug, number of functionalities comparable to </a:t>
            </a:r>
            <a:r>
              <a:rPr lang="hr-HR" i="1"/>
              <a:t>TensorFlow</a:t>
            </a:r>
            <a:endParaRPr lang="en-US" i="1"/>
          </a:p>
        </p:txBody>
      </p:sp>
      <p:sp>
        <p:nvSpPr>
          <p:cNvPr id="4" name="Rezervirano mjesto broja slajda 4">
            <a:extLst>
              <a:ext uri="{FF2B5EF4-FFF2-40B4-BE49-F238E27FC236}">
                <a16:creationId xmlns:a16="http://schemas.microsoft.com/office/drawing/2014/main" id="{9B236E73-B517-4EE0-B3D7-776B44019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10</a:t>
            </a:fld>
            <a:r>
              <a:rPr lang="hr-HR"/>
              <a:t>/13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94825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87B57-ABD1-4E69-A61C-571AA298B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/>
          </a:bodyPr>
          <a:lstStyle/>
          <a:p>
            <a:r>
              <a:rPr lang="hr-HR" sz="4400"/>
              <a:t>Big data </a:t>
            </a:r>
            <a:endParaRPr lang="en-US" sz="44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61EBA9-781C-41BB-BE88-47B7004EE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/>
              <a:t>Not specifically designed to Python, but most big data tools support Python (R, Java and Scala are equally popular here)</a:t>
            </a:r>
          </a:p>
          <a:p>
            <a:endParaRPr lang="hr-HR"/>
          </a:p>
          <a:p>
            <a:r>
              <a:rPr lang="hr-HR"/>
              <a:t>Two most popular: </a:t>
            </a:r>
          </a:p>
          <a:p>
            <a:pPr lvl="1"/>
            <a:r>
              <a:rPr lang="hr-HR" b="1" i="1"/>
              <a:t>PySpark</a:t>
            </a:r>
            <a:r>
              <a:rPr lang="hr-HR"/>
              <a:t> (Python specific) for Spark, may use Spark-internal Mllib for machine learning</a:t>
            </a:r>
          </a:p>
          <a:p>
            <a:pPr lvl="1"/>
            <a:r>
              <a:rPr lang="hr-HR" b="1" i="1"/>
              <a:t>Hadoop Streaming </a:t>
            </a:r>
            <a:r>
              <a:rPr lang="hr-HR"/>
              <a:t>(any language) for Hadoop MapReduce</a:t>
            </a:r>
            <a:endParaRPr lang="en-US"/>
          </a:p>
          <a:p>
            <a:endParaRPr lang="hr-HR"/>
          </a:p>
          <a:p>
            <a:r>
              <a:rPr lang="hr-HR"/>
              <a:t>Several Python libraries for running Hadoop: </a:t>
            </a:r>
          </a:p>
          <a:p>
            <a:pPr lvl="1"/>
            <a:r>
              <a:rPr lang="hr-HR" i="1"/>
              <a:t>mrjob – </a:t>
            </a:r>
            <a:r>
              <a:rPr lang="hr-HR"/>
              <a:t>m</a:t>
            </a:r>
            <a:r>
              <a:rPr lang="en-US"/>
              <a:t>ulti-step</a:t>
            </a:r>
            <a:r>
              <a:rPr lang="hr-HR"/>
              <a:t> </a:t>
            </a:r>
            <a:r>
              <a:rPr lang="en-US"/>
              <a:t>MapReduce jobs in pure Python</a:t>
            </a:r>
            <a:r>
              <a:rPr lang="hr-HR"/>
              <a:t>, good documentation, does not support complex tasks, a bit slow</a:t>
            </a:r>
            <a:endParaRPr lang="hr-HR" i="1"/>
          </a:p>
          <a:p>
            <a:pPr lvl="1"/>
            <a:r>
              <a:rPr lang="hr-HR" i="1"/>
              <a:t>Dumbo – </a:t>
            </a:r>
            <a:r>
              <a:rPr lang="hr-HR"/>
              <a:t>has advanced functionalities, not rich documentation, wrapper around </a:t>
            </a:r>
            <a:r>
              <a:rPr lang="hr-HR" i="1"/>
              <a:t>Hadoop Streaming, </a:t>
            </a:r>
            <a:r>
              <a:rPr lang="hr-HR"/>
              <a:t>not maintained</a:t>
            </a:r>
          </a:p>
          <a:p>
            <a:pPr lvl="1"/>
            <a:r>
              <a:rPr lang="hr-HR" i="1"/>
              <a:t>Hadoopy</a:t>
            </a:r>
            <a:r>
              <a:rPr lang="hr-HR"/>
              <a:t> – similar to </a:t>
            </a:r>
            <a:r>
              <a:rPr lang="hr-HR" i="1"/>
              <a:t>Dumbo</a:t>
            </a:r>
            <a:r>
              <a:rPr lang="hr-HR"/>
              <a:t>, better documentation, not maintained</a:t>
            </a:r>
          </a:p>
          <a:p>
            <a:pPr lvl="1"/>
            <a:r>
              <a:rPr lang="hr-HR" i="1"/>
              <a:t>Pydoop - </a:t>
            </a:r>
            <a:r>
              <a:rPr lang="en-US"/>
              <a:t>wrapper around </a:t>
            </a:r>
            <a:r>
              <a:rPr lang="en-US" i="1"/>
              <a:t>Hadoop pipes </a:t>
            </a:r>
            <a:r>
              <a:rPr lang="en-US"/>
              <a:t>(C++ API for Hadoop) </a:t>
            </a:r>
            <a:endParaRPr lang="hr-HR" i="1"/>
          </a:p>
          <a:p>
            <a:endParaRPr lang="hr-HR"/>
          </a:p>
        </p:txBody>
      </p:sp>
      <p:sp>
        <p:nvSpPr>
          <p:cNvPr id="4" name="Rezervirano mjesto broja slajda 4">
            <a:extLst>
              <a:ext uri="{FF2B5EF4-FFF2-40B4-BE49-F238E27FC236}">
                <a16:creationId xmlns:a16="http://schemas.microsoft.com/office/drawing/2014/main" id="{C281F067-07B8-4806-A4FF-79370D188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11</a:t>
            </a:fld>
            <a:r>
              <a:rPr lang="hr-HR"/>
              <a:t>/13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973782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67600" cy="1143000"/>
          </a:xfrm>
        </p:spPr>
        <p:txBody>
          <a:bodyPr>
            <a:normAutofit/>
          </a:bodyPr>
          <a:lstStyle/>
          <a:p>
            <a:r>
              <a:rPr lang="hr-HR" sz="4400"/>
              <a:t>Conclusion</a:t>
            </a:r>
            <a:endParaRPr lang="hr-HR" sz="4400" dirty="0"/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12</a:t>
            </a:fld>
            <a:endParaRPr lang="hr-HR" dirty="0"/>
          </a:p>
        </p:txBody>
      </p:sp>
      <p:sp>
        <p:nvSpPr>
          <p:cNvPr id="20519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580F2F-7D32-4415-B03F-B55C4C8AE2BE}"/>
              </a:ext>
            </a:extLst>
          </p:cNvPr>
          <p:cNvSpPr txBox="1">
            <a:spLocks/>
          </p:cNvSpPr>
          <p:nvPr/>
        </p:nvSpPr>
        <p:spPr>
          <a:xfrm>
            <a:off x="533400" y="1865040"/>
            <a:ext cx="8458200" cy="461196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27432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Recommended Python stack for data mining / data science: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Core: </a:t>
            </a:r>
            <a:r>
              <a:rPr lang="hr-HR" sz="2400" i="1"/>
              <a:t>NumPy</a:t>
            </a:r>
            <a:r>
              <a:rPr lang="hr-HR" sz="2400"/>
              <a:t>, </a:t>
            </a:r>
            <a:r>
              <a:rPr lang="hr-HR" sz="2400" i="1"/>
              <a:t>SciPy</a:t>
            </a:r>
            <a:r>
              <a:rPr lang="hr-HR" sz="2400"/>
              <a:t>, </a:t>
            </a:r>
            <a:r>
              <a:rPr lang="hr-HR" sz="2400" i="1"/>
              <a:t>Cython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Data preparation: </a:t>
            </a:r>
            <a:r>
              <a:rPr lang="hr-HR" sz="2400" i="1"/>
              <a:t>pandas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Visualization: </a:t>
            </a:r>
            <a:r>
              <a:rPr lang="hr-HR" sz="2400" i="1"/>
              <a:t>Plotly</a:t>
            </a:r>
            <a:r>
              <a:rPr lang="hr-HR" sz="2400"/>
              <a:t>, </a:t>
            </a:r>
            <a:r>
              <a:rPr lang="hr-HR" sz="2400" i="1"/>
              <a:t>seaborn</a:t>
            </a:r>
            <a:r>
              <a:rPr lang="hr-HR" sz="2400"/>
              <a:t> or </a:t>
            </a:r>
            <a:r>
              <a:rPr lang="hr-HR" sz="2400" i="1"/>
              <a:t>MatplotLib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Machine learning: </a:t>
            </a:r>
            <a:r>
              <a:rPr lang="hr-HR" sz="2400" i="1"/>
              <a:t>scikit-learn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Deep learning: </a:t>
            </a:r>
            <a:r>
              <a:rPr lang="hr-HR" sz="2400" i="1"/>
              <a:t>TensorFlow</a:t>
            </a:r>
            <a:r>
              <a:rPr lang="hr-HR" sz="2400"/>
              <a:t>, </a:t>
            </a:r>
            <a:r>
              <a:rPr lang="hr-HR" sz="2400" i="1"/>
              <a:t>Keras</a:t>
            </a:r>
            <a:r>
              <a:rPr lang="hr-HR" sz="2400"/>
              <a:t>, </a:t>
            </a:r>
            <a:r>
              <a:rPr lang="hr-HR" sz="2400" i="1"/>
              <a:t>PyTorch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Big data: </a:t>
            </a:r>
            <a:r>
              <a:rPr lang="hr-HR" sz="2400" i="1"/>
              <a:t>Spark</a:t>
            </a:r>
            <a:r>
              <a:rPr lang="hr-HR" sz="2400"/>
              <a:t>, </a:t>
            </a:r>
            <a:r>
              <a:rPr lang="hr-HR" sz="2400" i="1"/>
              <a:t>Hadoop Streaming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endParaRPr lang="hr-HR" sz="2400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Community support is vital for survival of Python open-source libraries, especially in a fast-evolving area such as data science</a:t>
            </a:r>
          </a:p>
        </p:txBody>
      </p:sp>
      <p:sp>
        <p:nvSpPr>
          <p:cNvPr id="7" name="Rezervirano mjesto broja slajda 4">
            <a:extLst>
              <a:ext uri="{FF2B5EF4-FFF2-40B4-BE49-F238E27FC236}">
                <a16:creationId xmlns:a16="http://schemas.microsoft.com/office/drawing/2014/main" id="{75BBA9D1-D9EE-4C07-B984-4F0AC6BE0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12</a:t>
            </a:fld>
            <a:r>
              <a:rPr lang="hr-HR"/>
              <a:t>/13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905717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Thank you!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Questions?</a:t>
            </a:r>
          </a:p>
        </p:txBody>
      </p:sp>
      <p:pic>
        <p:nvPicPr>
          <p:cNvPr id="2050" name="Picture 2" descr="https://cdn-images-1.medium.com/max/1600/1*E1haIGB9K4K89PsFZgm-pw.jpeg">
            <a:extLst>
              <a:ext uri="{FF2B5EF4-FFF2-40B4-BE49-F238E27FC236}">
                <a16:creationId xmlns:a16="http://schemas.microsoft.com/office/drawing/2014/main" id="{6C792ECC-D35B-4D1A-A5F5-386E445D65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843" y="2785180"/>
            <a:ext cx="4786313" cy="2845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CONTENT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389120"/>
          </a:xfrm>
        </p:spPr>
        <p:txBody>
          <a:bodyPr>
            <a:normAutofit/>
          </a:bodyPr>
          <a:lstStyle/>
          <a:p>
            <a:r>
              <a:rPr lang="hr-HR" dirty="0" err="1"/>
              <a:t>Motivation</a:t>
            </a:r>
            <a:r>
              <a:rPr lang="hr-HR" dirty="0"/>
              <a:t> </a:t>
            </a:r>
            <a:r>
              <a:rPr lang="hr-HR"/>
              <a:t>&amp; goal</a:t>
            </a:r>
          </a:p>
          <a:p>
            <a:endParaRPr lang="hr-HR" sz="1100" dirty="0"/>
          </a:p>
          <a:p>
            <a:r>
              <a:rPr lang="hr-HR"/>
              <a:t>Core libraries</a:t>
            </a:r>
          </a:p>
          <a:p>
            <a:r>
              <a:rPr lang="hr-HR"/>
              <a:t>Data preparation</a:t>
            </a:r>
          </a:p>
          <a:p>
            <a:r>
              <a:rPr lang="hr-HR"/>
              <a:t>Data visualization</a:t>
            </a:r>
          </a:p>
          <a:p>
            <a:r>
              <a:rPr lang="hr-HR"/>
              <a:t>Machine learning</a:t>
            </a:r>
          </a:p>
          <a:p>
            <a:r>
              <a:rPr lang="hr-HR"/>
              <a:t>Deep learning</a:t>
            </a:r>
          </a:p>
          <a:p>
            <a:r>
              <a:rPr lang="hr-HR"/>
              <a:t>Big data</a:t>
            </a:r>
          </a:p>
          <a:p>
            <a:endParaRPr lang="hr-HR" sz="1100"/>
          </a:p>
          <a:p>
            <a:r>
              <a:rPr lang="en-US"/>
              <a:t>Conclusion</a:t>
            </a:r>
            <a:endParaRPr lang="hr-HR" dirty="0"/>
          </a:p>
          <a:p>
            <a:endParaRPr lang="hr-HR" dirty="0"/>
          </a:p>
        </p:txBody>
      </p:sp>
      <p:sp>
        <p:nvSpPr>
          <p:cNvPr id="6" name="Rezervirano mjesto broja slajda 4"/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2</a:t>
            </a:fld>
            <a:r>
              <a:rPr lang="hr-HR"/>
              <a:t>/13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7353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/>
              <a:t>Motivation &amp; goal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9728" y="1935480"/>
            <a:ext cx="8820472" cy="4389120"/>
          </a:xfrm>
        </p:spPr>
        <p:txBody>
          <a:bodyPr>
            <a:normAutofit/>
          </a:bodyPr>
          <a:lstStyle/>
          <a:p>
            <a:endParaRPr lang="hr-HR" sz="2400"/>
          </a:p>
          <a:p>
            <a:r>
              <a:rPr lang="hr-HR" sz="2400"/>
              <a:t>Python’s </a:t>
            </a:r>
            <a:r>
              <a:rPr lang="hr-HR" sz="2400" b="1"/>
              <a:t>massive growth</a:t>
            </a:r>
            <a:r>
              <a:rPr lang="hr-HR" sz="2400"/>
              <a:t> in usage </a:t>
            </a:r>
            <a:r>
              <a:rPr lang="hr-HR" sz="2400">
                <a:sym typeface="Wingdings" panose="05000000000000000000" pitchFamily="2" charset="2"/>
              </a:rPr>
              <a:t> why?</a:t>
            </a:r>
            <a:r>
              <a:rPr lang="hr-HR" sz="2200"/>
              <a:t> </a:t>
            </a:r>
            <a:endParaRPr lang="hr-HR" sz="2200" dirty="0"/>
          </a:p>
          <a:p>
            <a:endParaRPr lang="hr-HR" sz="2400"/>
          </a:p>
          <a:p>
            <a:r>
              <a:rPr lang="hr-HR" sz="2400"/>
              <a:t>Many open-source </a:t>
            </a:r>
            <a:r>
              <a:rPr lang="hr-HR" sz="2400" b="1"/>
              <a:t>libraries</a:t>
            </a:r>
            <a:r>
              <a:rPr lang="hr-HR" sz="2400"/>
              <a:t> and tools </a:t>
            </a:r>
            <a:r>
              <a:rPr lang="hr-HR" sz="2400">
                <a:sym typeface="Wingdings" panose="05000000000000000000" pitchFamily="2" charset="2"/>
              </a:rPr>
              <a:t></a:t>
            </a:r>
            <a:r>
              <a:rPr lang="hr-HR" sz="2400"/>
              <a:t> 20+ are examined</a:t>
            </a:r>
          </a:p>
          <a:p>
            <a:endParaRPr lang="hr-HR" sz="2400"/>
          </a:p>
          <a:p>
            <a:r>
              <a:rPr lang="hr-HR" sz="2400"/>
              <a:t>Many </a:t>
            </a:r>
            <a:r>
              <a:rPr lang="hr-HR" sz="2400" b="1"/>
              <a:t>options/algorithms</a:t>
            </a:r>
            <a:r>
              <a:rPr lang="hr-HR" sz="2400"/>
              <a:t> for machine learning / deep learning   </a:t>
            </a:r>
            <a:r>
              <a:rPr lang="hr-HR" sz="2400">
                <a:sym typeface="Wingdings" panose="05000000000000000000" pitchFamily="2" charset="2"/>
              </a:rPr>
              <a:t>  Compare and use the most appropriate</a:t>
            </a:r>
            <a:endParaRPr lang="hr-HR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3</a:t>
            </a:fld>
            <a:endParaRPr lang="hr-HR" dirty="0"/>
          </a:p>
        </p:txBody>
      </p:sp>
      <p:sp>
        <p:nvSpPr>
          <p:cNvPr id="6" name="Rezervirano mjesto broja slajda 4">
            <a:extLst>
              <a:ext uri="{FF2B5EF4-FFF2-40B4-BE49-F238E27FC236}">
                <a16:creationId xmlns:a16="http://schemas.microsoft.com/office/drawing/2014/main" id="{A9EA04A6-B529-491C-BC73-CAC2223FC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3</a:t>
            </a:fld>
            <a:r>
              <a:rPr lang="hr-HR"/>
              <a:t>/13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hr-HR" sz="4400"/>
              <a:t>Motivation &amp; goal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r>
              <a:rPr lang="hr-HR"/>
              <a:t>KDnuggets </a:t>
            </a:r>
            <a:r>
              <a:rPr lang="hr-HR" dirty="0"/>
              <a:t>2013 </a:t>
            </a:r>
            <a:r>
              <a:rPr lang="hr-HR"/>
              <a:t>poll:              KDnuggets 2018 poll:</a:t>
            </a:r>
            <a:endParaRPr lang="hr-HR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4</a:t>
            </a:fld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133600"/>
            <a:ext cx="3200400" cy="4588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Top Analytics Data Science Machine Learning Software 2018 3yrs">
            <a:extLst>
              <a:ext uri="{FF2B5EF4-FFF2-40B4-BE49-F238E27FC236}">
                <a16:creationId xmlns:a16="http://schemas.microsoft.com/office/drawing/2014/main" id="{B04827E6-C57C-44A7-9B52-59BDB36037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999" y="2362200"/>
            <a:ext cx="4168048" cy="35339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zervirano mjesto broja slajda 4">
            <a:extLst>
              <a:ext uri="{FF2B5EF4-FFF2-40B4-BE49-F238E27FC236}">
                <a16:creationId xmlns:a16="http://schemas.microsoft.com/office/drawing/2014/main" id="{B935FF87-385A-4E2B-B9D4-3D0536E88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4</a:t>
            </a:fld>
            <a:r>
              <a:rPr lang="hr-HR"/>
              <a:t>/13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1E43AD-8C04-455F-ABEB-8EB23CFDF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1371600"/>
            <a:ext cx="3657600" cy="1143000"/>
          </a:xfrm>
        </p:spPr>
        <p:txBody>
          <a:bodyPr>
            <a:noAutofit/>
          </a:bodyPr>
          <a:lstStyle/>
          <a:p>
            <a:r>
              <a:rPr lang="hr-HR" sz="4400"/>
              <a:t>Libraries popularity</a:t>
            </a:r>
            <a:endParaRPr lang="en-US" sz="440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7E0B461-DD70-45AD-A49B-795C1EA311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1875055"/>
              </p:ext>
            </p:extLst>
          </p:nvPr>
        </p:nvGraphicFramePr>
        <p:xfrm>
          <a:off x="3200400" y="838200"/>
          <a:ext cx="5497832" cy="5791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8839">
                  <a:extLst>
                    <a:ext uri="{9D8B030D-6E8A-4147-A177-3AD203B41FA5}">
                      <a16:colId xmlns:a16="http://schemas.microsoft.com/office/drawing/2014/main" val="4085893171"/>
                    </a:ext>
                  </a:extLst>
                </a:gridCol>
                <a:gridCol w="915055">
                  <a:extLst>
                    <a:ext uri="{9D8B030D-6E8A-4147-A177-3AD203B41FA5}">
                      <a16:colId xmlns:a16="http://schemas.microsoft.com/office/drawing/2014/main" val="1844809794"/>
                    </a:ext>
                  </a:extLst>
                </a:gridCol>
                <a:gridCol w="826300">
                  <a:extLst>
                    <a:ext uri="{9D8B030D-6E8A-4147-A177-3AD203B41FA5}">
                      <a16:colId xmlns:a16="http://schemas.microsoft.com/office/drawing/2014/main" val="886010726"/>
                    </a:ext>
                  </a:extLst>
                </a:gridCol>
                <a:gridCol w="1261326">
                  <a:extLst>
                    <a:ext uri="{9D8B030D-6E8A-4147-A177-3AD203B41FA5}">
                      <a16:colId xmlns:a16="http://schemas.microsoft.com/office/drawing/2014/main" val="304751096"/>
                    </a:ext>
                  </a:extLst>
                </a:gridCol>
                <a:gridCol w="1026312">
                  <a:extLst>
                    <a:ext uri="{9D8B030D-6E8A-4147-A177-3AD203B41FA5}">
                      <a16:colId xmlns:a16="http://schemas.microsoft.com/office/drawing/2014/main" val="3100472805"/>
                    </a:ext>
                  </a:extLst>
                </a:gridCol>
              </a:tblGrid>
              <a:tr h="361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Library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Stars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Forked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Contributors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Activity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364670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NumPy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9621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3318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 (103)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7688278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SciPy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5418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2690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685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 (101)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28390111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Cython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3833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799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 (85)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6185884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pandas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18134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7233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1407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65 (217)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7069226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PyTables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801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161715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h5py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1042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288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(6)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387345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Tabel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(1)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4169170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Matplotlib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8688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3966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787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 (218)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1514354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seaborn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5722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905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9980423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Plotly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4569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 (38)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07050787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Bokeh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8969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2398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346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 (52)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311644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ggplot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3429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539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405959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scikit-learn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33337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16358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1253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 (94)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519451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mlpy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4560461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Shogun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2312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891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 (57)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801994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mlxtend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2033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475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(17)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8204988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TensorFlow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120547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72008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1834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194 (1888)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73402059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Keras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38196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14584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773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 (53)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921438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PyTorch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24781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5878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934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152 (913)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418843983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Caffe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27016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16335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267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72326365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Caffe2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8407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2130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196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0541292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mrjob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2367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570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 (143)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67259226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Dumbo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1037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5185502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Hadoopy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245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62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0 (0)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017896770"/>
                  </a:ext>
                </a:extLst>
              </a:tr>
              <a:tr h="18097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Pydoop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168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 (18)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54414445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Spark (PySpark)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20576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18057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1330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78 (246)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78478920"/>
                  </a:ext>
                </a:extLst>
              </a:tr>
              <a:tr h="36195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i="1">
                          <a:effectLst/>
                        </a:rPr>
                        <a:t>Hadoop (Streaming)</a:t>
                      </a:r>
                      <a:endParaRPr lang="en-US" sz="1100" i="1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8567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5360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155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58 (456)</a:t>
                      </a:r>
                      <a:endParaRPr lang="en-US" sz="1100">
                        <a:effectLst/>
                        <a:latin typeface="Times New Roman" panose="02020603050405020304" pitchFamily="18" charset="0"/>
                        <a:ea typeface="SimSun" panose="02010600030101010101" pitchFamily="2" charset="-122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213084"/>
                  </a:ext>
                </a:extLst>
              </a:tr>
            </a:tbl>
          </a:graphicData>
        </a:graphic>
      </p:graphicFrame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F3C78314-092A-4DD2-9FD7-CF97DEB7F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5</a:t>
            </a:fld>
            <a:r>
              <a:rPr lang="hr-HR"/>
              <a:t>/13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800324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240" y="533400"/>
            <a:ext cx="8640960" cy="1143000"/>
          </a:xfrm>
        </p:spPr>
        <p:txBody>
          <a:bodyPr>
            <a:noAutofit/>
          </a:bodyPr>
          <a:lstStyle/>
          <a:p>
            <a:r>
              <a:rPr lang="hr-HR" sz="4400"/>
              <a:t>Core libraries</a:t>
            </a:r>
            <a:endParaRPr lang="hr-HR" sz="4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6</a:t>
            </a:fld>
            <a:endParaRPr lang="hr-HR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D28918-3213-4440-9723-530CEF4C48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87880"/>
            <a:ext cx="8229600" cy="4389120"/>
          </a:xfrm>
        </p:spPr>
        <p:txBody>
          <a:bodyPr/>
          <a:lstStyle/>
          <a:p>
            <a:r>
              <a:rPr lang="hr-HR" b="1" i="1"/>
              <a:t>NumPy</a:t>
            </a:r>
            <a:r>
              <a:rPr lang="hr-HR"/>
              <a:t> – highly efficient vectorized computing</a:t>
            </a:r>
          </a:p>
          <a:p>
            <a:r>
              <a:rPr lang="hr-HR" b="1" i="1"/>
              <a:t>SciPy</a:t>
            </a:r>
            <a:r>
              <a:rPr lang="hr-HR"/>
              <a:t> – implementations of algorithms for scientific purposes – relying on </a:t>
            </a:r>
            <a:r>
              <a:rPr lang="hr-HR" i="1"/>
              <a:t>Netlib</a:t>
            </a:r>
            <a:r>
              <a:rPr lang="hr-HR"/>
              <a:t> repository</a:t>
            </a:r>
            <a:endParaRPr lang="hr-HR" i="1"/>
          </a:p>
          <a:p>
            <a:r>
              <a:rPr lang="hr-HR" b="1" i="1"/>
              <a:t>Cython</a:t>
            </a:r>
            <a:r>
              <a:rPr lang="hr-HR"/>
              <a:t> – calling C functions from Python, C-types of variables – accelerates calculations</a:t>
            </a:r>
            <a:endParaRPr lang="en-US"/>
          </a:p>
        </p:txBody>
      </p:sp>
      <p:sp>
        <p:nvSpPr>
          <p:cNvPr id="6" name="Rezervirano mjesto broja slajda 4">
            <a:extLst>
              <a:ext uri="{FF2B5EF4-FFF2-40B4-BE49-F238E27FC236}">
                <a16:creationId xmlns:a16="http://schemas.microsoft.com/office/drawing/2014/main" id="{286E53AE-0D99-42FD-83DC-43FF4CBEF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6</a:t>
            </a:fld>
            <a:r>
              <a:rPr lang="hr-HR"/>
              <a:t>/13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400"/>
              <a:t>Data preparation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896544"/>
          </a:xfrm>
        </p:spPr>
        <p:txBody>
          <a:bodyPr>
            <a:normAutofit/>
          </a:bodyPr>
          <a:lstStyle/>
          <a:p>
            <a:endParaRPr lang="hr-HR" sz="2800" dirty="0"/>
          </a:p>
          <a:p>
            <a:endParaRPr lang="hr-HR" sz="2800" dirty="0"/>
          </a:p>
          <a:p>
            <a:endParaRPr lang="hr-HR" sz="2800" dirty="0"/>
          </a:p>
          <a:p>
            <a:endParaRPr lang="hr-HR" sz="2800" dirty="0"/>
          </a:p>
          <a:p>
            <a:endParaRPr lang="hr-HR" sz="2800" dirty="0"/>
          </a:p>
          <a:p>
            <a:endParaRPr lang="hr-HR" sz="28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7</a:t>
            </a:fld>
            <a:endParaRPr lang="hr-HR" dirty="0"/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457200" y="2057400"/>
            <a:ext cx="7715200" cy="46119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hr-HR" sz="2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Data preprocessing &amp; data manipulation (wrangling)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lang="hr-HR" sz="2400" i="1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 b="1" i="1"/>
              <a:t>pandas</a:t>
            </a:r>
            <a:r>
              <a:rPr lang="hr-HR" sz="2400"/>
              <a:t> dominates the field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Wide range of data I/O handling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Data transformations and cleaning (DataFrame)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S</a:t>
            </a:r>
            <a:r>
              <a:rPr lang="en-US"/>
              <a:t>tatistic</a:t>
            </a:r>
            <a:r>
              <a:rPr lang="hr-HR"/>
              <a:t>al</a:t>
            </a:r>
            <a:r>
              <a:rPr lang="en-US"/>
              <a:t> calculations</a:t>
            </a:r>
            <a:r>
              <a:rPr lang="hr-HR"/>
              <a:t> (EDA)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B</a:t>
            </a:r>
            <a:r>
              <a:rPr lang="en-US"/>
              <a:t>asic visualizations </a:t>
            </a:r>
            <a:r>
              <a:rPr lang="hr-HR"/>
              <a:t>(EDA)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endParaRPr lang="hr-HR" sz="2400" i="1"/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Competition: </a:t>
            </a:r>
            <a:r>
              <a:rPr lang="en-US" i="1"/>
              <a:t>PyTables </a:t>
            </a:r>
            <a:r>
              <a:rPr lang="en-US"/>
              <a:t>and </a:t>
            </a:r>
            <a:r>
              <a:rPr lang="en-US" i="1"/>
              <a:t>h5py </a:t>
            </a:r>
            <a:r>
              <a:rPr lang="hr-HR"/>
              <a:t>– support only HDF5 data type, suitable for large and heterogeneous datasets</a:t>
            </a:r>
            <a:endParaRPr lang="hr-HR" sz="240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hr-H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Rezervirano mjesto broja slajda 4">
            <a:extLst>
              <a:ext uri="{FF2B5EF4-FFF2-40B4-BE49-F238E27FC236}">
                <a16:creationId xmlns:a16="http://schemas.microsoft.com/office/drawing/2014/main" id="{FD8DFDC6-A36B-4D9C-986C-A4C52F889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7</a:t>
            </a:fld>
            <a:r>
              <a:rPr lang="hr-HR"/>
              <a:t>/13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752" y="533400"/>
            <a:ext cx="8147248" cy="1143000"/>
          </a:xfrm>
        </p:spPr>
        <p:txBody>
          <a:bodyPr>
            <a:normAutofit/>
          </a:bodyPr>
          <a:lstStyle/>
          <a:p>
            <a:r>
              <a:rPr lang="hr-HR" sz="4400"/>
              <a:t>Data visualization</a:t>
            </a:r>
            <a:endParaRPr lang="hr-HR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hr-HR" dirty="0"/>
          </a:p>
          <a:p>
            <a:pPr>
              <a:buNone/>
            </a:pPr>
            <a:endParaRPr lang="hr-HR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8</a:t>
            </a:fld>
            <a:endParaRPr lang="hr-HR" dirty="0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4F04D6A-727F-47A9-B41A-38F996688812}"/>
              </a:ext>
            </a:extLst>
          </p:cNvPr>
          <p:cNvSpPr txBox="1">
            <a:spLocks/>
          </p:cNvSpPr>
          <p:nvPr/>
        </p:nvSpPr>
        <p:spPr>
          <a:xfrm>
            <a:off x="457200" y="2057400"/>
            <a:ext cx="8382000" cy="46119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hr-HR" sz="2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High competition in this field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lang="hr-HR" sz="2100"/>
              <a:t>Based on the number of easily accessible functionalities, the rank would be:</a:t>
            </a:r>
            <a:endParaRPr kumimoji="0" lang="hr-HR" sz="21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lvl="0" indent="-457200">
              <a:spcBef>
                <a:spcPts val="600"/>
              </a:spcBef>
              <a:buClr>
                <a:schemeClr val="accent1"/>
              </a:buClr>
              <a:buSzPct val="70000"/>
              <a:buFont typeface="+mj-lt"/>
              <a:buAutoNum type="arabicPeriod"/>
              <a:defRPr/>
            </a:pPr>
            <a:r>
              <a:rPr kumimoji="0" lang="hr-HR" sz="21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Plotly</a:t>
            </a:r>
            <a:r>
              <a:rPr kumimoji="0" lang="hr-HR" sz="2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the </a:t>
            </a:r>
            <a:r>
              <a:rPr lang="en-US" sz="2100"/>
              <a:t>most powerful library in data visualization field</a:t>
            </a:r>
            <a:r>
              <a:rPr lang="hr-HR" sz="2100"/>
              <a:t>,</a:t>
            </a:r>
            <a:r>
              <a:rPr lang="en-US" sz="2100"/>
              <a:t> main flaw is a relatively unintuitive syntax</a:t>
            </a:r>
            <a:r>
              <a:rPr lang="hr-HR" sz="2100"/>
              <a:t>; integrateable into web pages via </a:t>
            </a:r>
            <a:r>
              <a:rPr lang="hr-HR" sz="2100" i="1"/>
              <a:t>Dash</a:t>
            </a:r>
            <a:endParaRPr kumimoji="0" lang="hr-HR" sz="21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eriod"/>
              <a:tabLst/>
              <a:defRPr/>
            </a:pPr>
            <a:r>
              <a:rPr lang="hr-HR" sz="2100" b="1" i="1"/>
              <a:t>s</a:t>
            </a:r>
            <a:r>
              <a:rPr kumimoji="0" lang="hr-HR" sz="21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eaborn</a:t>
            </a:r>
            <a:r>
              <a:rPr kumimoji="0" lang="hr-HR" sz="2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built on top of Matplotlib, many graphs, easy to learn for beginners</a:t>
            </a:r>
          </a:p>
          <a:p>
            <a:pPr marL="457200" marR="0" lvl="0" indent="-4572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+mj-lt"/>
              <a:buAutoNum type="arabicPeriod"/>
              <a:tabLst/>
              <a:defRPr/>
            </a:pPr>
            <a:r>
              <a:rPr kumimoji="0" lang="hr-HR" sz="2100" b="1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MatplotLib</a:t>
            </a:r>
            <a:r>
              <a:rPr kumimoji="0" lang="hr-HR" sz="21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Python implementation of Matlab-like plots, low level, lots of options for customization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ourier New" panose="02070309020205020404" pitchFamily="49" charset="0"/>
              <a:buChar char="o"/>
              <a:tabLst/>
              <a:defRPr/>
            </a:pPr>
            <a:endParaRPr kumimoji="0" lang="hr-HR" sz="200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ourier New" panose="02070309020205020404" pitchFamily="49" charset="0"/>
              <a:buChar char="o"/>
              <a:tabLst/>
              <a:defRPr/>
            </a:pPr>
            <a:r>
              <a:rPr kumimoji="0" lang="hr-HR" sz="20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Other: </a:t>
            </a:r>
            <a:r>
              <a:rPr kumimoji="0" lang="hr-HR" sz="20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Bokeh</a:t>
            </a:r>
            <a:r>
              <a:rPr kumimoji="0" lang="hr-HR" sz="200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(for interactive plots in webpages)</a:t>
            </a:r>
            <a:r>
              <a:rPr kumimoji="0" lang="hr-HR" sz="200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hr-HR" sz="2000" i="1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ggplot</a:t>
            </a:r>
            <a:endParaRPr kumimoji="0" lang="hr-HR" sz="2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zervirano mjesto broja slajda 4">
            <a:extLst>
              <a:ext uri="{FF2B5EF4-FFF2-40B4-BE49-F238E27FC236}">
                <a16:creationId xmlns:a16="http://schemas.microsoft.com/office/drawing/2014/main" id="{4231F58B-5658-4A9B-89D1-518B446C2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8</a:t>
            </a:fld>
            <a:r>
              <a:rPr lang="hr-HR"/>
              <a:t>/13</a:t>
            </a:r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57200"/>
            <a:ext cx="7467600" cy="1143000"/>
          </a:xfrm>
        </p:spPr>
        <p:txBody>
          <a:bodyPr>
            <a:normAutofit/>
          </a:bodyPr>
          <a:lstStyle/>
          <a:p>
            <a:r>
              <a:rPr lang="hr-HR" sz="4400"/>
              <a:t>Machine learning</a:t>
            </a:r>
            <a:endParaRPr lang="hr-HR" sz="4400" dirty="0"/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rtlCol="0" anchor="ctr"/>
          <a:lstStyle>
            <a:defPPr>
              <a:defRPr lang="sr-Latn-CS"/>
            </a:defPPr>
            <a:lvl1pPr marL="0" algn="ctr" defTabSz="914400" rtl="0" eaLnBrk="1" latinLnBrk="0" hangingPunct="1">
              <a:defRPr kumimoji="0" sz="1400" b="1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1CAEAA1-BFE2-4D3D-B537-902967D41795}" type="slidenum">
              <a:rPr lang="hr-HR" smtClean="0"/>
              <a:pPr/>
              <a:t>9</a:t>
            </a:fld>
            <a:endParaRPr lang="hr-HR" dirty="0"/>
          </a:p>
        </p:txBody>
      </p:sp>
      <p:sp>
        <p:nvSpPr>
          <p:cNvPr id="20519" name="Rectangle 3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hr-HR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580F2F-7D32-4415-B03F-B55C4C8AE2BE}"/>
              </a:ext>
            </a:extLst>
          </p:cNvPr>
          <p:cNvSpPr txBox="1">
            <a:spLocks/>
          </p:cNvSpPr>
          <p:nvPr/>
        </p:nvSpPr>
        <p:spPr>
          <a:xfrm>
            <a:off x="405384" y="1788840"/>
            <a:ext cx="8586216" cy="506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 b="1" i="1"/>
              <a:t>scikit-learn</a:t>
            </a:r>
            <a:r>
              <a:rPr lang="hr-HR" sz="2400"/>
              <a:t> dominates the field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Pros: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Implementation of many machine learning algorithms (classifiers, regressors, clustering methods)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Supports feature selection &amp; dimensionality reduction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Variety of evaluation metrics for all types of analyses</a:t>
            </a:r>
          </a:p>
          <a:p>
            <a:pPr marL="274320" lvl="0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 sz="2400"/>
              <a:t>Cons: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Lacks many standard decision tree and inductive rules implementations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Lacks association rules mining implementations</a:t>
            </a:r>
          </a:p>
          <a:p>
            <a:pPr marL="731520" lvl="1" indent="-274320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Lacks some other interesting algorithms (e.g. rotation forest, full Bayesian network, stacking classifiers, fuzzy c-means clustering)</a:t>
            </a:r>
          </a:p>
          <a:p>
            <a:pPr marL="274320" lvl="0" indent="-274320">
              <a:spcBef>
                <a:spcPts val="1800"/>
              </a:spcBef>
              <a:buClr>
                <a:schemeClr val="accent1"/>
              </a:buClr>
              <a:buSzPct val="70000"/>
              <a:buFont typeface="Wingdings"/>
              <a:buChar char=""/>
              <a:defRPr/>
            </a:pPr>
            <a:r>
              <a:rPr lang="hr-HR"/>
              <a:t>Competition: </a:t>
            </a:r>
            <a:r>
              <a:rPr lang="hr-HR" i="1"/>
              <a:t>Shogun</a:t>
            </a:r>
            <a:r>
              <a:rPr lang="hr-HR"/>
              <a:t> (not as many algorithms as </a:t>
            </a:r>
            <a:r>
              <a:rPr lang="hr-HR" i="1"/>
              <a:t>scikit-learn, </a:t>
            </a:r>
            <a:r>
              <a:rPr lang="hr-HR"/>
              <a:t>but has different tree learners) and </a:t>
            </a:r>
            <a:r>
              <a:rPr lang="hr-HR" i="1"/>
              <a:t>mlxtend</a:t>
            </a:r>
            <a:r>
              <a:rPr lang="hr-HR"/>
              <a:t> (the least algorithms, but has association rules)</a:t>
            </a:r>
            <a:endParaRPr lang="hr-HR" sz="240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endParaRPr kumimoji="0" lang="hr-HR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Rezervirano mjesto broja slajda 4">
            <a:extLst>
              <a:ext uri="{FF2B5EF4-FFF2-40B4-BE49-F238E27FC236}">
                <a16:creationId xmlns:a16="http://schemas.microsoft.com/office/drawing/2014/main" id="{B59E3963-F4AA-4FB4-9DA6-8056FDDFB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924800" y="6356350"/>
            <a:ext cx="762000" cy="365125"/>
          </a:xfrm>
        </p:spPr>
        <p:txBody>
          <a:bodyPr/>
          <a:lstStyle/>
          <a:p>
            <a:fld id="{AEE581E5-3A92-4298-B99F-5584528693D0}" type="slidenum">
              <a:rPr lang="hr-HR" smtClean="0"/>
              <a:pPr/>
              <a:t>9</a:t>
            </a:fld>
            <a:r>
              <a:rPr lang="hr-HR"/>
              <a:t>/13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ijek">
  <a:themeElements>
    <a:clrScheme name="Tij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ij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ij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976</Words>
  <Application>Microsoft Office PowerPoint</Application>
  <PresentationFormat>On-screen Show (4:3)</PresentationFormat>
  <Paragraphs>258</Paragraphs>
  <Slides>13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Constantia</vt:lpstr>
      <vt:lpstr>Courier New</vt:lpstr>
      <vt:lpstr>Times New Roman</vt:lpstr>
      <vt:lpstr>Wingdings</vt:lpstr>
      <vt:lpstr>Wingdings 2</vt:lpstr>
      <vt:lpstr>Tijek</vt:lpstr>
      <vt:lpstr>An overview and comparison of free Python libraries for data mining and big data analysis </vt:lpstr>
      <vt:lpstr>CONTENT</vt:lpstr>
      <vt:lpstr>Motivation &amp; goal</vt:lpstr>
      <vt:lpstr>Motivation &amp; goal</vt:lpstr>
      <vt:lpstr>Libraries popularity</vt:lpstr>
      <vt:lpstr>Core libraries</vt:lpstr>
      <vt:lpstr>Data preparation</vt:lpstr>
      <vt:lpstr>Data visualization</vt:lpstr>
      <vt:lpstr>Machine learning</vt:lpstr>
      <vt:lpstr>Deep learning</vt:lpstr>
      <vt:lpstr>Big data </vt:lpstr>
      <vt:lpstr>Conclusion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Case Diagram Based Scenarios Design for a Biomedical Time-Series Analysis Web Platform</dc:title>
  <dc:creator>Korisnik</dc:creator>
  <cp:lastModifiedBy>Alan</cp:lastModifiedBy>
  <cp:revision>123</cp:revision>
  <dcterms:created xsi:type="dcterms:W3CDTF">2016-05-29T08:53:24Z</dcterms:created>
  <dcterms:modified xsi:type="dcterms:W3CDTF">2019-05-23T07:59:46Z</dcterms:modified>
</cp:coreProperties>
</file>