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304" r:id="rId4"/>
    <p:sldId id="294" r:id="rId5"/>
    <p:sldId id="305" r:id="rId6"/>
    <p:sldId id="259" r:id="rId7"/>
    <p:sldId id="300" r:id="rId8"/>
    <p:sldId id="295" r:id="rId9"/>
    <p:sldId id="301" r:id="rId10"/>
    <p:sldId id="302" r:id="rId11"/>
    <p:sldId id="303" r:id="rId12"/>
    <p:sldId id="260" r:id="rId13"/>
    <p:sldId id="306" r:id="rId14"/>
    <p:sldId id="267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55" autoAdjust="0"/>
  </p:normalViewPr>
  <p:slideViewPr>
    <p:cSldViewPr>
      <p:cViewPr varScale="1">
        <p:scale>
          <a:sx n="67" d="100"/>
          <a:sy n="67" d="100"/>
        </p:scale>
        <p:origin x="190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78AC2-87E7-45F0-88D8-A185C8D266EF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EFAB2-990E-4E1D-B578-9B4429BD4FB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128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29A33-C4B0-4372-9A23-2EE704BEAB70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EFAB2-990E-4E1D-B578-9B4429BD4FBC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D91D1A-2A86-4E9A-913C-3FD80475F69B}" type="datetimeFigureOut">
              <a:rPr lang="hr-HR" smtClean="0"/>
              <a:pPr/>
              <a:t>28.9.2020.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E581E5-3A92-4298-B99F-5584528693D0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futurist.com/fda-approvals-for-algorithms-in-medicin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54152" y="1371600"/>
            <a:ext cx="8156448" cy="1828800"/>
          </a:xfrm>
        </p:spPr>
        <p:txBody>
          <a:bodyPr>
            <a:normAutofit/>
          </a:bodyPr>
          <a:lstStyle/>
          <a:p>
            <a:r>
              <a:rPr lang="en-US" sz="3400"/>
              <a:t>Clinical Decision Support Systems in Practice: Current Status and Challenges</a:t>
            </a:r>
            <a:endParaRPr lang="hr-HR" sz="3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" y="3505200"/>
            <a:ext cx="8458200" cy="1600200"/>
          </a:xfrm>
        </p:spPr>
        <p:txBody>
          <a:bodyPr>
            <a:normAutofit fontScale="47500" lnSpcReduction="20000"/>
          </a:bodyPr>
          <a:lstStyle/>
          <a:p>
            <a:r>
              <a:rPr lang="hr-HR" sz="5100" i="1"/>
              <a:t>Alan Jović, Igor Stančin, Krešimir Friganović, Mario Cifrek</a:t>
            </a:r>
          </a:p>
          <a:p>
            <a:endParaRPr lang="hr-HR" sz="5100" b="1" i="1"/>
          </a:p>
          <a:p>
            <a:endParaRPr lang="hr-HR" b="1"/>
          </a:p>
          <a:p>
            <a:r>
              <a:rPr lang="hr-HR" b="1"/>
              <a:t>E-mail </a:t>
            </a:r>
            <a:r>
              <a:rPr lang="hr-HR" b="1" dirty="0"/>
              <a:t>to</a:t>
            </a:r>
            <a:r>
              <a:rPr lang="hr-HR" b="1"/>
              <a:t>: alan.jovic@</a:t>
            </a:r>
            <a:r>
              <a:rPr lang="hr-HR" b="1" dirty="0"/>
              <a:t>fer.hr</a:t>
            </a:r>
          </a:p>
          <a:p>
            <a:r>
              <a:rPr lang="hr-HR" b="1"/>
              <a:t>University of Zagreb </a:t>
            </a:r>
            <a:r>
              <a:rPr lang="hr-HR" b="1" dirty="0"/>
              <a:t>Faculty of Electrical Engineering and Computing, Zagreb, Croatia</a:t>
            </a:r>
          </a:p>
          <a:p>
            <a:endParaRPr lang="hr-HR" dirty="0"/>
          </a:p>
        </p:txBody>
      </p:sp>
      <p:pic>
        <p:nvPicPr>
          <p:cNvPr id="1026" name="Picture 2" descr="Image result for sveuÄiliÅ¡te u zagrebu logo">
            <a:extLst>
              <a:ext uri="{FF2B5EF4-FFF2-40B4-BE49-F238E27FC236}">
                <a16:creationId xmlns:a16="http://schemas.microsoft.com/office/drawing/2014/main" id="{2E23E400-D6D0-4308-9331-F24C443BC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864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B194EB-8B09-42A8-9FD7-F4D85DF779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800225" cy="1457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B92AF5-85A1-4BC9-AA29-9C1A89FB08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277" y="5248275"/>
            <a:ext cx="3033859" cy="18916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1143000"/>
          </a:xfrm>
        </p:spPr>
        <p:txBody>
          <a:bodyPr>
            <a:noAutofit/>
          </a:bodyPr>
          <a:lstStyle/>
          <a:p>
            <a:r>
              <a:rPr lang="hr-HR" sz="4400"/>
              <a:t>Open challenges – major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10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87880"/>
            <a:ext cx="8915400" cy="4389120"/>
          </a:xfrm>
        </p:spPr>
        <p:txBody>
          <a:bodyPr>
            <a:normAutofit fontScale="85000" lnSpcReduction="10000"/>
          </a:bodyPr>
          <a:lstStyle/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AI model transparency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Kelly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Dwyer et al. 2018,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Wang and Preininger 2019, Krittanawong et al. 2019]</a:t>
            </a:r>
            <a:endParaRPr lang="en-US" sz="14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Standardization of DCSS integration into clinical workflow</a:t>
            </a:r>
            <a:r>
              <a:rPr lang="en-US" sz="17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7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at insertion points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Middleton et al. 2016, Dwyer et al. 2018,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Wang and Preininger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AI algorithms effectiveness</a:t>
            </a:r>
            <a:r>
              <a:rPr lang="hr-HR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– randomized control trials</a:t>
            </a:r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Kelly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Dwyer et al. 2018,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Wang and Preininger 2019, Krittanawong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Standardization of EHR data</a:t>
            </a:r>
            <a:r>
              <a:rPr lang="hr-HR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– prerequisite for machine learning</a:t>
            </a:r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Wang and Preininger 2019, Rajkomar et al. 2018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Efficient external validation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Kelly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Dwyer et al. 2018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Secure data integration from multiple sources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Kelly et al. 2019, Zhang et al. 2018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Data representativeness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Dwyer et al. 2018,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Wang and Preininger 2019, Krittanawong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Regulation and rigorous quality control of AI devices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</a:t>
            </a:r>
            <a:r>
              <a:rPr lang="hr-HR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Kelly et al. 2019</a:t>
            </a:r>
            <a:r>
              <a:rPr lang="en-US" sz="14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pPr marL="393192" lvl="1" indent="0">
              <a:buNone/>
            </a:pPr>
            <a:endParaRPr lang="en-US"/>
          </a:p>
          <a:p>
            <a:pPr marL="0" indent="0">
              <a:buNone/>
            </a:pP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10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846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1143000"/>
          </a:xfrm>
        </p:spPr>
        <p:txBody>
          <a:bodyPr>
            <a:noAutofit/>
          </a:bodyPr>
          <a:lstStyle/>
          <a:p>
            <a:r>
              <a:rPr lang="hr-HR" sz="4400"/>
              <a:t>Open CDSS challenges – minor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11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7880"/>
            <a:ext cx="86868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Currently, too few prospective studies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Increasing trend of proprietary algorithms development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Positive publication bias in medical studies of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machine learning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and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deep learning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Adversarial attacks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on deep learning models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as security risk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Computationally expensive analysis of physiological data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Integrative analysis of physiological with other clinical data is lacking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Rapid development of new technology – many legacy systems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Behavioral data are heterogeneous, difficult to obtain ground truths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Environmental data linking with EHR data is needed for precision medicine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Heterogeneity of multi-omics data impedes its analysis and integration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Better understanding of human-computer interaction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for increased acceptance</a:t>
            </a:r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Implementation issues: algorithms unavailable, too much training needed, not commercially viable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Replication of study should be possible – models, data and code should be made openly available </a:t>
            </a: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Reporting of model results should be more elaborate with respect to metrics used </a:t>
            </a:r>
            <a:endParaRPr lang="en-US"/>
          </a:p>
          <a:p>
            <a:pPr marL="0" indent="0">
              <a:buNone/>
            </a:pP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11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490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Conclusions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12</a:t>
            </a:fld>
            <a:endParaRPr lang="hr-HR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2057400"/>
            <a:ext cx="8610600" cy="4611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person working in a partnership with a CDSS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hr-HR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should be </a:t>
            </a:r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better than the same person unassisted</a:t>
            </a:r>
            <a:endParaRPr lang="hr-HR" sz="1800" b="1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hr-HR">
                <a:solidFill>
                  <a:srgbClr val="FF0000"/>
                </a:solidFill>
                <a:latin typeface="Times New Roman" panose="02020603050405020304" pitchFamily="18" charset="0"/>
              </a:rPr>
              <a:t>Accurate interpretation of results (explainability) and understanding of the underlying AI technology are crucial for the future of CDSS</a:t>
            </a:r>
            <a:endParaRPr lang="hr-HR" b="0" i="0" u="none" strike="noStrike" baseline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Learning and using deep learning models on-site by physicians – important next step, some advancements exist </a:t>
            </a:r>
            <a:r>
              <a:rPr lang="hr-HR" sz="13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[Faes et al. 2019]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uccessful implementations of CDSSs in practice are still uncommon 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here are many challenges that need to be overcome before CDSSs become ubiquitous 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arefully conducted studies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should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show that the use of accurate and reliable CDSS is possible 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linical practice would greatly benefit from introduction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of AI algorithms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into medical workflows </a:t>
            </a:r>
            <a:endParaRPr lang="hr-HR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FD8DFDC6-A36B-4D9C-986C-A4C52F88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12</a:t>
            </a:fld>
            <a:r>
              <a:rPr lang="hr-HR"/>
              <a:t>/14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914400"/>
          </a:xfrm>
        </p:spPr>
        <p:txBody>
          <a:bodyPr>
            <a:noAutofit/>
          </a:bodyPr>
          <a:lstStyle/>
          <a:p>
            <a:r>
              <a:rPr lang="hr-HR" sz="4400"/>
              <a:t>Literatura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13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43891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hr-HR" sz="1800" b="0" i="0" u="none" strike="noStrike" baseline="0">
                <a:latin typeface="Times-Roman"/>
              </a:rPr>
              <a:t>Middleton et al., </a:t>
            </a:r>
            <a:r>
              <a:rPr lang="en-US" sz="1800" b="0" i="0" u="none" strike="noStrike" baseline="0">
                <a:latin typeface="Times-Roman"/>
              </a:rPr>
              <a:t>“Clinical Decision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Support: a 25 Year Retrospective and a 25 Year Vision,” </a:t>
            </a:r>
            <a:r>
              <a:rPr lang="en-US" sz="1800" b="0" i="1" u="none" strike="noStrike" baseline="0">
                <a:latin typeface="Times-Italic"/>
              </a:rPr>
              <a:t>Yearb Med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nl-NL" sz="1800" b="0" i="1" u="none" strike="noStrike" baseline="0">
                <a:latin typeface="Times-Italic"/>
              </a:rPr>
              <a:t>Inform</a:t>
            </a:r>
            <a:r>
              <a:rPr lang="nl-NL" sz="1800" b="0" i="0" u="none" strike="noStrike" baseline="0">
                <a:latin typeface="Times-Roman"/>
              </a:rPr>
              <a:t>, vol. 2016, S103–S116, 2016; doi:10.15265/IYS-2016-s034</a:t>
            </a:r>
          </a:p>
          <a:p>
            <a:pPr algn="l"/>
            <a:r>
              <a:rPr lang="hr-HR" sz="1800" b="0" i="0" u="none" strike="noStrike" baseline="0">
                <a:latin typeface="Times-Roman"/>
              </a:rPr>
              <a:t>Kelly et al., </a:t>
            </a:r>
            <a:r>
              <a:rPr lang="en-US" sz="1800" b="0" i="0" u="none" strike="noStrike" baseline="0">
                <a:latin typeface="Times-Roman"/>
              </a:rPr>
              <a:t>“Key challenges for delivering clinical impact with artificial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intelligence,” </a:t>
            </a:r>
            <a:r>
              <a:rPr lang="en-US" sz="1800" b="0" i="1" u="none" strike="noStrike" baseline="0">
                <a:latin typeface="Times-Italic"/>
              </a:rPr>
              <a:t>BMC Medicine</a:t>
            </a:r>
            <a:r>
              <a:rPr lang="en-US" sz="1800" b="0" i="0" u="none" strike="noStrike" baseline="0">
                <a:latin typeface="Times-Roman"/>
              </a:rPr>
              <a:t>, vol. 17, p. 195, 2019;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doi:10.1186/s12916-019-1426-2</a:t>
            </a:r>
          </a:p>
          <a:p>
            <a:pPr algn="l"/>
            <a:r>
              <a:rPr lang="hr-HR" sz="1800" b="0" i="0" u="none" strike="noStrike" baseline="0">
                <a:latin typeface="Times-Roman"/>
              </a:rPr>
              <a:t>Dwyer et al.</a:t>
            </a:r>
            <a:r>
              <a:rPr lang="en-US" sz="1800" b="0" i="0" u="none" strike="noStrike" baseline="0">
                <a:latin typeface="Times-Roman"/>
              </a:rPr>
              <a:t>, “Machine LearningApproaches for Clinical Psychology and Psychiatry,” </a:t>
            </a:r>
            <a:r>
              <a:rPr lang="en-US" sz="1800" b="0" i="1" u="none" strike="noStrike" baseline="0">
                <a:latin typeface="Times-Italic"/>
              </a:rPr>
              <a:t>Annu. Rev.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en-US" sz="1800" b="0" i="1" u="none" strike="noStrike" baseline="0">
                <a:latin typeface="Times-Italic"/>
              </a:rPr>
              <a:t>Clin. Psychol.</a:t>
            </a:r>
            <a:r>
              <a:rPr lang="en-US" sz="1800" b="0" i="0" u="none" strike="noStrike" baseline="0">
                <a:latin typeface="Times-Roman"/>
              </a:rPr>
              <a:t>, vol. 14, pp. 91–118, 2018; doi:10.1146/annurevclinpsy-032816-045037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Topol, “High-performance medicine: the convergence of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human and artificial intelligence,” </a:t>
            </a:r>
            <a:r>
              <a:rPr lang="en-US" sz="1800" b="0" i="1" u="none" strike="noStrike" baseline="0">
                <a:latin typeface="Times-Italic"/>
              </a:rPr>
              <a:t>Nature Medicine</a:t>
            </a:r>
            <a:r>
              <a:rPr lang="en-US" sz="1800" b="0" i="0" u="none" strike="noStrike" baseline="0">
                <a:latin typeface="Times-Roman"/>
              </a:rPr>
              <a:t>, vol. 25, pp.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pt-BR" sz="1800" b="0" i="0" u="none" strike="noStrike" baseline="0">
                <a:latin typeface="Times-Roman"/>
              </a:rPr>
              <a:t>44–56, 2019; doi:10.1038/s41591-018-0300-7</a:t>
            </a:r>
            <a:endParaRPr lang="hr-HR" sz="1800" b="0" i="0" u="none" strike="noStrike" baseline="0">
              <a:latin typeface="Times-Roman"/>
            </a:endParaRPr>
          </a:p>
          <a:p>
            <a:pPr algn="l"/>
            <a:r>
              <a:rPr lang="en-US" sz="1800" b="0" i="0" u="none" strike="noStrike" baseline="0">
                <a:latin typeface="Times-Roman"/>
              </a:rPr>
              <a:t>Picardi</a:t>
            </a:r>
            <a:r>
              <a:rPr lang="hr-HR" sz="1800" b="0" i="0" u="none" strike="noStrike" baseline="0">
                <a:latin typeface="Times-Roman"/>
              </a:rPr>
              <a:t> et al.,</a:t>
            </a:r>
            <a:r>
              <a:rPr lang="en-US" sz="1800" b="0" i="0" u="none" strike="noStrike" baseline="0">
                <a:latin typeface="Times-Roman"/>
              </a:rPr>
              <a:t> “A Pattern for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Arguing the Assurance of Machine Learning in Medical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Diagnosis Systems,” in A. Romanovsky, E. Troubitsyna, F.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Bitsch, Eds., </a:t>
            </a:r>
            <a:r>
              <a:rPr lang="en-US" sz="1800" b="0" i="1" u="none" strike="noStrike" baseline="0">
                <a:latin typeface="Times-Italic"/>
              </a:rPr>
              <a:t>SAFECOMP 2019, Lecture Notes in Computer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fr-FR" sz="1800" b="0" i="1" u="none" strike="noStrike" baseline="0">
                <a:latin typeface="Times-Italic"/>
              </a:rPr>
              <a:t>Science</a:t>
            </a:r>
            <a:r>
              <a:rPr lang="fr-FR" sz="1800" b="0" i="0" u="none" strike="noStrike" baseline="0">
                <a:latin typeface="Times-Roman"/>
              </a:rPr>
              <a:t>, vol. 11698. Springer, Cham, pp. 165–179, 2019; doi: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10.1007/978-3-030-26601-1_12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Wang and Preininger, “AI in Health: State of the Art,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Challenges, and Future Directions,” </a:t>
            </a:r>
            <a:r>
              <a:rPr lang="en-US" sz="1800" b="0" i="1" u="none" strike="noStrike" baseline="0">
                <a:latin typeface="Times-Italic"/>
              </a:rPr>
              <a:t>Yearb Med Inform</a:t>
            </a:r>
            <a:r>
              <a:rPr lang="en-US" sz="1800" b="0" i="0" u="none" strike="noStrike" baseline="0">
                <a:latin typeface="Times-Roman"/>
              </a:rPr>
              <a:t>, vol. 28, no.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pt-BR" sz="1800" b="0" i="0" u="none" strike="noStrike" baseline="0">
                <a:latin typeface="Times-Roman"/>
              </a:rPr>
              <a:t>1, pp. 16–26, 2019; doi:10.1055/s-0039-1677908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Krittanawong et al., “Deep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learning for cardiovascular medicine: a practical primer,” </a:t>
            </a:r>
            <a:r>
              <a:rPr lang="en-US" sz="1800" b="0" i="1" u="none" strike="noStrike" baseline="0">
                <a:latin typeface="Times-Italic"/>
              </a:rPr>
              <a:t>Eur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en-US" sz="1800" b="0" i="1" u="none" strike="noStrike" baseline="0">
                <a:latin typeface="Times-Italic"/>
              </a:rPr>
              <a:t>Heart J</a:t>
            </a:r>
            <a:r>
              <a:rPr lang="en-US" sz="1800" b="0" i="0" u="none" strike="noStrike" baseline="0">
                <a:latin typeface="Times-Roman"/>
              </a:rPr>
              <a:t>, vol. 40, no. 25, pp. 2058–2073, 2019; doi: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10.1093/eurheartj/ehz056</a:t>
            </a:r>
            <a:endParaRPr lang="hr-HR" sz="1800" b="0" i="0" u="none" strike="noStrike" baseline="0">
              <a:latin typeface="Times-Roman"/>
            </a:endParaRPr>
          </a:p>
          <a:p>
            <a:pPr algn="l"/>
            <a:r>
              <a:rPr lang="en-US" sz="1800" b="0" i="0" u="none" strike="noStrike" baseline="0">
                <a:latin typeface="Times-Roman"/>
              </a:rPr>
              <a:t>Wright and Sittig, “A Framework and Model for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Evaluating Clinical Decision Support Architectures,” </a:t>
            </a:r>
            <a:r>
              <a:rPr lang="en-US" sz="1800" b="0" i="1" u="none" strike="noStrike" baseline="0">
                <a:latin typeface="Times-Italic"/>
              </a:rPr>
              <a:t>J. Biomed.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en-US" sz="1800" b="0" i="1" u="none" strike="noStrike" baseline="0">
                <a:latin typeface="Times-Italic"/>
              </a:rPr>
              <a:t>Inform.</a:t>
            </a:r>
            <a:r>
              <a:rPr lang="en-US" sz="1800" b="0" i="0" u="none" strike="noStrike" baseline="0">
                <a:latin typeface="Times-Roman"/>
              </a:rPr>
              <a:t>, vol. 41, no. 6, pp. 982–990, 2008;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doi:10.1016/j.jbi.2008.03.009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Rajkomar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et al., “Scalable and accurate deep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learning with electronic health records,” </a:t>
            </a:r>
            <a:r>
              <a:rPr lang="en-US" sz="1800" b="0" i="1" u="none" strike="noStrike" baseline="0">
                <a:latin typeface="Times-Italic"/>
              </a:rPr>
              <a:t>npj Digital Med</a:t>
            </a:r>
            <a:r>
              <a:rPr lang="en-US" sz="1800" b="0" i="0" u="none" strike="noStrike" baseline="0">
                <a:latin typeface="Times-Roman"/>
              </a:rPr>
              <a:t>, vol. 1, p.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pt-BR" sz="1800" b="0" i="0" u="none" strike="noStrike" baseline="0">
                <a:latin typeface="Times-Roman"/>
              </a:rPr>
              <a:t>18, 2018; doi</a:t>
            </a:r>
            <a:r>
              <a:rPr lang="hr-HR" sz="1800" b="0" i="0" u="none" strike="noStrike" baseline="0">
                <a:latin typeface="Times-Roman"/>
              </a:rPr>
              <a:t>: </a:t>
            </a:r>
            <a:r>
              <a:rPr lang="pt-BR" sz="1800" b="0" i="0" u="none" strike="noStrike" baseline="0">
                <a:latin typeface="Times-Roman"/>
              </a:rPr>
              <a:t>10.1038/s41746-018-0029-1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Zhang</a:t>
            </a:r>
            <a:r>
              <a:rPr lang="hr-HR" sz="1800" b="0" i="0" u="none" strike="noStrike" baseline="0">
                <a:latin typeface="Times-Roman"/>
              </a:rPr>
              <a:t> et al.</a:t>
            </a:r>
            <a:r>
              <a:rPr lang="en-US" sz="1800" b="0" i="0" u="none" strike="noStrike" baseline="0">
                <a:latin typeface="Times-Roman"/>
              </a:rPr>
              <a:t>,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“FHIRChain: Applying Blockchain to Securely and Scalably Share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Clinical Data,” </a:t>
            </a:r>
            <a:r>
              <a:rPr lang="en-US" sz="1800" b="0" i="1" u="none" strike="noStrike" baseline="0">
                <a:latin typeface="Times-Italic"/>
              </a:rPr>
              <a:t>Comput Struct Biotechnol J</a:t>
            </a:r>
            <a:r>
              <a:rPr lang="en-US" sz="1800" b="0" i="0" u="none" strike="noStrike" baseline="0">
                <a:latin typeface="Times-Roman"/>
              </a:rPr>
              <a:t>, vol. 16, pp. 267–278,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2018; doi:10.1016/j.csbj.2018.07.004</a:t>
            </a:r>
          </a:p>
          <a:p>
            <a:pPr algn="l"/>
            <a:r>
              <a:rPr lang="en-US" sz="1800" b="0" i="0" u="none" strike="noStrike" baseline="0">
                <a:latin typeface="Times-Roman"/>
              </a:rPr>
              <a:t>Faes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et al., “Automated deep learning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design for medical image classification by health-care professionals</a:t>
            </a:r>
            <a:r>
              <a:rPr lang="hr-HR" sz="1800" b="0" i="0" u="none" strike="noStrike" baseline="0">
                <a:latin typeface="Times-Roman"/>
              </a:rPr>
              <a:t> </a:t>
            </a:r>
            <a:r>
              <a:rPr lang="en-US" sz="1800" b="0" i="0" u="none" strike="noStrike" baseline="0">
                <a:latin typeface="Times-Roman"/>
              </a:rPr>
              <a:t>with no coding experience: a feasibility study,” </a:t>
            </a:r>
            <a:r>
              <a:rPr lang="en-US" sz="1800" b="0" i="1" u="none" strike="noStrike" baseline="0">
                <a:latin typeface="Times-Italic"/>
              </a:rPr>
              <a:t>The Lancet Digital</a:t>
            </a:r>
            <a:r>
              <a:rPr lang="hr-HR" sz="1800" b="0" i="1" u="none" strike="noStrike" baseline="0">
                <a:latin typeface="Times-Italic"/>
              </a:rPr>
              <a:t> </a:t>
            </a:r>
            <a:r>
              <a:rPr lang="pt-BR" sz="1800" b="0" i="1" u="none" strike="noStrike" baseline="0">
                <a:latin typeface="Times-Italic"/>
              </a:rPr>
              <a:t>Health</a:t>
            </a:r>
            <a:r>
              <a:rPr lang="pt-BR" sz="1800" b="0" i="0" u="none" strike="noStrike" baseline="0">
                <a:latin typeface="Times-Roman"/>
              </a:rPr>
              <a:t>, vol. 1, no. 5, e232–e242, 2019; doi: 10.1016/S2589-</a:t>
            </a:r>
            <a:r>
              <a:rPr lang="en-US" sz="1800" b="0" i="0" u="none" strike="noStrike" baseline="0">
                <a:latin typeface="Times-Roman"/>
              </a:rPr>
              <a:t>7500(19)30108-6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13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6502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Thank you!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Questions?</a:t>
            </a:r>
          </a:p>
        </p:txBody>
      </p:sp>
      <p:sp>
        <p:nvSpPr>
          <p:cNvPr id="4" name="Rezervirano mjesto broja slajda 4">
            <a:extLst>
              <a:ext uri="{FF2B5EF4-FFF2-40B4-BE49-F238E27FC236}">
                <a16:creationId xmlns:a16="http://schemas.microsoft.com/office/drawing/2014/main" id="{78E0D473-C97E-4CF6-9012-812A6DA5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14</a:t>
            </a:fld>
            <a:r>
              <a:rPr lang="hr-HR"/>
              <a:t>/14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CONTENT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/>
          </a:bodyPr>
          <a:lstStyle/>
          <a:p>
            <a:r>
              <a:rPr lang="hr-HR" dirty="0" err="1"/>
              <a:t>Motivation</a:t>
            </a:r>
            <a:r>
              <a:rPr lang="hr-HR" dirty="0"/>
              <a:t> </a:t>
            </a:r>
            <a:r>
              <a:rPr lang="hr-HR"/>
              <a:t>&amp; goals</a:t>
            </a:r>
          </a:p>
          <a:p>
            <a:endParaRPr lang="hr-HR" sz="1100" dirty="0"/>
          </a:p>
          <a:p>
            <a:r>
              <a:rPr lang="hr-HR"/>
              <a:t>Related work</a:t>
            </a:r>
          </a:p>
          <a:p>
            <a:r>
              <a:rPr lang="hr-HR"/>
              <a:t>Successful implementations</a:t>
            </a:r>
          </a:p>
          <a:p>
            <a:r>
              <a:rPr lang="hr-HR"/>
              <a:t>Underlying technologies</a:t>
            </a:r>
          </a:p>
          <a:p>
            <a:r>
              <a:rPr lang="hr-HR"/>
              <a:t>Open challenges</a:t>
            </a:r>
          </a:p>
          <a:p>
            <a:endParaRPr lang="hr-HR" sz="1100"/>
          </a:p>
          <a:p>
            <a:r>
              <a:rPr lang="en-US"/>
              <a:t>Conclusion</a:t>
            </a:r>
            <a:r>
              <a:rPr lang="hr-HR"/>
              <a:t>s</a:t>
            </a:r>
            <a:endParaRPr lang="hr-HR" dirty="0"/>
          </a:p>
          <a:p>
            <a:endParaRPr lang="hr-HR" dirty="0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2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353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Motivation &amp; goals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9728" y="1935480"/>
            <a:ext cx="8820472" cy="4389120"/>
          </a:xfrm>
        </p:spPr>
        <p:txBody>
          <a:bodyPr>
            <a:normAutofit/>
          </a:bodyPr>
          <a:lstStyle/>
          <a:p>
            <a:pPr algn="l"/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Clinical decision support system (CDSS)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– any computer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program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that implements one or more AI methods into clinical practice in order to enhance medical decisions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based on existing data and organized knowledge</a:t>
            </a:r>
          </a:p>
          <a:p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Medical personnel may use CDSS for diagnosis, prevention, treatment protocol recommendations, care-coordination, treatment outcome predictions, and other tasks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evelopment of CDSSs has been proceeding gradually, following the course of the improvements in AI algorithms, knowledge representation methods, software architectures and clinical data availability</a:t>
            </a:r>
            <a:endParaRPr lang="hr-HR" sz="1800" b="1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2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3</a:t>
            </a:fld>
            <a:endParaRPr lang="hr-HR" dirty="0"/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A9EA04A6-B529-491C-BC73-CAC2223F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3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944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/>
              <a:t>Motivation &amp; goals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9728" y="1935480"/>
            <a:ext cx="8820472" cy="4389120"/>
          </a:xfrm>
        </p:spPr>
        <p:txBody>
          <a:bodyPr>
            <a:normAutofit/>
          </a:bodyPr>
          <a:lstStyle/>
          <a:p>
            <a:endParaRPr lang="hr-HR" sz="2400"/>
          </a:p>
          <a:p>
            <a:r>
              <a:rPr lang="hr-HR" sz="2400"/>
              <a:t>Motivation:</a:t>
            </a:r>
          </a:p>
          <a:p>
            <a:pPr lvl="1"/>
            <a:r>
              <a:rPr lang="hr-HR" sz="2200"/>
              <a:t>AI “promises” to significantly improve healthcare</a:t>
            </a:r>
            <a:endParaRPr lang="hr-HR" sz="2200" dirty="0"/>
          </a:p>
          <a:p>
            <a:pPr lvl="1"/>
            <a:r>
              <a:rPr lang="hr-HR" sz="2200"/>
              <a:t>Many review papers, hard to grasp the state-of-the-art</a:t>
            </a:r>
          </a:p>
          <a:p>
            <a:endParaRPr lang="hr-HR" sz="2400"/>
          </a:p>
          <a:p>
            <a:r>
              <a:rPr lang="hr-HR" sz="2400"/>
              <a:t>Goals:</a:t>
            </a:r>
          </a:p>
          <a:p>
            <a:pPr lvl="1"/>
            <a:r>
              <a:rPr lang="hr-HR" sz="2200"/>
              <a:t>Offer </a:t>
            </a:r>
            <a:r>
              <a:rPr lang="en-US" sz="2200"/>
              <a:t>a critical synthesis of current literature</a:t>
            </a:r>
            <a:endParaRPr lang="hr-HR" sz="2200"/>
          </a:p>
          <a:p>
            <a:pPr lvl="1"/>
            <a:r>
              <a:rPr lang="hr-HR" sz="2200"/>
              <a:t>Highlight the implementations and technologies, discuss challenges</a:t>
            </a:r>
            <a:endParaRPr lang="hr-HR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4</a:t>
            </a:fld>
            <a:endParaRPr lang="hr-HR" dirty="0"/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A9EA04A6-B529-491C-BC73-CAC2223F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4</a:t>
            </a:fld>
            <a:r>
              <a:rPr lang="hr-HR"/>
              <a:t>/14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hr-HR" sz="4400"/>
              <a:t>Related work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31848"/>
            <a:ext cx="8075240" cy="4873752"/>
          </a:xfrm>
        </p:spPr>
        <p:txBody>
          <a:bodyPr>
            <a:normAutofit/>
          </a:bodyPr>
          <a:lstStyle/>
          <a:p>
            <a:r>
              <a:rPr lang="hr-HR" sz="1800"/>
              <a:t>EHR adoption – first step, limited use of AI in practice </a:t>
            </a:r>
            <a:r>
              <a:rPr lang="hr-HR" sz="1300"/>
              <a:t>[Castaneda et al. 2015]</a:t>
            </a:r>
          </a:p>
          <a:p>
            <a:endParaRPr lang="hr-HR" sz="1800"/>
          </a:p>
          <a:p>
            <a:r>
              <a:rPr lang="hr-HR" sz="1800"/>
              <a:t>S</a:t>
            </a:r>
            <a:r>
              <a:rPr lang="en-US" sz="1800"/>
              <a:t>ix axes in CDSS development: data, knowledge, inference, architecture and technology, implementation and integration, and users</a:t>
            </a:r>
            <a:r>
              <a:rPr lang="hr-HR" sz="1800"/>
              <a:t>, overview of historically successful implementations in the USA </a:t>
            </a:r>
            <a:r>
              <a:rPr lang="hr-HR" sz="1300"/>
              <a:t>[Middleton et al. 2016]</a:t>
            </a:r>
          </a:p>
          <a:p>
            <a:endParaRPr lang="hr-HR" sz="1800"/>
          </a:p>
          <a:p>
            <a:r>
              <a:rPr lang="hr-HR" sz="1800"/>
              <a:t>P</a:t>
            </a:r>
            <a:r>
              <a:rPr lang="en-US" sz="1800"/>
              <a:t>otential for ML methods to augment clinical practice</a:t>
            </a:r>
            <a:r>
              <a:rPr lang="hr-HR" sz="1800"/>
              <a:t> in psychology and psychiatry, but very few successes </a:t>
            </a:r>
            <a:r>
              <a:rPr lang="hr-HR" sz="1300"/>
              <a:t>[Dwyer et al. 2018]</a:t>
            </a:r>
          </a:p>
          <a:p>
            <a:endParaRPr lang="hr-HR" sz="1800"/>
          </a:p>
          <a:p>
            <a:r>
              <a:rPr lang="hr-HR" sz="1800"/>
              <a:t>High-performance medicine – </a:t>
            </a:r>
            <a:r>
              <a:rPr lang="en-US" sz="1800"/>
              <a:t>clinical</a:t>
            </a:r>
            <a:r>
              <a:rPr lang="hr-HR" sz="1800"/>
              <a:t> </a:t>
            </a:r>
            <a:r>
              <a:rPr lang="en-US" sz="1800"/>
              <a:t>practice is only at the starting point of using advanced </a:t>
            </a:r>
            <a:r>
              <a:rPr lang="hr-HR" sz="1800"/>
              <a:t>deep learning</a:t>
            </a:r>
            <a:r>
              <a:rPr lang="en-US" sz="1800"/>
              <a:t> approaches</a:t>
            </a:r>
            <a:r>
              <a:rPr lang="hr-HR" sz="1800"/>
              <a:t>, many pitfalls, lack of prospective studies </a:t>
            </a:r>
            <a:r>
              <a:rPr lang="hr-HR" sz="1300"/>
              <a:t>[Topol 2019]</a:t>
            </a:r>
            <a:endParaRPr lang="hr-H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5</a:t>
            </a:fld>
            <a:endParaRPr lang="hr-HR" dirty="0"/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B935FF87-385A-4E2B-B9D4-3D0536E8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5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6591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hr-HR" sz="4400"/>
              <a:t>Related work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31848"/>
            <a:ext cx="8458200" cy="4873752"/>
          </a:xfrm>
        </p:spPr>
        <p:txBody>
          <a:bodyPr>
            <a:normAutofit/>
          </a:bodyPr>
          <a:lstStyle/>
          <a:p>
            <a:r>
              <a:rPr lang="hr-HR" sz="1800" b="0" i="0" u="none" strike="noStrike" baseline="0">
                <a:solidFill>
                  <a:srgbClr val="000000"/>
                </a:solidFill>
              </a:rPr>
              <a:t>AI model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assurance pattern: clinical settin</a:t>
            </a:r>
            <a:r>
              <a:rPr lang="hr-HR" sz="1800" b="0" i="0" u="none" strike="noStrike" baseline="0">
                <a:solidFill>
                  <a:srgbClr val="000000"/>
                </a:solidFill>
              </a:rPr>
              <a:t>g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, benchmark, ML model choices explanation, training and validation data sufficient to describe the clinical setting, independent test data, thorough ML process explanation </a:t>
            </a:r>
            <a:r>
              <a:rPr lang="hr-HR" sz="1300"/>
              <a:t>[Picardi et al. 2019]</a:t>
            </a:r>
          </a:p>
          <a:p>
            <a:endParaRPr lang="hr-HR" sz="1800"/>
          </a:p>
          <a:p>
            <a:r>
              <a:rPr lang="hr-HR" sz="1800"/>
              <a:t>Many challenges, e.g. </a:t>
            </a:r>
            <a:r>
              <a:rPr lang="en-US" sz="1800"/>
              <a:t>AI metrics such as accuracy, area-under-curve, and others often do not reflect clinical applicability, and especially any beneficial change in patient care</a:t>
            </a:r>
            <a:r>
              <a:rPr lang="hr-HR" sz="1800"/>
              <a:t>; GDPR mandates the right to explanation </a:t>
            </a:r>
            <a:r>
              <a:rPr lang="hr-HR" sz="1300"/>
              <a:t>[Kelly et al. 2019]</a:t>
            </a:r>
          </a:p>
          <a:p>
            <a:endParaRPr lang="hr-HR" sz="1800"/>
          </a:p>
          <a:p>
            <a:r>
              <a:rPr lang="hr-HR" sz="1800"/>
              <a:t>Data, such as multi-omics (genomics, proteomics, transcriptomics, etc.), clinical, behavioral, environmental, pharmaceutical research and development all have associated challenges for modeling and CDSS inclusion </a:t>
            </a:r>
            <a:r>
              <a:rPr lang="hr-HR" sz="1300"/>
              <a:t>[Wang and Preininger 2019]</a:t>
            </a:r>
          </a:p>
          <a:p>
            <a:endParaRPr lang="hr-HR" sz="1800"/>
          </a:p>
          <a:p>
            <a:r>
              <a:rPr lang="hr-HR" sz="1800" b="0" i="0" u="none" strike="noStrike" baseline="0">
                <a:solidFill>
                  <a:srgbClr val="000000"/>
                </a:solidFill>
              </a:rPr>
              <a:t>Use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of </a:t>
            </a:r>
            <a:r>
              <a:rPr lang="hr-HR" sz="1800">
                <a:solidFill>
                  <a:srgbClr val="000000"/>
                </a:solidFill>
              </a:rPr>
              <a:t>deep learning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 in cardiology is still of limited extent in the number of conducted studies</a:t>
            </a:r>
            <a:r>
              <a:rPr lang="hr-HR" sz="1800" b="0" i="0" u="none" strike="noStrike" baseline="0">
                <a:solidFill>
                  <a:srgbClr val="000000"/>
                </a:solidFill>
              </a:rPr>
              <a:t>, they may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suffer from a positive publication bias, which remains to be discovered by future meta-analysis studies</a:t>
            </a:r>
            <a:r>
              <a:rPr lang="hr-HR" sz="1800" b="0" i="0" u="none" strike="noStrike" baseline="0">
                <a:solidFill>
                  <a:srgbClr val="000000"/>
                </a:solidFill>
              </a:rPr>
              <a:t>;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 </a:t>
            </a:r>
            <a:r>
              <a:rPr lang="hr-HR" sz="1800">
                <a:solidFill>
                  <a:srgbClr val="000000"/>
                </a:solidFill>
              </a:rPr>
              <a:t>n</a:t>
            </a:r>
            <a:r>
              <a:rPr lang="hr-HR" sz="1800" b="0" i="0" u="none" strike="noStrike" baseline="0">
                <a:solidFill>
                  <a:srgbClr val="000000"/>
                </a:solidFill>
              </a:rPr>
              <a:t>o reports on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CDSS implementations of DL </a:t>
            </a:r>
            <a:r>
              <a:rPr lang="hr-HR" sz="1800" b="0" i="0" u="none" strike="noStrike" baseline="0">
                <a:solidFill>
                  <a:srgbClr val="000000"/>
                </a:solidFill>
              </a:rPr>
              <a:t>in cardiology</a:t>
            </a:r>
            <a:r>
              <a:rPr lang="hr-HR" sz="1800"/>
              <a:t> </a:t>
            </a:r>
            <a:r>
              <a:rPr lang="hr-HR" sz="1300"/>
              <a:t>[Krittanawong 2019]</a:t>
            </a:r>
            <a:endParaRPr lang="hr-H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6</a:t>
            </a:fld>
            <a:endParaRPr lang="hr-HR" dirty="0"/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B935FF87-385A-4E2B-B9D4-3D0536E8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6</a:t>
            </a:fld>
            <a:r>
              <a:rPr lang="hr-HR"/>
              <a:t>/14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436" y="762000"/>
            <a:ext cx="4383964" cy="1143000"/>
          </a:xfrm>
        </p:spPr>
        <p:txBody>
          <a:bodyPr>
            <a:normAutofit fontScale="90000"/>
          </a:bodyPr>
          <a:lstStyle/>
          <a:p>
            <a:r>
              <a:rPr lang="hr-HR" sz="4400"/>
              <a:t>Successful implementations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752600"/>
            <a:ext cx="4953000" cy="4873752"/>
          </a:xfrm>
        </p:spPr>
        <p:txBody>
          <a:bodyPr>
            <a:normAutofit lnSpcReduction="10000"/>
          </a:bodyPr>
          <a:lstStyle/>
          <a:p>
            <a:endParaRPr lang="hr-HR" sz="1800"/>
          </a:p>
          <a:p>
            <a:r>
              <a:rPr lang="hr-HR" sz="1800"/>
              <a:t>The evolution of CDSS architectures </a:t>
            </a:r>
            <a:r>
              <a:rPr lang="hr-HR" sz="1300"/>
              <a:t>[Wright and Sittig 2008]</a:t>
            </a:r>
            <a:r>
              <a:rPr lang="hr-HR" sz="1800"/>
              <a:t>:</a:t>
            </a:r>
          </a:p>
          <a:p>
            <a:endParaRPr lang="hr-HR" sz="1800"/>
          </a:p>
          <a:p>
            <a:pPr algn="l"/>
            <a:endParaRPr lang="en-US" sz="1800" b="0" i="0" u="none" strike="noStrike" baseline="0">
              <a:solidFill>
                <a:srgbClr val="000000"/>
              </a:solidFill>
            </a:endParaRPr>
          </a:p>
          <a:p>
            <a:r>
              <a:rPr lang="en-US" sz="1800" b="0" i="0" u="none" strike="noStrike" baseline="0">
                <a:solidFill>
                  <a:srgbClr val="FC8604"/>
                </a:solidFill>
              </a:rPr>
              <a:t>Phase 1: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Standalone decision support system </a:t>
            </a:r>
          </a:p>
          <a:p>
            <a:r>
              <a:rPr lang="en-US" sz="1800" b="0" i="0" u="none" strike="noStrike" baseline="0">
                <a:solidFill>
                  <a:srgbClr val="7030A0"/>
                </a:solidFill>
              </a:rPr>
              <a:t>Phase 2: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Decision support integrated into clinical systems </a:t>
            </a:r>
          </a:p>
          <a:p>
            <a:r>
              <a:rPr lang="en-US" sz="1800" b="0" i="0" u="none" strike="noStrike" baseline="0">
                <a:solidFill>
                  <a:schemeClr val="accent3"/>
                </a:solidFill>
              </a:rPr>
              <a:t>Phase 3: 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Standards developed for sharing content between clinical decision support systems </a:t>
            </a:r>
          </a:p>
          <a:p>
            <a:r>
              <a:rPr lang="en-US" sz="1800" b="0" i="0" u="none" strike="noStrike" baseline="0">
                <a:solidFill>
                  <a:srgbClr val="FF0000"/>
                </a:solidFill>
              </a:rPr>
              <a:t>Phase 4:</a:t>
            </a:r>
            <a:r>
              <a:rPr lang="en-US" sz="1800" b="0" i="0" u="none" strike="noStrike" baseline="0">
                <a:solidFill>
                  <a:srgbClr val="000000"/>
                </a:solidFill>
              </a:rPr>
              <a:t> Web service models for decision support systems </a:t>
            </a:r>
          </a:p>
          <a:p>
            <a:endParaRPr lang="hr-HR" sz="1800"/>
          </a:p>
          <a:p>
            <a:r>
              <a:rPr lang="hr-HR" sz="1800" b="1"/>
              <a:t>More recent, </a:t>
            </a:r>
            <a:r>
              <a:rPr lang="hr-HR" sz="1800" b="1">
                <a:solidFill>
                  <a:srgbClr val="00B050"/>
                </a:solidFill>
              </a:rPr>
              <a:t>phase 5:</a:t>
            </a:r>
            <a:r>
              <a:rPr lang="hr-HR" sz="1800" b="1"/>
              <a:t> </a:t>
            </a:r>
            <a:r>
              <a:rPr lang="en-US" sz="1800"/>
              <a:t>big biomedical data analytics from the cloud and grid platforms using ML or DL approaches</a:t>
            </a:r>
            <a:r>
              <a:rPr lang="hr-HR" sz="1800"/>
              <a:t> </a:t>
            </a:r>
            <a:endParaRPr lang="hr-H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7</a:t>
            </a:fld>
            <a:endParaRPr lang="hr-HR" dirty="0"/>
          </a:p>
        </p:txBody>
      </p:sp>
      <p:sp>
        <p:nvSpPr>
          <p:cNvPr id="7" name="Rezervirano mjesto broja slajda 4">
            <a:extLst>
              <a:ext uri="{FF2B5EF4-FFF2-40B4-BE49-F238E27FC236}">
                <a16:creationId xmlns:a16="http://schemas.microsoft.com/office/drawing/2014/main" id="{B935FF87-385A-4E2B-B9D4-3D0536E8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7</a:t>
            </a:fld>
            <a:r>
              <a:rPr lang="hr-HR"/>
              <a:t>/13</a:t>
            </a:r>
            <a:endParaRPr lang="hr-HR" dirty="0"/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3DA0478-308C-4125-B0B3-0F6EBB5362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0"/>
            <a:ext cx="41351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5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1143000"/>
          </a:xfrm>
        </p:spPr>
        <p:txBody>
          <a:bodyPr>
            <a:noAutofit/>
          </a:bodyPr>
          <a:lstStyle/>
          <a:p>
            <a:r>
              <a:rPr lang="hr-HR" sz="4400"/>
              <a:t>Successful implementations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8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389120"/>
          </a:xfrm>
        </p:spPr>
        <p:txBody>
          <a:bodyPr/>
          <a:lstStyle/>
          <a:p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Since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2014</a:t>
            </a:r>
            <a:r>
              <a:rPr lang="hr-HR" sz="1800">
                <a:solidFill>
                  <a:srgbClr val="000000"/>
                </a:solidFill>
                <a:latin typeface="Times New Roman" panose="02020603050405020304" pitchFamily="18" charset="0"/>
              </a:rPr>
              <a:t>, many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US Food and Drugs Administration’s (FDA) approvals of proprietary AI algorithms and the accompanying platforms in healthcare 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Fast-track FDA approval plan for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AI algorithms in 2018</a:t>
            </a: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F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ull list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of approved AI solutions</a:t>
            </a:r>
            <a:r>
              <a:rPr lang="hr-HR" sz="1800" b="0" i="0" u="none" strike="noStrike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not openly available,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but currently more than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50 such AI algorithms </a:t>
            </a: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exist</a:t>
            </a:r>
            <a:r>
              <a:rPr lang="hr-HR" sz="1800">
                <a:solidFill>
                  <a:srgbClr val="000000"/>
                </a:solidFill>
                <a:latin typeface="Times New Roman" panose="02020603050405020304" pitchFamily="18" charset="0"/>
              </a:rPr>
              <a:t>, see e.g. </a:t>
            </a:r>
            <a:endParaRPr lang="en-US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en-US" sz="1800" b="0" i="1" u="none" strike="noStrike" baseline="0">
                <a:solidFill>
                  <a:srgbClr val="FC8604"/>
                </a:solidFill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https://medicalfuturist.com/fda-approvals-for-algorithms-in-medicine/ </a:t>
            </a:r>
            <a:endParaRPr lang="hr-HR" sz="1800" i="1">
              <a:solidFill>
                <a:srgbClr val="FC8604"/>
              </a:solidFill>
              <a:latin typeface="Times New Roman" panose="02020603050405020304" pitchFamily="18" charset="0"/>
            </a:endParaRPr>
          </a:p>
          <a:p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Applications</a:t>
            </a:r>
          </a:p>
          <a:p>
            <a:pPr lvl="1"/>
            <a:r>
              <a:rPr lang="en-US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personal health assessment (e.g., via smart wearable devices)</a:t>
            </a:r>
            <a:endParaRPr lang="hr-HR" sz="16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in primary care, or </a:t>
            </a:r>
            <a:endParaRPr lang="hr-HR" sz="16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in clinical settings</a:t>
            </a:r>
            <a:endParaRPr lang="en-US"/>
          </a:p>
          <a:p>
            <a:pPr marL="0" indent="0">
              <a:buNone/>
            </a:pP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8</a:t>
            </a:fld>
            <a:r>
              <a:rPr lang="hr-HR"/>
              <a:t>/14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240" y="533400"/>
            <a:ext cx="8640960" cy="1143000"/>
          </a:xfrm>
        </p:spPr>
        <p:txBody>
          <a:bodyPr>
            <a:noAutofit/>
          </a:bodyPr>
          <a:lstStyle/>
          <a:p>
            <a:r>
              <a:rPr lang="hr-HR" sz="4400"/>
              <a:t>Underlying technologies</a:t>
            </a:r>
            <a:endParaRPr lang="hr-HR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sr-Latn-C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CAEAA1-BFE2-4D3D-B537-902967D41795}" type="slidenum">
              <a:rPr lang="hr-HR" smtClean="0"/>
              <a:pPr/>
              <a:t>9</a:t>
            </a:fld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8918-3213-4440-9723-530CEF4C4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7880"/>
            <a:ext cx="8640960" cy="4389120"/>
          </a:xfrm>
        </p:spPr>
        <p:txBody>
          <a:bodyPr>
            <a:normAutofit/>
          </a:bodyPr>
          <a:lstStyle/>
          <a:p>
            <a:r>
              <a:rPr lang="hr-HR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Symbolic methods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Rule-based systems (crisp and fuzzy)</a:t>
            </a:r>
          </a:p>
          <a:p>
            <a:pPr lvl="1"/>
            <a:r>
              <a:rPr lang="hr-HR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Ontologies 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Bayesian networks</a:t>
            </a:r>
            <a:endParaRPr lang="hr-HR" sz="16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hr-HR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>
                <a:solidFill>
                  <a:srgbClr val="000000"/>
                </a:solidFill>
                <a:latin typeface="Times New Roman" panose="02020603050405020304" pitchFamily="18" charset="0"/>
              </a:rPr>
              <a:t>Machine learning methods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Black-box models: support vector machine, artificial neural networks, decision tree ensembles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White-box models: linear and logistic regression, decision trees, induction rules</a:t>
            </a:r>
          </a:p>
          <a:p>
            <a:endParaRPr lang="hr-HR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hr-HR" sz="1800">
                <a:solidFill>
                  <a:srgbClr val="000000"/>
                </a:solidFill>
                <a:latin typeface="Times New Roman" panose="02020603050405020304" pitchFamily="18" charset="0"/>
              </a:rPr>
              <a:t>Deep learning methods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Convolutional neural networks 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Recurrent neural netwotks (including GRU and LSTM)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Deep belief networks</a:t>
            </a:r>
          </a:p>
          <a:p>
            <a:pPr lvl="1"/>
            <a:r>
              <a:rPr lang="hr-HR" sz="1600">
                <a:solidFill>
                  <a:srgbClr val="000000"/>
                </a:solidFill>
                <a:latin typeface="Times New Roman" panose="02020603050405020304" pitchFamily="18" charset="0"/>
              </a:rPr>
              <a:t>Autoencoders</a:t>
            </a:r>
          </a:p>
          <a:p>
            <a:pPr marL="393192" lvl="1" indent="0">
              <a:buNone/>
            </a:pPr>
            <a:endParaRPr lang="en-US"/>
          </a:p>
          <a:p>
            <a:pPr marL="0" indent="0">
              <a:buNone/>
            </a:pPr>
            <a:endParaRPr lang="hr-HR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zervirano mjesto broja slajda 4">
            <a:extLst>
              <a:ext uri="{FF2B5EF4-FFF2-40B4-BE49-F238E27FC236}">
                <a16:creationId xmlns:a16="http://schemas.microsoft.com/office/drawing/2014/main" id="{286E53AE-0D99-42FD-83DC-43FF4CBE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AEE581E5-3A92-4298-B99F-5584528693D0}" type="slidenum">
              <a:rPr lang="hr-HR" smtClean="0"/>
              <a:pPr/>
              <a:t>9</a:t>
            </a:fld>
            <a:r>
              <a:rPr lang="hr-HR"/>
              <a:t>/14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661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</TotalTime>
  <Words>1638</Words>
  <Application>Microsoft Office PowerPoint</Application>
  <PresentationFormat>On-screen Show (4:3)</PresentationFormat>
  <Paragraphs>170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Constantia</vt:lpstr>
      <vt:lpstr>Times New Roman</vt:lpstr>
      <vt:lpstr>Times-Italic</vt:lpstr>
      <vt:lpstr>Times-Roman</vt:lpstr>
      <vt:lpstr>Wingdings</vt:lpstr>
      <vt:lpstr>Wingdings 2</vt:lpstr>
      <vt:lpstr>Tijek</vt:lpstr>
      <vt:lpstr>Clinical Decision Support Systems in Practice: Current Status and Challenges</vt:lpstr>
      <vt:lpstr>CONTENT</vt:lpstr>
      <vt:lpstr>Motivation &amp; goals</vt:lpstr>
      <vt:lpstr>Motivation &amp; goals</vt:lpstr>
      <vt:lpstr>Related work</vt:lpstr>
      <vt:lpstr>Related work</vt:lpstr>
      <vt:lpstr>Successful implementations</vt:lpstr>
      <vt:lpstr>Successful implementations</vt:lpstr>
      <vt:lpstr>Underlying technologies</vt:lpstr>
      <vt:lpstr>Open challenges – major</vt:lpstr>
      <vt:lpstr>Open CDSS challenges – minor</vt:lpstr>
      <vt:lpstr>Conclusions</vt:lpstr>
      <vt:lpstr>Literatura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Diagram Based Scenarios Design for a Biomedical Time-Series Analysis Web Platform</dc:title>
  <dc:creator>Korisnik</dc:creator>
  <cp:lastModifiedBy>Alan Jović</cp:lastModifiedBy>
  <cp:revision>145</cp:revision>
  <dcterms:created xsi:type="dcterms:W3CDTF">2016-05-29T08:53:24Z</dcterms:created>
  <dcterms:modified xsi:type="dcterms:W3CDTF">2020-09-28T18:56:45Z</dcterms:modified>
</cp:coreProperties>
</file>