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en-US" dirty="0"/>
              <a:t>Analyzing the Influence of Player Tracking Statistics on Winning Basketball Teams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hr-HR" dirty="0"/>
          </a:p>
          <a:p>
            <a:r>
              <a:rPr lang="hr-HR" dirty="0"/>
              <a:t>Igor </a:t>
            </a:r>
            <a:r>
              <a:rPr lang="hr-HR" dirty="0" err="1"/>
              <a:t>Stančin</a:t>
            </a:r>
            <a:r>
              <a:rPr lang="hr-HR" dirty="0"/>
              <a:t>* </a:t>
            </a:r>
            <a:r>
              <a:rPr lang="hr-HR" dirty="0" err="1"/>
              <a:t>and</a:t>
            </a:r>
            <a:r>
              <a:rPr lang="hr-HR" dirty="0"/>
              <a:t> Alan Jović* </a:t>
            </a:r>
          </a:p>
          <a:p>
            <a:r>
              <a:rPr lang="en-US" dirty="0"/>
              <a:t>*University of Zagreb Faculty of Electrical Engineering and Computing / Department of Electronics, Microelectronics, Computer and Intelligent Systems</a:t>
            </a:r>
          </a:p>
          <a:p>
            <a:r>
              <a:rPr lang="en-US" dirty="0" err="1"/>
              <a:t>Mipro</a:t>
            </a:r>
            <a:r>
              <a:rPr lang="en-US" dirty="0"/>
              <a:t> 2018, </a:t>
            </a:r>
            <a:r>
              <a:rPr lang="en-US" dirty="0" err="1"/>
              <a:t>Opatija</a:t>
            </a:r>
            <a:endParaRPr lang="hr-H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6ABEF5-841F-4BC7-9C02-EB4008A4C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1300" y="180976"/>
            <a:ext cx="1595437" cy="14308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94DAD6-3B35-47E2-B699-462F99FDB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9545" y="180976"/>
            <a:ext cx="1902117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84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57E7-C016-40F2-B16F-B4B21BDE8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Thank you!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0E8FF-C330-4557-A479-33EA99D58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Questions?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3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What we analyze?</a:t>
            </a:r>
          </a:p>
          <a:p>
            <a:r>
              <a:rPr lang="en-US" dirty="0"/>
              <a:t>How we do it?</a:t>
            </a:r>
          </a:p>
          <a:p>
            <a:r>
              <a:rPr lang="en-US" dirty="0"/>
              <a:t>Results</a:t>
            </a:r>
          </a:p>
          <a:p>
            <a:r>
              <a:rPr lang="en-US" dirty="0"/>
              <a:t>Novel statistical category</a:t>
            </a:r>
          </a:p>
          <a:p>
            <a:r>
              <a:rPr lang="en-US" dirty="0"/>
              <a:t>Conclusion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14334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Basketball </a:t>
            </a:r>
            <a:r>
              <a:rPr lang="en-US"/>
              <a:t>is </a:t>
            </a:r>
            <a:r>
              <a:rPr lang="hr-HR"/>
              <a:t>a </a:t>
            </a:r>
            <a:r>
              <a:rPr lang="en-US"/>
              <a:t>dynamic </a:t>
            </a:r>
            <a:r>
              <a:rPr lang="en-US" dirty="0"/>
              <a:t>sport with a lot of different kinds of events.</a:t>
            </a:r>
          </a:p>
          <a:p>
            <a:r>
              <a:rPr lang="en-US" dirty="0"/>
              <a:t>New computer vision system for measuring position of the ball and all the players at the court 25 times/second.</a:t>
            </a:r>
          </a:p>
          <a:p>
            <a:r>
              <a:rPr lang="en-US" dirty="0"/>
              <a:t>Many statistical </a:t>
            </a:r>
            <a:r>
              <a:rPr lang="en-US"/>
              <a:t>categories w</a:t>
            </a:r>
            <a:r>
              <a:rPr lang="hr-HR"/>
              <a:t>ere</a:t>
            </a:r>
            <a:r>
              <a:rPr lang="en-US"/>
              <a:t> </a:t>
            </a:r>
            <a:r>
              <a:rPr lang="en-US" dirty="0"/>
              <a:t>improved.</a:t>
            </a:r>
          </a:p>
          <a:p>
            <a:r>
              <a:rPr lang="en-US" dirty="0"/>
              <a:t>Many new statistical categories.</a:t>
            </a:r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0168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Analyze?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2395250"/>
          </a:xfrm>
        </p:spPr>
        <p:txBody>
          <a:bodyPr/>
          <a:lstStyle/>
          <a:p>
            <a:r>
              <a:rPr lang="en-US" dirty="0"/>
              <a:t>Player tracking statistics:</a:t>
            </a:r>
          </a:p>
          <a:p>
            <a:pPr lvl="1"/>
            <a:r>
              <a:rPr lang="en-US" dirty="0"/>
              <a:t>DIST, SPD, TCHS, PASS, AST, SAST, DFGM, DFGA, DFG%, ORBC, DRBC, RBC, FG%, CFGM, CFGA, CFG%, UFGM, UFGA, UFG% and FTAST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2395250"/>
          </a:xfrm>
        </p:spPr>
        <p:txBody>
          <a:bodyPr/>
          <a:lstStyle/>
          <a:p>
            <a:r>
              <a:rPr lang="en-US" dirty="0"/>
              <a:t>Hustle statistics:</a:t>
            </a:r>
          </a:p>
          <a:p>
            <a:pPr lvl="1"/>
            <a:r>
              <a:rPr lang="en-US" dirty="0"/>
              <a:t>screen assists, deflections, loose balls recovered, charges drawn, contested 2PT shots, contested 3PT shots and contested shots</a:t>
            </a: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1410" y="4052454"/>
            <a:ext cx="9906001" cy="2306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dirty="0"/>
              <a:t>Importance of passes and touches?</a:t>
            </a:r>
          </a:p>
          <a:p>
            <a:r>
              <a:rPr lang="en-US" dirty="0"/>
              <a:t>Contested vs. uncontested shots?</a:t>
            </a:r>
          </a:p>
          <a:p>
            <a:r>
              <a:rPr lang="en-US" dirty="0"/>
              <a:t>Importance of new defensive statistics?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191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</a:t>
            </a:r>
            <a:r>
              <a:rPr lang="en-US"/>
              <a:t>we </a:t>
            </a:r>
            <a:r>
              <a:rPr lang="hr-HR"/>
              <a:t>DO</a:t>
            </a:r>
            <a:r>
              <a:rPr lang="en-US"/>
              <a:t> </a:t>
            </a:r>
            <a:r>
              <a:rPr lang="en-US" dirty="0"/>
              <a:t>it?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Collect the data for 2016-2017 season of National Basketball Association (NBA)</a:t>
            </a:r>
          </a:p>
          <a:p>
            <a:r>
              <a:rPr lang="en-US" dirty="0"/>
              <a:t>Make three separations:</a:t>
            </a:r>
          </a:p>
          <a:p>
            <a:pPr lvl="1"/>
            <a:r>
              <a:rPr lang="en-US" dirty="0"/>
              <a:t>marking winner of each game as winning team,</a:t>
            </a:r>
          </a:p>
          <a:p>
            <a:pPr lvl="1"/>
            <a:r>
              <a:rPr lang="en-US" dirty="0"/>
              <a:t>marking teams with 50+ wins in a season as a winning team and</a:t>
            </a:r>
          </a:p>
          <a:p>
            <a:pPr lvl="1"/>
            <a:r>
              <a:rPr lang="en-US" dirty="0"/>
              <a:t>marking teams with 50+ wins in a season as a winning team but considering only their winning games.</a:t>
            </a:r>
          </a:p>
          <a:p>
            <a:r>
              <a:rPr lang="en-US" dirty="0"/>
              <a:t>Calculate significance of difference between means of these groups with Mann-Whitney U test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6845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823" y="-230948"/>
            <a:ext cx="9905998" cy="1478570"/>
          </a:xfrm>
        </p:spPr>
        <p:txBody>
          <a:bodyPr/>
          <a:lstStyle/>
          <a:p>
            <a:r>
              <a:rPr lang="en-US" dirty="0"/>
              <a:t>Results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349191"/>
              </p:ext>
            </p:extLst>
          </p:nvPr>
        </p:nvGraphicFramePr>
        <p:xfrm>
          <a:off x="1141413" y="1187625"/>
          <a:ext cx="9707880" cy="2406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5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7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0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2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07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 err="1">
                          <a:effectLst/>
                        </a:rPr>
                        <a:t>Statistical</a:t>
                      </a:r>
                      <a:r>
                        <a:rPr lang="hr-HR" sz="1000" dirty="0">
                          <a:effectLst/>
                        </a:rPr>
                        <a:t> </a:t>
                      </a:r>
                      <a:r>
                        <a:rPr lang="hr-HR" sz="1000" dirty="0" err="1">
                          <a:effectLst/>
                        </a:rPr>
                        <a:t>category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Mean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Standard deviation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α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p-value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0.48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0.43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0.046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1.79E-114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UFG%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0.46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0.40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0.074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0.073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3.24E-67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24.27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20.97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5.26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4.65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2.72E-54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UFGM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18.52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16.04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4.06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3.88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1.31E-49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CFG%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0.50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0.46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0.073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2.10E-49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DRBC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59.51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53.99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9.04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9.61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4.94E-48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5.90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4.89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2.79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2.33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3.83E-19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CFGM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22.44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20.98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4.43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4.31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2.02E-15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SCREEN ASSISTS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10.49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9.42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4.09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3.81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1.99E-11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FTAST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2.24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1.98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1.55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1.43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3.52E-05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997949"/>
              </p:ext>
            </p:extLst>
          </p:nvPr>
        </p:nvGraphicFramePr>
        <p:xfrm>
          <a:off x="1113675" y="3964291"/>
          <a:ext cx="9763355" cy="2439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2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7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47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8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 err="1">
                          <a:effectLst/>
                        </a:rPr>
                        <a:t>Statistical</a:t>
                      </a:r>
                      <a:r>
                        <a:rPr lang="hr-HR" sz="1000" dirty="0">
                          <a:effectLst/>
                        </a:rPr>
                        <a:t> </a:t>
                      </a:r>
                      <a:r>
                        <a:rPr lang="hr-HR" sz="1000" dirty="0" err="1">
                          <a:effectLst/>
                        </a:rPr>
                        <a:t>category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 err="1">
                          <a:effectLst/>
                        </a:rPr>
                        <a:t>Mean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Standard deviation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α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p-value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SCREEN ASSISTS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10.89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9.17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4.08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3.60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6.25E-17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0.05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1.99E-14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5.11E-13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UFGM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18.36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17.04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4.33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3.93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1.46E-09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23.61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21.94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5.88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4.67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2.28E-09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5.89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5.09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2.97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2.42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3.89E-07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2.99E-05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16.59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16.92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1.27E-22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TCHS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417.89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430.12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35.02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35.08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4.29E-10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PASS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296.76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307.55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33.35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31.49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7.51E-09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1413" y="3687292"/>
            <a:ext cx="92567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2. Most significant results from second separation of data set.</a:t>
            </a:r>
            <a:endParaRPr lang="hr-HR" sz="12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1412" y="910626"/>
            <a:ext cx="92567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1. Most significant results from first separation of data set.</a:t>
            </a:r>
            <a:endParaRPr lang="hr-H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48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233" y="0"/>
            <a:ext cx="9905998" cy="1478570"/>
          </a:xfrm>
        </p:spPr>
        <p:txBody>
          <a:bodyPr/>
          <a:lstStyle/>
          <a:p>
            <a:r>
              <a:rPr lang="en-US" dirty="0"/>
              <a:t>Results</a:t>
            </a:r>
            <a:endParaRPr lang="hr-HR" dirty="0"/>
          </a:p>
        </p:txBody>
      </p:sp>
      <p:sp>
        <p:nvSpPr>
          <p:cNvPr id="9" name="Rectangle 8"/>
          <p:cNvSpPr/>
          <p:nvPr/>
        </p:nvSpPr>
        <p:spPr>
          <a:xfrm>
            <a:off x="1138233" y="1744573"/>
            <a:ext cx="92567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3. Most significant results from third separation of data set.</a:t>
            </a:r>
            <a:endParaRPr lang="hr-H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87776"/>
              </p:ext>
            </p:extLst>
          </p:nvPr>
        </p:nvGraphicFramePr>
        <p:xfrm>
          <a:off x="1138233" y="2021572"/>
          <a:ext cx="9763353" cy="2595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7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47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87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 err="1">
                          <a:effectLst/>
                        </a:rPr>
                        <a:t>Statistical</a:t>
                      </a:r>
                      <a:r>
                        <a:rPr lang="hr-HR" sz="1000" dirty="0">
                          <a:effectLst/>
                        </a:rPr>
                        <a:t> </a:t>
                      </a:r>
                      <a:r>
                        <a:rPr lang="hr-HR" sz="1000" dirty="0" err="1">
                          <a:effectLst/>
                        </a:rPr>
                        <a:t>category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 err="1">
                          <a:effectLst/>
                        </a:rPr>
                        <a:t>Mean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Standard deviation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α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p-value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Winning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Losing team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6.66E-56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8.43E-38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25.13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21.12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5.79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4.49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2.52E-30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UFGM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19.47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16.43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4.13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3.84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1.44E-30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0.50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0.46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9.08E-23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SCREEN ASSISTS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11.22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8.93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4.18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3.51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8.98E-19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DRBC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58.79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53.81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8.43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9.42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3.40E-19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6.42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4.89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3.08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2.37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2.92E-16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DIST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16.63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16.94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2.16E-14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DFG%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1.31E-11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PASS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298.97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308.82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33.12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32.17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3.7E-4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2.70E-05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888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Novel statistical category</a:t>
            </a:r>
            <a:endParaRPr lang="hr-H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Effective passing ratio – EPR: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𝐸𝑃𝑅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𝐴𝑆𝑇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𝑆𝐴𝑆𝑇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𝐹𝑇𝐴𝑆𝑇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𝑃𝐴𝑆𝑆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Percentage of passes that ends up with assists</a:t>
                </a:r>
              </a:p>
              <a:p>
                <a:r>
                  <a:rPr lang="en-US" dirty="0"/>
                  <a:t>We trained logistic regression model only on a single feature, EPR, and compare it with </a:t>
                </a:r>
                <a:r>
                  <a:rPr lang="en-US"/>
                  <a:t>random model</a:t>
                </a:r>
                <a:r>
                  <a:rPr lang="hr-HR"/>
                  <a:t> for all three separations</a:t>
                </a:r>
                <a:r>
                  <a:rPr lang="en-US"/>
                  <a:t>. </a:t>
                </a:r>
                <a:r>
                  <a:rPr lang="en-US" dirty="0"/>
                  <a:t>Model gave us accuracy of 63.3%, 62.8% and </a:t>
                </a:r>
                <a:r>
                  <a:rPr lang="en-US"/>
                  <a:t>65.7%</a:t>
                </a:r>
                <a:r>
                  <a:rPr lang="hr-HR"/>
                  <a:t>, respectively</a:t>
                </a:r>
                <a:r>
                  <a:rPr lang="en-US"/>
                  <a:t>.</a:t>
                </a:r>
                <a:endParaRPr lang="hr-H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1" t="-2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517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most important differences are: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field goal percentage, especially uncontested (UFG%), but also contested (CFG%)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uncontested field goal made (UFGM)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better teams have lower distance covered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better teams have less passes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better teams have more defensive rebound chances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better teams have more assists and secondary assists</a:t>
            </a:r>
          </a:p>
          <a:p>
            <a:r>
              <a:rPr lang="en-US" dirty="0"/>
              <a:t>The current results suggest that teams </a:t>
            </a:r>
            <a:r>
              <a:rPr lang="en-US"/>
              <a:t>start </a:t>
            </a:r>
            <a:r>
              <a:rPr lang="hr-HR"/>
              <a:t>considering</a:t>
            </a:r>
            <a:r>
              <a:rPr lang="en-US"/>
              <a:t> </a:t>
            </a:r>
            <a:r>
              <a:rPr lang="en-US" dirty="0"/>
              <a:t>the measure of quality of their passes (EPR)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8055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159</TotalTime>
  <Words>719</Words>
  <Application>Microsoft Office PowerPoint</Application>
  <PresentationFormat>Widescreen</PresentationFormat>
  <Paragraphs>298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Arial</vt:lpstr>
      <vt:lpstr>Cambria Math</vt:lpstr>
      <vt:lpstr>Times New Roman</vt:lpstr>
      <vt:lpstr>Trebuchet MS</vt:lpstr>
      <vt:lpstr>Tw Cen MT</vt:lpstr>
      <vt:lpstr>Circuit</vt:lpstr>
      <vt:lpstr> Analyzing the Influence of Player Tracking Statistics on Winning Basketball Teams </vt:lpstr>
      <vt:lpstr>Topics</vt:lpstr>
      <vt:lpstr>INTRODUCTION</vt:lpstr>
      <vt:lpstr>What we Analyze?</vt:lpstr>
      <vt:lpstr>How we DO it?</vt:lpstr>
      <vt:lpstr>Results</vt:lpstr>
      <vt:lpstr>Results</vt:lpstr>
      <vt:lpstr>Novel statistical category</vt:lpstr>
      <vt:lpstr>Conclusion</vt:lpstr>
      <vt:lpstr>Thank you!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Influence of Player Tracking Statistics on Winning Basketball Teams</dc:title>
  <dc:creator>Giggs</dc:creator>
  <cp:lastModifiedBy>Alan</cp:lastModifiedBy>
  <cp:revision>9</cp:revision>
  <dcterms:created xsi:type="dcterms:W3CDTF">2018-05-17T19:08:01Z</dcterms:created>
  <dcterms:modified xsi:type="dcterms:W3CDTF">2018-05-18T08:35:49Z</dcterms:modified>
</cp:coreProperties>
</file>