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905000"/>
            <a:ext cx="6172200" cy="1894362"/>
          </a:xfrm>
        </p:spPr>
        <p:txBody>
          <a:bodyPr/>
          <a:lstStyle/>
          <a:p>
            <a:r>
              <a:rPr lang="en-US" dirty="0" smtClean="0"/>
              <a:t>A review of feature selection methods with</a:t>
            </a:r>
            <a:br>
              <a:rPr lang="en-US" dirty="0" smtClean="0"/>
            </a:br>
            <a:r>
              <a:rPr lang="hr-HR" dirty="0" smtClean="0"/>
              <a:t>applications</a:t>
            </a:r>
            <a:endParaRPr lang="hr-HR" dirty="0"/>
          </a:p>
        </p:txBody>
      </p:sp>
      <p:pic>
        <p:nvPicPr>
          <p:cNvPr id="4" name="Picture 3" descr="FER.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2400" y="0"/>
            <a:ext cx="971600" cy="1460380"/>
          </a:xfrm>
          <a:prstGeom prst="rect">
            <a:avLst/>
          </a:prstGeom>
        </p:spPr>
      </p:pic>
      <p:pic>
        <p:nvPicPr>
          <p:cNvPr id="5" name="Picture 4" descr="sveucilisteZ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28309" cy="1444179"/>
          </a:xfrm>
          <a:prstGeom prst="rect">
            <a:avLst/>
          </a:prstGeom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339752" y="4293096"/>
            <a:ext cx="6400800" cy="2160240"/>
          </a:xfrm>
        </p:spPr>
        <p:txBody>
          <a:bodyPr>
            <a:normAutofit fontScale="77500" lnSpcReduction="20000"/>
          </a:bodyPr>
          <a:lstStyle/>
          <a:p>
            <a:r>
              <a:rPr lang="hr-HR" sz="3400" b="1" i="1" dirty="0" smtClean="0"/>
              <a:t>Alan Jović, Karla Brkić, Nikola Bogunović</a:t>
            </a:r>
          </a:p>
          <a:p>
            <a:endParaRPr lang="hr-HR" dirty="0" smtClean="0"/>
          </a:p>
          <a:p>
            <a:r>
              <a:rPr lang="hr-HR" dirty="0" smtClean="0"/>
              <a:t>E-mail: {alan.jovic, karla.brkic, nikola.bogunovic}@fer.hr</a:t>
            </a:r>
          </a:p>
          <a:p>
            <a:r>
              <a:rPr lang="hr-HR" b="1" dirty="0" smtClean="0"/>
              <a:t>Faculty of Electrical Engineering and Computing, University of Zagreb</a:t>
            </a:r>
          </a:p>
          <a:p>
            <a:r>
              <a:rPr lang="hr-HR" b="1" dirty="0" smtClean="0"/>
              <a:t>Department of Electronics, Microelectronics, Computer and Intelligent Systems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Structured and Streaming features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Structured feature selection methods suppose that an internal structure (dependency) exists between features (groups, trees, graphs...)</a:t>
            </a:r>
          </a:p>
          <a:p>
            <a:pPr lvl="1"/>
            <a:r>
              <a:rPr lang="hr-HR" dirty="0" smtClean="0"/>
              <a:t>Algorithms are mostly based on Lasso regularization</a:t>
            </a:r>
          </a:p>
          <a:p>
            <a:pPr lvl="1"/>
            <a:endParaRPr lang="hr-HR" dirty="0" smtClean="0"/>
          </a:p>
          <a:p>
            <a:r>
              <a:rPr lang="hr-HR" dirty="0" smtClean="0"/>
              <a:t>Streaming features selection methods assume that unknown number and size of features arrives into the dataset periodically and </a:t>
            </a:r>
            <a:r>
              <a:rPr lang="hr-HR" dirty="0" smtClean="0"/>
              <a:t>needs </a:t>
            </a:r>
            <a:r>
              <a:rPr lang="hr-HR" dirty="0" smtClean="0"/>
              <a:t>to be considered or </a:t>
            </a:r>
            <a:r>
              <a:rPr lang="hr-HR" dirty="0" smtClean="0"/>
              <a:t>rejected </a:t>
            </a:r>
            <a:r>
              <a:rPr lang="hr-HR" dirty="0" smtClean="0"/>
              <a:t>for model construction</a:t>
            </a:r>
          </a:p>
          <a:p>
            <a:pPr lvl="1"/>
            <a:r>
              <a:rPr lang="hr-HR" dirty="0" smtClean="0"/>
              <a:t>Many approaches in recent years, particularly popular for modeling text messages in social networking</a:t>
            </a:r>
          </a:p>
          <a:p>
            <a:pPr lvl="1"/>
            <a:r>
              <a:rPr lang="hr-HR" dirty="0" smtClean="0"/>
              <a:t>E.g. Grafting algorithm, Alpha-Investing algorithm, </a:t>
            </a:r>
            <a:r>
              <a:rPr lang="en-US" dirty="0" smtClean="0"/>
              <a:t>OSFS algorithm</a:t>
            </a:r>
            <a:endParaRPr lang="hr-H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7467600" cy="1143000"/>
          </a:xfrm>
        </p:spPr>
        <p:txBody>
          <a:bodyPr/>
          <a:lstStyle/>
          <a:p>
            <a:r>
              <a:rPr lang="hr-HR" dirty="0" smtClean="0"/>
              <a:t>Application domains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447800"/>
            <a:ext cx="6348554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Conclusions of the review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419600"/>
          </a:xfrm>
        </p:spPr>
        <p:txBody>
          <a:bodyPr>
            <a:normAutofit fontScale="92500" lnSpcReduction="20000"/>
          </a:bodyPr>
          <a:lstStyle/>
          <a:p>
            <a:r>
              <a:rPr lang="hr-HR" dirty="0" smtClean="0"/>
              <a:t>Hybrid FS methods, </a:t>
            </a:r>
            <a:r>
              <a:rPr lang="en-US" dirty="0" smtClean="0"/>
              <a:t>particularly concerning the methodologies based on</a:t>
            </a:r>
            <a:r>
              <a:rPr lang="hr-HR" dirty="0" smtClean="0"/>
              <a:t> </a:t>
            </a:r>
            <a:r>
              <a:rPr lang="en-US" dirty="0" smtClean="0"/>
              <a:t>evolutionary computation heuristic algorithms such as</a:t>
            </a:r>
            <a:r>
              <a:rPr lang="hr-HR" dirty="0" smtClean="0"/>
              <a:t> </a:t>
            </a:r>
            <a:r>
              <a:rPr lang="en-US" dirty="0" smtClean="0"/>
              <a:t>swarm intelligence based and various genetic algorithms</a:t>
            </a:r>
            <a:r>
              <a:rPr lang="hr-HR" dirty="0" smtClean="0"/>
              <a:t> show the best results</a:t>
            </a:r>
            <a:endParaRPr lang="en-US" dirty="0" smtClean="0"/>
          </a:p>
          <a:p>
            <a:endParaRPr lang="hr-HR" dirty="0" smtClean="0"/>
          </a:p>
          <a:p>
            <a:r>
              <a:rPr lang="hr-HR" dirty="0" smtClean="0"/>
              <a:t>Filters based on </a:t>
            </a:r>
            <a:r>
              <a:rPr lang="en-US" dirty="0" smtClean="0"/>
              <a:t>information theory and wrappers based on greedy</a:t>
            </a:r>
            <a:r>
              <a:rPr lang="hr-HR" dirty="0" smtClean="0"/>
              <a:t> </a:t>
            </a:r>
            <a:r>
              <a:rPr lang="en-US" dirty="0" smtClean="0"/>
              <a:t>stepwise </a:t>
            </a:r>
            <a:r>
              <a:rPr lang="en-US" dirty="0" smtClean="0"/>
              <a:t>approaches </a:t>
            </a:r>
            <a:r>
              <a:rPr lang="hr-HR" dirty="0" smtClean="0"/>
              <a:t>also </a:t>
            </a:r>
            <a:r>
              <a:rPr lang="hr-HR" dirty="0" smtClean="0"/>
              <a:t>seem to show </a:t>
            </a:r>
            <a:r>
              <a:rPr lang="hr-HR" dirty="0" smtClean="0"/>
              <a:t>great results</a:t>
            </a:r>
            <a:r>
              <a:rPr lang="en-US" dirty="0" smtClean="0"/>
              <a:t>.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A</a:t>
            </a:r>
            <a:r>
              <a:rPr lang="en-US" dirty="0" err="1" smtClean="0"/>
              <a:t>pplication</a:t>
            </a:r>
            <a:r>
              <a:rPr lang="en-US" dirty="0" smtClean="0"/>
              <a:t> </a:t>
            </a:r>
            <a:r>
              <a:rPr lang="hr-HR" dirty="0" smtClean="0"/>
              <a:t>of FS methods is imporant in </a:t>
            </a:r>
            <a:r>
              <a:rPr lang="en-US" dirty="0" smtClean="0"/>
              <a:t>areas such as bioinformatics,</a:t>
            </a:r>
            <a:r>
              <a:rPr lang="hr-HR" dirty="0" smtClean="0"/>
              <a:t> </a:t>
            </a:r>
            <a:r>
              <a:rPr lang="en-US" dirty="0" smtClean="0"/>
              <a:t>image processing, industrial applications and text mining</a:t>
            </a:r>
            <a:r>
              <a:rPr lang="hr-HR" dirty="0" smtClean="0"/>
              <a:t> where </a:t>
            </a:r>
            <a:r>
              <a:rPr lang="en-US" dirty="0" smtClean="0"/>
              <a:t>high-dimensional feature spaces</a:t>
            </a:r>
            <a:r>
              <a:rPr lang="hr-HR" dirty="0" smtClean="0"/>
              <a:t> are present – the application areas are mostly drivers for development of advanced FS methodologies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Content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Motivation</a:t>
            </a:r>
          </a:p>
          <a:p>
            <a:r>
              <a:rPr lang="hr-HR" dirty="0" smtClean="0"/>
              <a:t>Problem statement</a:t>
            </a:r>
          </a:p>
          <a:p>
            <a:r>
              <a:rPr lang="hr-HR" dirty="0" smtClean="0"/>
              <a:t>Classification of FS methods</a:t>
            </a:r>
          </a:p>
          <a:p>
            <a:r>
              <a:rPr lang="hr-HR" dirty="0" smtClean="0"/>
              <a:t>Application domains</a:t>
            </a:r>
          </a:p>
          <a:p>
            <a:r>
              <a:rPr lang="hr-HR" dirty="0" smtClean="0"/>
              <a:t>Conclusion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Motivation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7924800" cy="4873752"/>
          </a:xfrm>
        </p:spPr>
        <p:txBody>
          <a:bodyPr/>
          <a:lstStyle/>
          <a:p>
            <a:r>
              <a:rPr lang="hr-HR" dirty="0" smtClean="0"/>
              <a:t>Data pre-processing often requires feature set reduction</a:t>
            </a:r>
          </a:p>
          <a:p>
            <a:pPr lvl="1"/>
            <a:r>
              <a:rPr lang="hr-HR" dirty="0" smtClean="0"/>
              <a:t>Too many features for modeling tools to find the optimal model</a:t>
            </a:r>
          </a:p>
          <a:p>
            <a:pPr lvl="1"/>
            <a:r>
              <a:rPr lang="hr-HR" dirty="0" smtClean="0"/>
              <a:t>Feature set may not fit into memory (for big datasets, streaming features)</a:t>
            </a:r>
          </a:p>
          <a:p>
            <a:pPr lvl="1"/>
            <a:r>
              <a:rPr lang="hr-HR" dirty="0" smtClean="0"/>
              <a:t>A lot of features may be irrelevant or redundant</a:t>
            </a:r>
          </a:p>
          <a:p>
            <a:endParaRPr lang="hr-HR" dirty="0" smtClean="0"/>
          </a:p>
          <a:p>
            <a:r>
              <a:rPr lang="hr-HR" dirty="0" smtClean="0"/>
              <a:t>Few available review papers available on the subject</a:t>
            </a:r>
          </a:p>
          <a:p>
            <a:pPr lvl="1"/>
            <a:r>
              <a:rPr lang="hr-HR" dirty="0" smtClean="0"/>
              <a:t>Mostly focused on specific topics (e.g. classification, clustering)</a:t>
            </a:r>
          </a:p>
          <a:p>
            <a:pPr lvl="1"/>
            <a:r>
              <a:rPr lang="hr-HR" dirty="0" smtClean="0"/>
              <a:t>Application domains are not </a:t>
            </a:r>
            <a:r>
              <a:rPr lang="hr-HR" dirty="0" smtClean="0"/>
              <a:t>discussed in detail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Problem statement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305800" cy="4873752"/>
          </a:xfrm>
        </p:spPr>
        <p:txBody>
          <a:bodyPr/>
          <a:lstStyle/>
          <a:p>
            <a:r>
              <a:rPr lang="hr-HR" dirty="0" smtClean="0"/>
              <a:t>Effectively, there are four classes of features:  </a:t>
            </a:r>
          </a:p>
          <a:p>
            <a:pPr lvl="1"/>
            <a:r>
              <a:rPr lang="hr-HR" dirty="0" smtClean="0"/>
              <a:t>Strongly relevant – </a:t>
            </a:r>
            <a:r>
              <a:rPr lang="en-US" dirty="0" smtClean="0"/>
              <a:t>cannot be removed without affecting the original</a:t>
            </a:r>
            <a:r>
              <a:rPr lang="hr-HR" dirty="0" smtClean="0"/>
              <a:t> conditional target distribution, necessary for optimal model</a:t>
            </a:r>
          </a:p>
          <a:p>
            <a:pPr lvl="1"/>
            <a:r>
              <a:rPr lang="hr-HR" dirty="0" smtClean="0"/>
              <a:t>Weakly relevant, but not redundant – may or may not be necessary for optimal model</a:t>
            </a:r>
          </a:p>
          <a:p>
            <a:pPr lvl="1"/>
            <a:r>
              <a:rPr lang="hr-HR" dirty="0" smtClean="0"/>
              <a:t>Irrelevant – not necessary to include, do not affect original conditional target distribution</a:t>
            </a:r>
          </a:p>
          <a:p>
            <a:pPr lvl="1"/>
            <a:r>
              <a:rPr lang="hr-HR" dirty="0" smtClean="0"/>
              <a:t>Redundant – can be </a:t>
            </a:r>
            <a:r>
              <a:rPr lang="en-US" dirty="0" smtClean="0"/>
              <a:t>completely replaced with a set of other features such that</a:t>
            </a:r>
            <a:r>
              <a:rPr lang="hr-HR" dirty="0" smtClean="0"/>
              <a:t> </a:t>
            </a:r>
            <a:r>
              <a:rPr lang="en-US" dirty="0" smtClean="0"/>
              <a:t>the target distribution is not disturbed</a:t>
            </a:r>
            <a:r>
              <a:rPr lang="hr-HR" dirty="0" smtClean="0"/>
              <a:t> (redundancy is always inspected in multivariate case)</a:t>
            </a:r>
          </a:p>
          <a:p>
            <a:r>
              <a:rPr lang="hr-HR" dirty="0" smtClean="0"/>
              <a:t>Goal: develop methods to keep only strongly and weakly relevant features, remove all the rest</a:t>
            </a:r>
          </a:p>
          <a:p>
            <a:endParaRPr lang="hr-H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Classification of Feature Selection Methods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Feature extraction (transformation)</a:t>
            </a:r>
          </a:p>
          <a:p>
            <a:pPr lvl="1"/>
            <a:r>
              <a:rPr lang="hr-HR" dirty="0" smtClean="0"/>
              <a:t>E.g. PCA, LDA, MDS... (not our focus)</a:t>
            </a:r>
          </a:p>
          <a:p>
            <a:r>
              <a:rPr lang="hr-HR" dirty="0" smtClean="0"/>
              <a:t>Feature selection</a:t>
            </a:r>
          </a:p>
          <a:p>
            <a:pPr lvl="1"/>
            <a:r>
              <a:rPr lang="hr-HR" dirty="0" smtClean="0"/>
              <a:t>Filters</a:t>
            </a:r>
          </a:p>
          <a:p>
            <a:pPr lvl="1"/>
            <a:r>
              <a:rPr lang="hr-HR" dirty="0" smtClean="0"/>
              <a:t>Wrappers</a:t>
            </a:r>
          </a:p>
          <a:p>
            <a:pPr lvl="1"/>
            <a:r>
              <a:rPr lang="hr-HR" dirty="0" smtClean="0"/>
              <a:t>Embedded</a:t>
            </a:r>
          </a:p>
          <a:p>
            <a:pPr lvl="1"/>
            <a:r>
              <a:rPr lang="hr-HR" dirty="0" smtClean="0"/>
              <a:t>Hybrid</a:t>
            </a:r>
          </a:p>
          <a:p>
            <a:pPr lvl="1"/>
            <a:r>
              <a:rPr lang="hr-HR" dirty="0" smtClean="0"/>
              <a:t>Structured features</a:t>
            </a:r>
          </a:p>
          <a:p>
            <a:pPr lvl="1"/>
            <a:r>
              <a:rPr lang="hr-HR" dirty="0" smtClean="0"/>
              <a:t>Streaming features</a:t>
            </a:r>
          </a:p>
          <a:p>
            <a:pPr lvl="1"/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Filters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810000" cy="4873752"/>
          </a:xfrm>
        </p:spPr>
        <p:txBody>
          <a:bodyPr/>
          <a:lstStyle/>
          <a:p>
            <a:r>
              <a:rPr lang="hr-HR" dirty="0" smtClean="0"/>
              <a:t>S</a:t>
            </a:r>
            <a:r>
              <a:rPr lang="en-US" dirty="0" smtClean="0"/>
              <a:t>elect features based on a performance</a:t>
            </a:r>
            <a:r>
              <a:rPr lang="hr-HR" dirty="0" smtClean="0"/>
              <a:t> </a:t>
            </a:r>
            <a:r>
              <a:rPr lang="en-US" dirty="0" smtClean="0"/>
              <a:t>measure regardless of the employed data modeling</a:t>
            </a:r>
            <a:r>
              <a:rPr lang="hr-HR" dirty="0" smtClean="0"/>
              <a:t> algorithm</a:t>
            </a:r>
          </a:p>
          <a:p>
            <a:r>
              <a:rPr lang="hr-HR" dirty="0" smtClean="0"/>
              <a:t>Many performance measures described in literature</a:t>
            </a:r>
          </a:p>
          <a:p>
            <a:r>
              <a:rPr lang="hr-HR" dirty="0" smtClean="0"/>
              <a:t>Fast, but not as accurate as wrappers</a:t>
            </a:r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609600"/>
            <a:ext cx="3318076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Wrappers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C</a:t>
            </a:r>
            <a:r>
              <a:rPr lang="en-US" dirty="0" err="1" smtClean="0"/>
              <a:t>onsider</a:t>
            </a:r>
            <a:r>
              <a:rPr lang="en-US" dirty="0" smtClean="0"/>
              <a:t> feature subsets by the quality </a:t>
            </a:r>
            <a:r>
              <a:rPr lang="en-US" dirty="0" smtClean="0"/>
              <a:t>of</a:t>
            </a:r>
            <a:r>
              <a:rPr lang="hr-HR" dirty="0" smtClean="0"/>
              <a:t> </a:t>
            </a:r>
            <a:r>
              <a:rPr lang="en-US" dirty="0" smtClean="0"/>
              <a:t>performance </a:t>
            </a:r>
            <a:r>
              <a:rPr lang="en-US" dirty="0" smtClean="0"/>
              <a:t>o</a:t>
            </a:r>
            <a:r>
              <a:rPr lang="hr-HR" dirty="0" smtClean="0"/>
              <a:t>f</a:t>
            </a:r>
            <a:r>
              <a:rPr lang="en-US" dirty="0" smtClean="0"/>
              <a:t> </a:t>
            </a:r>
            <a:r>
              <a:rPr lang="en-US" dirty="0" smtClean="0"/>
              <a:t>a modeling algorithm, which is taken as a</a:t>
            </a:r>
            <a:r>
              <a:rPr lang="hr-HR" dirty="0" smtClean="0"/>
              <a:t> black box evaluator.</a:t>
            </a:r>
          </a:p>
          <a:p>
            <a:r>
              <a:rPr lang="hr-HR" dirty="0" smtClean="0"/>
              <a:t>The evaluation is repeated for each feature subset</a:t>
            </a:r>
          </a:p>
          <a:p>
            <a:r>
              <a:rPr lang="hr-HR" dirty="0" smtClean="0"/>
              <a:t>Very slow, highly accurate</a:t>
            </a:r>
          </a:p>
          <a:p>
            <a:r>
              <a:rPr lang="hr-HR" dirty="0" smtClean="0"/>
              <a:t>Dependent on the modeling algorithm, may introduce bias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Embedded methods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Perform feature selection during </a:t>
            </a:r>
            <a:r>
              <a:rPr lang="en-US" dirty="0" smtClean="0"/>
              <a:t>the modeling algorithm's execution. </a:t>
            </a:r>
            <a:endParaRPr lang="hr-HR" dirty="0" smtClean="0"/>
          </a:p>
          <a:p>
            <a:r>
              <a:rPr lang="en-US" dirty="0" smtClean="0"/>
              <a:t>The methods are</a:t>
            </a:r>
            <a:r>
              <a:rPr lang="hr-HR" dirty="0" smtClean="0"/>
              <a:t> </a:t>
            </a:r>
            <a:r>
              <a:rPr lang="en-US" dirty="0" smtClean="0"/>
              <a:t>embedded in the algorithm either as its normal or</a:t>
            </a:r>
            <a:r>
              <a:rPr lang="hr-HR" dirty="0" smtClean="0"/>
              <a:t> extended functionality</a:t>
            </a:r>
            <a:r>
              <a:rPr lang="hr-HR" dirty="0" smtClean="0"/>
              <a:t>.</a:t>
            </a:r>
          </a:p>
          <a:p>
            <a:r>
              <a:rPr lang="hr-HR" dirty="0" smtClean="0"/>
              <a:t>Also biased for the modeling algorithm</a:t>
            </a:r>
            <a:endParaRPr lang="hr-HR" dirty="0" smtClean="0"/>
          </a:p>
          <a:p>
            <a:r>
              <a:rPr lang="hr-HR" dirty="0" smtClean="0"/>
              <a:t>E.g. CART, C4.5, random forest, multinomial logistic regression, Lasso...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Hybrid methods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Combine the best </a:t>
            </a:r>
            <a:r>
              <a:rPr lang="en-US" dirty="0" smtClean="0"/>
              <a:t>properties of filters and wrappers. </a:t>
            </a:r>
            <a:endParaRPr lang="hr-HR" dirty="0" smtClean="0"/>
          </a:p>
          <a:p>
            <a:r>
              <a:rPr lang="hr-HR" dirty="0" smtClean="0"/>
              <a:t>Usual approach: </a:t>
            </a:r>
          </a:p>
          <a:p>
            <a:pPr lvl="1"/>
            <a:r>
              <a:rPr lang="en-US" dirty="0" smtClean="0"/>
              <a:t>First, a filter method is</a:t>
            </a:r>
            <a:r>
              <a:rPr lang="hr-HR" dirty="0" smtClean="0"/>
              <a:t> </a:t>
            </a:r>
            <a:r>
              <a:rPr lang="en-US" dirty="0" smtClean="0"/>
              <a:t>used in order to reduce the feature space dimension space,</a:t>
            </a:r>
            <a:r>
              <a:rPr lang="hr-HR" dirty="0" smtClean="0"/>
              <a:t> </a:t>
            </a:r>
            <a:r>
              <a:rPr lang="en-US" dirty="0" smtClean="0"/>
              <a:t>possibly obtaining several candidate subsets</a:t>
            </a:r>
            <a:r>
              <a:rPr lang="hr-HR" dirty="0" smtClean="0"/>
              <a:t>. </a:t>
            </a:r>
          </a:p>
          <a:p>
            <a:pPr lvl="1"/>
            <a:r>
              <a:rPr lang="en-US" dirty="0" smtClean="0"/>
              <a:t>Then, a</a:t>
            </a:r>
            <a:r>
              <a:rPr lang="hr-HR" dirty="0" smtClean="0"/>
              <a:t> </a:t>
            </a:r>
            <a:r>
              <a:rPr lang="en-US" dirty="0" smtClean="0"/>
              <a:t>wrapper is employed to find the best candidate subset.</a:t>
            </a:r>
            <a:endParaRPr lang="hr-HR" dirty="0" smtClean="0"/>
          </a:p>
          <a:p>
            <a:r>
              <a:rPr lang="hr-HR" dirty="0" smtClean="0"/>
              <a:t>Highly used in recent years</a:t>
            </a:r>
          </a:p>
          <a:p>
            <a:pPr lvl="1"/>
            <a:r>
              <a:rPr lang="hr-HR" dirty="0" smtClean="0"/>
              <a:t>E.g. fuzzy random forest feature selection</a:t>
            </a:r>
            <a:r>
              <a:rPr lang="en-US" dirty="0" smtClean="0"/>
              <a:t>, hybrid genetic algorithms</a:t>
            </a:r>
            <a:r>
              <a:rPr lang="hr-HR" dirty="0" smtClean="0"/>
              <a:t>, mixed gravitational search </a:t>
            </a:r>
            <a:r>
              <a:rPr lang="hr-HR" dirty="0" smtClean="0"/>
              <a:t>algorithm...</a:t>
            </a:r>
            <a:endParaRPr lang="hr-H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</TotalTime>
  <Words>637</Words>
  <Application>Microsoft Office PowerPoint</Application>
  <PresentationFormat>On-screen Show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A review of feature selection methods with applications</vt:lpstr>
      <vt:lpstr>Content</vt:lpstr>
      <vt:lpstr>Motivation</vt:lpstr>
      <vt:lpstr>Problem statement</vt:lpstr>
      <vt:lpstr>Classification of Feature Selection Methods</vt:lpstr>
      <vt:lpstr>Filters</vt:lpstr>
      <vt:lpstr>Wrappers</vt:lpstr>
      <vt:lpstr>Embedded methods</vt:lpstr>
      <vt:lpstr>Hybrid methods</vt:lpstr>
      <vt:lpstr>Structured and Streaming features</vt:lpstr>
      <vt:lpstr>Application domains</vt:lpstr>
      <vt:lpstr>Conclusions of the review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review of feature selection methods with applications</dc:title>
  <dc:creator>Alan Jovic</dc:creator>
  <cp:lastModifiedBy>Alan Jovic</cp:lastModifiedBy>
  <cp:revision>4</cp:revision>
  <dcterms:created xsi:type="dcterms:W3CDTF">2006-08-16T00:00:00Z</dcterms:created>
  <dcterms:modified xsi:type="dcterms:W3CDTF">2015-05-18T10:23:30Z</dcterms:modified>
</cp:coreProperties>
</file>