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7" r:id="rId4"/>
    <p:sldId id="257" r:id="rId5"/>
    <p:sldId id="258" r:id="rId6"/>
    <p:sldId id="263" r:id="rId7"/>
    <p:sldId id="259" r:id="rId8"/>
    <p:sldId id="265" r:id="rId9"/>
    <p:sldId id="266" r:id="rId10"/>
    <p:sldId id="260" r:id="rId11"/>
    <p:sldId id="261" r:id="rId12"/>
    <p:sldId id="269" r:id="rId13"/>
    <p:sldId id="268" r:id="rId1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8" d="100"/>
          <a:sy n="138" d="100"/>
        </p:scale>
        <p:origin x="756" y="12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a:t>Klepnutím lze upravit styl předlohy nadpisů.</a:t>
            </a:r>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45CCB53E-7443-408A-8206-2FBC9550F224}" type="datetimeFigureOut">
              <a:rPr lang="cs-CZ" smtClean="0"/>
              <a:pPr/>
              <a:t>01.06.2018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F61172-99E5-4072-A935-941E382E8D9E}"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5CCB53E-7443-408A-8206-2FBC9550F224}" type="datetimeFigureOut">
              <a:rPr lang="cs-CZ" smtClean="0"/>
              <a:pPr/>
              <a:t>01.06.2018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F61172-99E5-4072-A935-941E382E8D9E}"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54781"/>
            <a:ext cx="2057400" cy="3290888"/>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154781"/>
            <a:ext cx="6019800" cy="3290888"/>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5CCB53E-7443-408A-8206-2FBC9550F224}" type="datetimeFigureOut">
              <a:rPr lang="cs-CZ" smtClean="0"/>
              <a:pPr/>
              <a:t>01.06.2018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F61172-99E5-4072-A935-941E382E8D9E}"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5CCB53E-7443-408A-8206-2FBC9550F224}" type="datetimeFigureOut">
              <a:rPr lang="cs-CZ" smtClean="0"/>
              <a:pPr/>
              <a:t>01.06.2018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F61172-99E5-4072-A935-941E382E8D9E}"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3305176"/>
            <a:ext cx="7772400" cy="1021556"/>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45CCB53E-7443-408A-8206-2FBC9550F224}" type="datetimeFigureOut">
              <a:rPr lang="cs-CZ" smtClean="0"/>
              <a:pPr/>
              <a:t>01.06.2018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F61172-99E5-4072-A935-941E382E8D9E}"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45CCB53E-7443-408A-8206-2FBC9550F224}" type="datetimeFigureOut">
              <a:rPr lang="cs-CZ" smtClean="0"/>
              <a:pPr/>
              <a:t>01.06.2018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0F61172-99E5-4072-A935-941E382E8D9E}"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05979"/>
            <a:ext cx="8229600" cy="85725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45CCB53E-7443-408A-8206-2FBC9550F224}" type="datetimeFigureOut">
              <a:rPr lang="cs-CZ" smtClean="0"/>
              <a:pPr/>
              <a:t>01.06.2018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0F61172-99E5-4072-A935-941E382E8D9E}"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45CCB53E-7443-408A-8206-2FBC9550F224}" type="datetimeFigureOut">
              <a:rPr lang="cs-CZ" smtClean="0"/>
              <a:pPr/>
              <a:t>01.06.2018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0F61172-99E5-4072-A935-941E382E8D9E}"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5CCB53E-7443-408A-8206-2FBC9550F224}" type="datetimeFigureOut">
              <a:rPr lang="cs-CZ" smtClean="0"/>
              <a:pPr/>
              <a:t>01.06.2018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0F61172-99E5-4072-A935-941E382E8D9E}"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1" y="204787"/>
            <a:ext cx="3008313" cy="871538"/>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45CCB53E-7443-408A-8206-2FBC9550F224}" type="datetimeFigureOut">
              <a:rPr lang="cs-CZ" smtClean="0"/>
              <a:pPr/>
              <a:t>01.06.2018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0F61172-99E5-4072-A935-941E382E8D9E}"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3600450"/>
            <a:ext cx="5486400" cy="425054"/>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45CCB53E-7443-408A-8206-2FBC9550F224}" type="datetimeFigureOut">
              <a:rPr lang="cs-CZ" smtClean="0"/>
              <a:pPr/>
              <a:t>01.06.2018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0F61172-99E5-4072-A935-941E382E8D9E}"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45CCB53E-7443-408A-8206-2FBC9550F224}" type="datetimeFigureOut">
              <a:rPr lang="cs-CZ" smtClean="0"/>
              <a:pPr/>
              <a:t>01.06.2018</a:t>
            </a:fld>
            <a:endParaRPr lang="cs-CZ"/>
          </a:p>
        </p:txBody>
      </p:sp>
      <p:sp>
        <p:nvSpPr>
          <p:cNvPr id="5" name="Zástupný symbol pro zápatí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0F61172-99E5-4072-A935-941E382E8D9E}"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www.zemris.fer.hr/~ajovic/hrzz_multisab/platform.html"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6.tif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TextovéPole 7"/>
          <p:cNvSpPr txBox="1"/>
          <p:nvPr/>
        </p:nvSpPr>
        <p:spPr>
          <a:xfrm>
            <a:off x="183558" y="1275606"/>
            <a:ext cx="8637365" cy="2800767"/>
          </a:xfrm>
          <a:prstGeom prst="rect">
            <a:avLst/>
          </a:prstGeom>
          <a:noFill/>
        </p:spPr>
        <p:txBody>
          <a:bodyPr wrap="none" rtlCol="0">
            <a:spAutoFit/>
          </a:bodyPr>
          <a:lstStyle/>
          <a:p>
            <a:pPr algn="ctr"/>
            <a:r>
              <a:rPr lang="cs-CZ" sz="2000" b="1" dirty="0">
                <a:solidFill>
                  <a:schemeClr val="tx2"/>
                </a:solidFill>
                <a:latin typeface="Arial" panose="020B0604020202020204" pitchFamily="34" charset="0"/>
                <a:cs typeface="Arial" panose="020B0604020202020204" pitchFamily="34" charset="0"/>
              </a:rPr>
              <a:t>Abstract ID 691</a:t>
            </a:r>
          </a:p>
          <a:p>
            <a:pPr algn="ctr"/>
            <a:r>
              <a:rPr lang="en-US" sz="2000" b="1" dirty="0">
                <a:solidFill>
                  <a:schemeClr val="tx2"/>
                </a:solidFill>
                <a:latin typeface="Arial" panose="020B0604020202020204" pitchFamily="34" charset="0"/>
                <a:cs typeface="Arial" panose="020B0604020202020204" pitchFamily="34" charset="0"/>
              </a:rPr>
              <a:t>MULTISAB: A web platform for analysis of multivariate</a:t>
            </a:r>
            <a:endParaRPr lang="hr-HR" sz="2000" b="1" dirty="0">
              <a:solidFill>
                <a:schemeClr val="tx2"/>
              </a:solidFill>
              <a:latin typeface="Arial" panose="020B0604020202020204" pitchFamily="34" charset="0"/>
              <a:cs typeface="Arial" panose="020B0604020202020204" pitchFamily="34" charset="0"/>
            </a:endParaRPr>
          </a:p>
          <a:p>
            <a:pPr algn="ctr"/>
            <a:r>
              <a:rPr lang="en-US" sz="2000" b="1" dirty="0">
                <a:solidFill>
                  <a:schemeClr val="tx2"/>
                </a:solidFill>
                <a:latin typeface="Arial" panose="020B0604020202020204" pitchFamily="34" charset="0"/>
                <a:cs typeface="Arial" panose="020B0604020202020204" pitchFamily="34" charset="0"/>
              </a:rPr>
              <a:t> heterogeneous biomedical time-series</a:t>
            </a:r>
            <a:endParaRPr lang="hr-HR" sz="2000" b="1" dirty="0">
              <a:solidFill>
                <a:schemeClr val="tx2"/>
              </a:solidFill>
              <a:latin typeface="Arial" panose="020B0604020202020204" pitchFamily="34" charset="0"/>
              <a:cs typeface="Arial" panose="020B0604020202020204" pitchFamily="34" charset="0"/>
            </a:endParaRPr>
          </a:p>
          <a:p>
            <a:pPr algn="ctr"/>
            <a:endParaRPr lang="cs-CZ" sz="2000" b="1" dirty="0">
              <a:solidFill>
                <a:schemeClr val="tx2"/>
              </a:solidFill>
              <a:latin typeface="Arial" panose="020B0604020202020204" pitchFamily="34" charset="0"/>
              <a:cs typeface="Arial" panose="020B0604020202020204" pitchFamily="34" charset="0"/>
            </a:endParaRPr>
          </a:p>
          <a:p>
            <a:pPr algn="ctr" hangingPunct="0"/>
            <a:r>
              <a:rPr lang="en-US" dirty="0" err="1">
                <a:latin typeface="Arial" panose="020B0604020202020204" pitchFamily="34" charset="0"/>
                <a:cs typeface="Arial" panose="020B0604020202020204" pitchFamily="34" charset="0"/>
              </a:rPr>
              <a:t>Jovic</a:t>
            </a:r>
            <a:r>
              <a:rPr lang="en-US" dirty="0">
                <a:latin typeface="Arial" panose="020B0604020202020204" pitchFamily="34" charset="0"/>
                <a:cs typeface="Arial" panose="020B0604020202020204" pitchFamily="34" charset="0"/>
              </a:rPr>
              <a:t> A</a:t>
            </a:r>
            <a:r>
              <a:rPr lang="hr-HR" dirty="0">
                <a:latin typeface="Arial" panose="020B0604020202020204" pitchFamily="34" charset="0"/>
                <a:cs typeface="Arial" panose="020B0604020202020204" pitchFamily="34" charset="0"/>
              </a:rPr>
              <a:t>lan</a:t>
            </a:r>
            <a:r>
              <a:rPr lang="en-US" baseline="30000" dirty="0">
                <a:latin typeface="Arial" panose="020B0604020202020204" pitchFamily="34" charset="0"/>
                <a:cs typeface="Arial" panose="020B0604020202020204" pitchFamily="34" charset="0"/>
              </a:rPr>
              <a:t>1</a:t>
            </a:r>
            <a:r>
              <a:rPr lang="en-US" dirty="0">
                <a:latin typeface="Arial" panose="020B0604020202020204" pitchFamily="34" charset="0"/>
                <a:cs typeface="Arial" panose="020B0604020202020204" pitchFamily="34" charset="0"/>
              </a:rPr>
              <a:t>, Kukolja D</a:t>
            </a:r>
            <a:r>
              <a:rPr lang="hr-HR" dirty="0" err="1">
                <a:latin typeface="Arial" panose="020B0604020202020204" pitchFamily="34" charset="0"/>
                <a:cs typeface="Arial" panose="020B0604020202020204" pitchFamily="34" charset="0"/>
              </a:rPr>
              <a:t>avor</a:t>
            </a:r>
            <a:r>
              <a:rPr lang="en-US" baseline="30000" dirty="0">
                <a:latin typeface="Arial" panose="020B0604020202020204" pitchFamily="34" charset="0"/>
                <a:cs typeface="Arial" panose="020B0604020202020204" pitchFamily="34" charset="0"/>
              </a:rPr>
              <a:t>1</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Friganovic</a:t>
            </a:r>
            <a:r>
              <a:rPr lang="en-US" dirty="0">
                <a:latin typeface="Arial" panose="020B0604020202020204" pitchFamily="34" charset="0"/>
                <a:cs typeface="Arial" panose="020B0604020202020204" pitchFamily="34" charset="0"/>
              </a:rPr>
              <a:t> K</a:t>
            </a:r>
            <a:r>
              <a:rPr lang="hr-HR" dirty="0" err="1">
                <a:latin typeface="Arial" panose="020B0604020202020204" pitchFamily="34" charset="0"/>
                <a:cs typeface="Arial" panose="020B0604020202020204" pitchFamily="34" charset="0"/>
              </a:rPr>
              <a:t>resimir</a:t>
            </a:r>
            <a:r>
              <a:rPr lang="en-US" baseline="30000" dirty="0">
                <a:latin typeface="Arial" panose="020B0604020202020204" pitchFamily="34" charset="0"/>
                <a:cs typeface="Arial" panose="020B0604020202020204" pitchFamily="34" charset="0"/>
              </a:rPr>
              <a:t>1</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Jozic</a:t>
            </a:r>
            <a:r>
              <a:rPr lang="en-US" dirty="0">
                <a:latin typeface="Arial" panose="020B0604020202020204" pitchFamily="34" charset="0"/>
                <a:cs typeface="Arial" panose="020B0604020202020204" pitchFamily="34" charset="0"/>
              </a:rPr>
              <a:t> K</a:t>
            </a:r>
            <a:r>
              <a:rPr lang="hr-HR" dirty="0" err="1">
                <a:latin typeface="Arial" panose="020B0604020202020204" pitchFamily="34" charset="0"/>
                <a:cs typeface="Arial" panose="020B0604020202020204" pitchFamily="34" charset="0"/>
              </a:rPr>
              <a:t>resimir</a:t>
            </a:r>
            <a:r>
              <a:rPr lang="en-US" baseline="30000" dirty="0">
                <a:latin typeface="Arial" panose="020B0604020202020204" pitchFamily="34" charset="0"/>
                <a:cs typeface="Arial" panose="020B0604020202020204" pitchFamily="34" charset="0"/>
              </a:rPr>
              <a:t>2</a:t>
            </a:r>
            <a:r>
              <a:rPr lang="en-US" dirty="0">
                <a:latin typeface="Arial" panose="020B0604020202020204" pitchFamily="34" charset="0"/>
                <a:cs typeface="Arial" panose="020B0604020202020204" pitchFamily="34" charset="0"/>
              </a:rPr>
              <a:t> and Cifrek M</a:t>
            </a:r>
            <a:r>
              <a:rPr lang="hr-HR" dirty="0" err="1">
                <a:latin typeface="Arial" panose="020B0604020202020204" pitchFamily="34" charset="0"/>
                <a:cs typeface="Arial" panose="020B0604020202020204" pitchFamily="34" charset="0"/>
              </a:rPr>
              <a:t>ario</a:t>
            </a:r>
            <a:r>
              <a:rPr lang="en-US" baseline="30000" dirty="0">
                <a:latin typeface="Arial" panose="020B0604020202020204" pitchFamily="34" charset="0"/>
                <a:cs typeface="Arial" panose="020B0604020202020204" pitchFamily="34" charset="0"/>
              </a:rPr>
              <a:t>1</a:t>
            </a:r>
            <a:endParaRPr lang="hr-HR" dirty="0">
              <a:latin typeface="Arial" panose="020B0604020202020204" pitchFamily="34" charset="0"/>
              <a:cs typeface="Arial" panose="020B0604020202020204" pitchFamily="34" charset="0"/>
            </a:endParaRPr>
          </a:p>
          <a:p>
            <a:pPr algn="ctr" hangingPunct="0"/>
            <a:r>
              <a:rPr lang="en-US" sz="1400" baseline="30000" dirty="0">
                <a:latin typeface="Arial" panose="020B0604020202020204" pitchFamily="34" charset="0"/>
                <a:cs typeface="Arial" panose="020B0604020202020204" pitchFamily="34" charset="0"/>
              </a:rPr>
              <a:t>1</a:t>
            </a:r>
            <a:r>
              <a:rPr lang="en-US" sz="1400" dirty="0">
                <a:latin typeface="Arial" panose="020B0604020202020204" pitchFamily="34" charset="0"/>
                <a:cs typeface="Arial" panose="020B0604020202020204" pitchFamily="34" charset="0"/>
              </a:rPr>
              <a:t>University of Zagreb Faculty of Electrical Engineering and Computing</a:t>
            </a:r>
            <a:r>
              <a:rPr lang="hr-HR" sz="1400" dirty="0">
                <a:latin typeface="Arial" panose="020B0604020202020204" pitchFamily="34" charset="0"/>
                <a:cs typeface="Arial" panose="020B0604020202020204" pitchFamily="34" charset="0"/>
              </a:rPr>
              <a:t>, Croatia</a:t>
            </a:r>
          </a:p>
          <a:p>
            <a:pPr algn="ctr"/>
            <a:r>
              <a:rPr lang="en-US" sz="1400" baseline="30000" dirty="0">
                <a:latin typeface="Arial" panose="020B0604020202020204" pitchFamily="34" charset="0"/>
                <a:cs typeface="Arial" panose="020B0604020202020204" pitchFamily="34" charset="0"/>
              </a:rPr>
              <a:t>2</a:t>
            </a:r>
            <a:r>
              <a:rPr lang="en-US" sz="1400" dirty="0">
                <a:latin typeface="Arial" panose="020B0604020202020204" pitchFamily="34" charset="0"/>
                <a:cs typeface="Arial" panose="020B0604020202020204" pitchFamily="34" charset="0"/>
              </a:rPr>
              <a:t>INA – </a:t>
            </a:r>
            <a:r>
              <a:rPr lang="en-US" sz="1400" dirty="0" err="1">
                <a:latin typeface="Arial" panose="020B0604020202020204" pitchFamily="34" charset="0"/>
                <a:cs typeface="Arial" panose="020B0604020202020204" pitchFamily="34" charset="0"/>
              </a:rPr>
              <a:t>Industrija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Nafte</a:t>
            </a:r>
            <a:r>
              <a:rPr lang="en-US" sz="1400" dirty="0">
                <a:latin typeface="Arial" panose="020B0604020202020204" pitchFamily="34" charset="0"/>
                <a:cs typeface="Arial" panose="020B0604020202020204" pitchFamily="34" charset="0"/>
              </a:rPr>
              <a:t> d.d., </a:t>
            </a:r>
            <a:r>
              <a:rPr lang="en-US" sz="1400" dirty="0" err="1">
                <a:latin typeface="Arial" panose="020B0604020202020204" pitchFamily="34" charset="0"/>
                <a:cs typeface="Arial" panose="020B0604020202020204" pitchFamily="34" charset="0"/>
              </a:rPr>
              <a:t>Avenija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Veceslava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Holjevca</a:t>
            </a:r>
            <a:r>
              <a:rPr lang="en-US" sz="1400" dirty="0">
                <a:latin typeface="Arial" panose="020B0604020202020204" pitchFamily="34" charset="0"/>
                <a:cs typeface="Arial" panose="020B0604020202020204" pitchFamily="34" charset="0"/>
              </a:rPr>
              <a:t> 10</a:t>
            </a:r>
            <a:r>
              <a:rPr lang="hr-HR" sz="1400" dirty="0">
                <a:latin typeface="Arial" panose="020B0604020202020204" pitchFamily="34" charset="0"/>
                <a:cs typeface="Arial" panose="020B0604020202020204" pitchFamily="34" charset="0"/>
              </a:rPr>
              <a:t>,</a:t>
            </a:r>
            <a:r>
              <a:rPr lang="en-US" sz="1400" dirty="0">
                <a:latin typeface="Arial" panose="020B0604020202020204" pitchFamily="34" charset="0"/>
                <a:cs typeface="Arial" panose="020B0604020202020204" pitchFamily="34" charset="0"/>
              </a:rPr>
              <a:t>Croatia</a:t>
            </a:r>
            <a:endParaRPr lang="hr-HR" sz="1400" dirty="0">
              <a:latin typeface="Arial" panose="020B0604020202020204" pitchFamily="34" charset="0"/>
              <a:cs typeface="Arial" panose="020B0604020202020204" pitchFamily="34" charset="0"/>
            </a:endParaRPr>
          </a:p>
          <a:p>
            <a:pPr algn="ctr"/>
            <a:endParaRPr lang="cs-CZ" dirty="0">
              <a:latin typeface="Arial" panose="020B0604020202020204" pitchFamily="34" charset="0"/>
              <a:cs typeface="Arial" pitchFamily="34" charset="0"/>
            </a:endParaRPr>
          </a:p>
          <a:p>
            <a:pPr algn="ctr"/>
            <a:r>
              <a:rPr lang="cs-CZ" sz="1600" b="1" dirty="0">
                <a:latin typeface="Arial" panose="020B0604020202020204" pitchFamily="34" charset="0"/>
                <a:cs typeface="Arial" pitchFamily="34" charset="0"/>
              </a:rPr>
              <a:t>Contact e-mail: </a:t>
            </a:r>
            <a:r>
              <a:rPr lang="cs-CZ" sz="1600" dirty="0">
                <a:latin typeface="Arial" panose="020B0604020202020204" pitchFamily="34" charset="0"/>
                <a:cs typeface="Arial" pitchFamily="34" charset="0"/>
              </a:rPr>
              <a:t>alan.jovic@fer.hr; davor.kukolja@fer.hr; kresimir.friganovic@fer.hr;</a:t>
            </a:r>
          </a:p>
          <a:p>
            <a:pPr algn="ctr"/>
            <a:r>
              <a:rPr lang="cs-CZ" sz="1600" dirty="0">
                <a:latin typeface="Arial" panose="020B0604020202020204" pitchFamily="34" charset="0"/>
                <a:cs typeface="Arial" pitchFamily="34" charset="0"/>
              </a:rPr>
              <a:t> kjozic@gmail.com; mario.cifrek@fer.hr</a:t>
            </a:r>
          </a:p>
        </p:txBody>
      </p:sp>
      <p:pic>
        <p:nvPicPr>
          <p:cNvPr id="16" name="Picture 15">
            <a:extLst>
              <a:ext uri="{FF2B5EF4-FFF2-40B4-BE49-F238E27FC236}">
                <a16:creationId xmlns:a16="http://schemas.microsoft.com/office/drawing/2014/main" id="{4311EDE8-3B1E-4D7A-BC6A-9557E15C33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1840" y="4155927"/>
            <a:ext cx="1368152" cy="766166"/>
          </a:xfrm>
          <a:prstGeom prst="rect">
            <a:avLst/>
          </a:prstGeom>
        </p:spPr>
      </p:pic>
      <p:pic>
        <p:nvPicPr>
          <p:cNvPr id="28" name="Picture 27">
            <a:extLst>
              <a:ext uri="{FF2B5EF4-FFF2-40B4-BE49-F238E27FC236}">
                <a16:creationId xmlns:a16="http://schemas.microsoft.com/office/drawing/2014/main" id="{56485380-23B8-4012-B2FC-ED6F75B8F6F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6016" y="4227934"/>
            <a:ext cx="1584176" cy="68619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ovéPole 8"/>
          <p:cNvSpPr txBox="1"/>
          <p:nvPr/>
        </p:nvSpPr>
        <p:spPr>
          <a:xfrm>
            <a:off x="251520" y="1275606"/>
            <a:ext cx="8640960" cy="2092881"/>
          </a:xfrm>
          <a:prstGeom prst="rect">
            <a:avLst/>
          </a:prstGeom>
          <a:noFill/>
        </p:spPr>
        <p:txBody>
          <a:bodyPr wrap="square" rtlCol="0">
            <a:spAutoFit/>
          </a:bodyPr>
          <a:lstStyle/>
          <a:p>
            <a:r>
              <a:rPr lang="cs-CZ" b="1" dirty="0">
                <a:solidFill>
                  <a:schemeClr val="tx2"/>
                </a:solidFill>
                <a:latin typeface="Arial" panose="020B0604020202020204" pitchFamily="34" charset="0"/>
                <a:cs typeface="Arial" panose="020B0604020202020204" pitchFamily="34" charset="0"/>
              </a:rPr>
              <a:t>Conclusion</a:t>
            </a:r>
          </a:p>
          <a:p>
            <a:endParaRPr lang="cs-CZ" sz="16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In this work, we have provided a brief view into the currently developing </a:t>
            </a:r>
            <a:r>
              <a:rPr lang="en-US" sz="1600" b="1" dirty="0">
                <a:latin typeface="Arial" panose="020B0604020202020204" pitchFamily="34" charset="0"/>
                <a:cs typeface="Arial" panose="020B0604020202020204" pitchFamily="34" charset="0"/>
              </a:rPr>
              <a:t>MULTISAB platform, with the focus on data analysis (processing) part</a:t>
            </a:r>
            <a:endParaRPr lang="hr-HR" sz="16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The progress made will soon enable </a:t>
            </a:r>
            <a:r>
              <a:rPr lang="en-US" sz="1600" b="1" dirty="0">
                <a:latin typeface="Arial" panose="020B0604020202020204" pitchFamily="34" charset="0"/>
                <a:cs typeface="Arial" panose="020B0604020202020204" pitchFamily="34" charset="0"/>
              </a:rPr>
              <a:t>on-the-web analysis of multiple biomedical time series</a:t>
            </a:r>
            <a:r>
              <a:rPr lang="en-US" sz="1600" dirty="0">
                <a:latin typeface="Arial" panose="020B0604020202020204" pitchFamily="34" charset="0"/>
                <a:cs typeface="Arial" panose="020B0604020202020204" pitchFamily="34" charset="0"/>
              </a:rPr>
              <a:t> for interested medical and biomedical engineering professionals</a:t>
            </a:r>
            <a:endParaRPr lang="hr-HR"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For near future work, more support for </a:t>
            </a:r>
            <a:r>
              <a:rPr lang="en-US" sz="1600" b="1" dirty="0">
                <a:latin typeface="Arial" panose="020B0604020202020204" pitchFamily="34" charset="0"/>
                <a:cs typeface="Arial" panose="020B0604020202020204" pitchFamily="34" charset="0"/>
              </a:rPr>
              <a:t>heterogeneous biomedical time series analysis</a:t>
            </a:r>
            <a:r>
              <a:rPr lang="hr-HR" sz="1600" b="1"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and expand</a:t>
            </a:r>
            <a:r>
              <a:rPr lang="hr-HR" sz="1600" dirty="0">
                <a:latin typeface="Arial" panose="020B0604020202020204" pitchFamily="34" charset="0"/>
                <a:cs typeface="Arial" panose="020B0604020202020204" pitchFamily="34" charset="0"/>
              </a:rPr>
              <a:t> </a:t>
            </a:r>
            <a:r>
              <a:rPr lang="hr-HR" sz="1600" dirty="0" err="1">
                <a:latin typeface="Arial" panose="020B0604020202020204" pitchFamily="34" charset="0"/>
                <a:cs typeface="Arial" panose="020B0604020202020204" pitchFamily="34" charset="0"/>
              </a:rPr>
              <a:t>of</a:t>
            </a:r>
            <a:r>
              <a:rPr lang="en-US" sz="1600" dirty="0">
                <a:latin typeface="Arial" panose="020B0604020202020204" pitchFamily="34" charset="0"/>
                <a:cs typeface="Arial" panose="020B0604020202020204" pitchFamily="34" charset="0"/>
              </a:rPr>
              <a:t> the selection of currently implemented </a:t>
            </a:r>
            <a:r>
              <a:rPr lang="en-US" sz="1600" b="1" dirty="0">
                <a:latin typeface="Arial" panose="020B0604020202020204" pitchFamily="34" charset="0"/>
                <a:cs typeface="Arial" panose="020B0604020202020204" pitchFamily="34" charset="0"/>
              </a:rPr>
              <a:t>data mining methods</a:t>
            </a:r>
            <a:r>
              <a:rPr lang="hr-HR" sz="1600" b="1" dirty="0">
                <a:latin typeface="Arial" panose="020B0604020202020204" pitchFamily="34" charset="0"/>
                <a:cs typeface="Arial" panose="020B0604020202020204" pitchFamily="34" charset="0"/>
              </a:rPr>
              <a:t> </a:t>
            </a:r>
            <a:r>
              <a:rPr lang="hr-HR" sz="1600" dirty="0" err="1">
                <a:latin typeface="Arial" panose="020B0604020202020204" pitchFamily="34" charset="0"/>
                <a:cs typeface="Arial" panose="020B0604020202020204" pitchFamily="34" charset="0"/>
              </a:rPr>
              <a:t>is</a:t>
            </a:r>
            <a:r>
              <a:rPr lang="hr-HR" sz="1600" dirty="0">
                <a:latin typeface="Arial" panose="020B0604020202020204" pitchFamily="34" charset="0"/>
                <a:cs typeface="Arial" panose="020B0604020202020204" pitchFamily="34" charset="0"/>
              </a:rPr>
              <a:t> </a:t>
            </a:r>
            <a:r>
              <a:rPr lang="hr-HR" sz="1600" dirty="0" err="1">
                <a:latin typeface="Arial" panose="020B0604020202020204" pitchFamily="34" charset="0"/>
                <a:cs typeface="Arial" panose="020B0604020202020204" pitchFamily="34" charset="0"/>
              </a:rPr>
              <a:t>planned</a:t>
            </a:r>
            <a:endParaRPr lang="cs-CZ" sz="1600"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1578D2E9-3C1E-4806-9761-040CCD68D6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1840" y="4155927"/>
            <a:ext cx="1368152" cy="766166"/>
          </a:xfrm>
          <a:prstGeom prst="rect">
            <a:avLst/>
          </a:prstGeom>
        </p:spPr>
      </p:pic>
      <p:pic>
        <p:nvPicPr>
          <p:cNvPr id="4" name="Picture 3">
            <a:extLst>
              <a:ext uri="{FF2B5EF4-FFF2-40B4-BE49-F238E27FC236}">
                <a16:creationId xmlns:a16="http://schemas.microsoft.com/office/drawing/2014/main" id="{38AF1745-ACE2-4E54-B90C-936C3527BA8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6016" y="4227934"/>
            <a:ext cx="1584176" cy="686193"/>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BB984FB-3A54-446D-AF75-8256B7035B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1840" y="4155927"/>
            <a:ext cx="1368152" cy="766166"/>
          </a:xfrm>
          <a:prstGeom prst="rect">
            <a:avLst/>
          </a:prstGeom>
        </p:spPr>
      </p:pic>
      <p:pic>
        <p:nvPicPr>
          <p:cNvPr id="4" name="Picture 3">
            <a:extLst>
              <a:ext uri="{FF2B5EF4-FFF2-40B4-BE49-F238E27FC236}">
                <a16:creationId xmlns:a16="http://schemas.microsoft.com/office/drawing/2014/main" id="{3335A0BB-65E7-4A95-BAD3-3383747951C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6016" y="4227934"/>
            <a:ext cx="1584176" cy="686193"/>
          </a:xfrm>
          <a:prstGeom prst="rect">
            <a:avLst/>
          </a:prstGeom>
        </p:spPr>
      </p:pic>
      <p:sp>
        <p:nvSpPr>
          <p:cNvPr id="9" name="TextovéPole 8"/>
          <p:cNvSpPr txBox="1"/>
          <p:nvPr/>
        </p:nvSpPr>
        <p:spPr>
          <a:xfrm>
            <a:off x="251520" y="1094422"/>
            <a:ext cx="8640960" cy="2954655"/>
          </a:xfrm>
          <a:prstGeom prst="rect">
            <a:avLst/>
          </a:prstGeom>
          <a:noFill/>
        </p:spPr>
        <p:txBody>
          <a:bodyPr wrap="square" rtlCol="0">
            <a:spAutoFit/>
          </a:bodyPr>
          <a:lstStyle/>
          <a:p>
            <a:r>
              <a:rPr lang="cs-CZ" b="1" dirty="0">
                <a:solidFill>
                  <a:schemeClr val="tx2"/>
                </a:solidFill>
                <a:latin typeface="Arial" panose="020B0604020202020204" pitchFamily="34" charset="0"/>
                <a:cs typeface="Arial" panose="020B0604020202020204" pitchFamily="34" charset="0"/>
              </a:rPr>
              <a:t>References</a:t>
            </a:r>
            <a:endParaRPr lang="cs-CZ" b="1" dirty="0">
              <a:latin typeface="Arial" panose="020B0604020202020204" pitchFamily="34" charset="0"/>
              <a:cs typeface="Arial" panose="020B0604020202020204" pitchFamily="34" charset="0"/>
            </a:endParaRPr>
          </a:p>
          <a:p>
            <a:r>
              <a:rPr lang="cs-CZ" sz="1400" dirty="0">
                <a:latin typeface="Arial" panose="020B0604020202020204" pitchFamily="34" charset="0"/>
                <a:cs typeface="Arial" panose="020B0604020202020204" pitchFamily="34" charset="0"/>
              </a:rPr>
              <a:t>1. Robbins, K.A.: EEGVIS: A MATLAB Toolbox for Browsing, Exploring, and Viewing Large Datasets. Front Neuroinform. 6, 17 (2012).</a:t>
            </a:r>
          </a:p>
          <a:p>
            <a:r>
              <a:rPr lang="cs-CZ" sz="1400" dirty="0">
                <a:latin typeface="Arial" panose="020B0604020202020204" pitchFamily="34" charset="0"/>
                <a:cs typeface="Arial" panose="020B0604020202020204" pitchFamily="34" charset="0"/>
              </a:rPr>
              <a:t>2. Tarvainen, M.P., Niskanen, J.P., Lipponen, J.K., Ranta-aho, P.O., Karjalainen, P.A.: Kubios HRV – Heart rate variability analysis software. Comput Methods Programs Biomed 113(1), 210-220 (2014).</a:t>
            </a:r>
          </a:p>
          <a:p>
            <a:r>
              <a:rPr lang="cs-CZ" sz="1400" dirty="0">
                <a:latin typeface="Arial" panose="020B0604020202020204" pitchFamily="34" charset="0"/>
                <a:cs typeface="Arial" panose="020B0604020202020204" pitchFamily="34" charset="0"/>
              </a:rPr>
              <a:t>3. Friganovic, K., Jovic, A., Jozic, K., Kukolja, D., Cifrek, M.: MULTISAB project: a web platform based on specialized frameworks for heterogeneous biomedical time series analysis - an architectural overview. In: Proc. Int. Conf. on Med &amp; Biol Eng (CMBEBiH 2017), pp. 9-15. Springer Nature, Sarajevo, Bosnia and Herzegovina (2017).</a:t>
            </a:r>
          </a:p>
          <a:p>
            <a:r>
              <a:rPr lang="cs-CZ" sz="1400" dirty="0">
                <a:latin typeface="Arial" panose="020B0604020202020204" pitchFamily="34" charset="0"/>
                <a:cs typeface="Arial" panose="020B0604020202020204" pitchFamily="34" charset="0"/>
              </a:rPr>
              <a:t>4. Tang, J., Alelyani, S., Liu, H.: Feature Selection for Classification: A Review. In: Aggarwal, C. (ed.). Data Classification: Algorithms and Applications. CRC Press. (2014)</a:t>
            </a:r>
          </a:p>
          <a:p>
            <a:r>
              <a:rPr lang="cs-CZ" sz="1400" dirty="0">
                <a:latin typeface="Arial" panose="020B0604020202020204" pitchFamily="34" charset="0"/>
                <a:cs typeface="Arial" panose="020B0604020202020204" pitchFamily="34" charset="0"/>
              </a:rPr>
              <a:t>5. Heaton, J.: Encog: Library of Interchangeable Machine Learning Models for Java and C#. JMLR 16, 1243-1247. (2015).</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FA416BC-B185-45EC-A56A-F4DA22AB71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1840" y="4155927"/>
            <a:ext cx="1368152" cy="766166"/>
          </a:xfrm>
          <a:prstGeom prst="rect">
            <a:avLst/>
          </a:prstGeom>
        </p:spPr>
      </p:pic>
      <p:pic>
        <p:nvPicPr>
          <p:cNvPr id="4" name="Picture 3">
            <a:extLst>
              <a:ext uri="{FF2B5EF4-FFF2-40B4-BE49-F238E27FC236}">
                <a16:creationId xmlns:a16="http://schemas.microsoft.com/office/drawing/2014/main" id="{535F98D6-2C60-49D2-B20A-BBF288B392F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6016" y="4227934"/>
            <a:ext cx="1584176" cy="686193"/>
          </a:xfrm>
          <a:prstGeom prst="rect">
            <a:avLst/>
          </a:prstGeom>
        </p:spPr>
      </p:pic>
      <p:sp>
        <p:nvSpPr>
          <p:cNvPr id="9" name="TextovéPole 8"/>
          <p:cNvSpPr txBox="1"/>
          <p:nvPr/>
        </p:nvSpPr>
        <p:spPr>
          <a:xfrm>
            <a:off x="179512" y="1059582"/>
            <a:ext cx="8640960" cy="31700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References</a:t>
            </a:r>
          </a:p>
          <a:p>
            <a:pPr lvl="0"/>
            <a:r>
              <a:rPr lang="cs-CZ" sz="1400" dirty="0">
                <a:solidFill>
                  <a:prstClr val="black"/>
                </a:solidFill>
                <a:latin typeface="Arial" panose="020B0604020202020204" pitchFamily="34" charset="0"/>
                <a:cs typeface="Arial" panose="020B0604020202020204" pitchFamily="34" charset="0"/>
              </a:rPr>
              <a:t>6. Chang, C.-C., Lin, C.-J.: LIBSVM: a library for support vector machines. ACM TIST  2(27), 1-27. (2011).</a:t>
            </a:r>
          </a:p>
          <a:p>
            <a:pPr lvl="0"/>
            <a:r>
              <a:rPr lang="cs-CZ" sz="1400" dirty="0">
                <a:solidFill>
                  <a:prstClr val="black"/>
                </a:solidFill>
                <a:latin typeface="Arial" panose="020B0604020202020204" pitchFamily="34" charset="0"/>
                <a:cs typeface="Arial" panose="020B0604020202020204" pitchFamily="34" charset="0"/>
              </a:rPr>
              <a:t>7. Moody, G.B., Mark. R.G.: The impact of the MIT-BIH Arrhythmia Database. IEEE Engi-neering in Medicine and Biology Magazine 20(3), 45-50 (2001).</a:t>
            </a:r>
          </a:p>
          <a:p>
            <a:pPr lvl="0"/>
            <a:r>
              <a:rPr lang="cs-CZ" sz="1400" dirty="0">
                <a:solidFill>
                  <a:prstClr val="black"/>
                </a:solidFill>
                <a:latin typeface="Arial" panose="020B0604020202020204" pitchFamily="34" charset="0"/>
                <a:cs typeface="Arial" panose="020B0604020202020204" pitchFamily="34" charset="0"/>
              </a:rPr>
              <a:t>8. Jovic, A., Kukolja, D., Friganovic, K., Jozic, K., Car, S.: Biomedical Time Series Prepro-cessing and Expert-System Based Feature Extraction in MULTISAB Platform. In: Proc. Int. Conf. MIPRO 2017, pp. 349-354. IEEE, Opatija, Croatia (2017).</a:t>
            </a:r>
          </a:p>
          <a:p>
            <a:pPr lvl="0"/>
            <a:r>
              <a:rPr lang="cs-CZ" sz="1400" dirty="0">
                <a:solidFill>
                  <a:prstClr val="black"/>
                </a:solidFill>
                <a:latin typeface="Arial" panose="020B0604020202020204" pitchFamily="34" charset="0"/>
                <a:cs typeface="Arial" panose="020B0604020202020204" pitchFamily="34" charset="0"/>
              </a:rPr>
              <a:t>9. Jovic, A., Jovic, F.: Classification of cardiac arrhythmias based on alphabet entropy of heart rate variability time series. Biomedical Signal Processing and Control 31(2017), 217-230 (2017).</a:t>
            </a:r>
          </a:p>
          <a:p>
            <a:pPr lvl="0"/>
            <a:r>
              <a:rPr lang="cs-CZ" sz="1400" dirty="0">
                <a:solidFill>
                  <a:prstClr val="black"/>
                </a:solidFill>
                <a:latin typeface="Arial" panose="020B0604020202020204" pitchFamily="34" charset="0"/>
                <a:cs typeface="Arial" panose="020B0604020202020204" pitchFamily="34" charset="0"/>
              </a:rPr>
              <a:t>10. Narin, A., Isler, Y., Ozer, M.: Investigating the Performance Improvement of HRV Indices in CHF using Feature Selection Methods based on Backward Elimination and Statistical Si-gnificance. Computers in Biology and Medicine 45, 72-79 (2014).</a:t>
            </a:r>
          </a:p>
          <a:p>
            <a:pPr lvl="0"/>
            <a:r>
              <a:rPr lang="cs-CZ" sz="1400" dirty="0">
                <a:solidFill>
                  <a:prstClr val="black"/>
                </a:solidFill>
                <a:latin typeface="Arial" panose="020B0604020202020204" pitchFamily="34" charset="0"/>
                <a:cs typeface="Arial" panose="020B0604020202020204" pitchFamily="34" charset="0"/>
              </a:rPr>
              <a:t>11. Tibco Software, Inc. 2018. JasperReports® Library, Open Source Java Reporting Library. https://community.jaspersoft.com/project/jasperreports-library (last accessed: 2018/01/21).</a:t>
            </a:r>
            <a:endParaRPr kumimoji="0" lang="cs-CZ" sz="1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2720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ovéPole 8"/>
          <p:cNvSpPr txBox="1"/>
          <p:nvPr/>
        </p:nvSpPr>
        <p:spPr>
          <a:xfrm>
            <a:off x="251520" y="1275606"/>
            <a:ext cx="8640960" cy="861774"/>
          </a:xfrm>
          <a:prstGeom prst="rect">
            <a:avLst/>
          </a:prstGeom>
          <a:noFill/>
        </p:spPr>
        <p:txBody>
          <a:bodyPr wrap="square" rtlCol="0">
            <a:spAutoFit/>
          </a:bodyPr>
          <a:lstStyle/>
          <a:p>
            <a:r>
              <a:rPr lang="cs-CZ" b="1" dirty="0" err="1">
                <a:solidFill>
                  <a:schemeClr val="tx2"/>
                </a:solidFill>
                <a:latin typeface="Arial" panose="020B0604020202020204" pitchFamily="34" charset="0"/>
                <a:cs typeface="Arial" panose="020B0604020202020204" pitchFamily="34" charset="0"/>
              </a:rPr>
              <a:t>Conflict</a:t>
            </a:r>
            <a:r>
              <a:rPr lang="cs-CZ" b="1" dirty="0">
                <a:solidFill>
                  <a:schemeClr val="tx2"/>
                </a:solidFill>
                <a:latin typeface="Arial" panose="020B0604020202020204" pitchFamily="34" charset="0"/>
                <a:cs typeface="Arial" panose="020B0604020202020204" pitchFamily="34" charset="0"/>
              </a:rPr>
              <a:t> </a:t>
            </a:r>
            <a:r>
              <a:rPr lang="cs-CZ" b="1" dirty="0" err="1">
                <a:solidFill>
                  <a:schemeClr val="tx2"/>
                </a:solidFill>
                <a:latin typeface="Arial" panose="020B0604020202020204" pitchFamily="34" charset="0"/>
                <a:cs typeface="Arial" panose="020B0604020202020204" pitchFamily="34" charset="0"/>
              </a:rPr>
              <a:t>of</a:t>
            </a:r>
            <a:r>
              <a:rPr lang="cs-CZ" b="1" dirty="0">
                <a:solidFill>
                  <a:schemeClr val="tx2"/>
                </a:solidFill>
                <a:latin typeface="Arial" panose="020B0604020202020204" pitchFamily="34" charset="0"/>
                <a:cs typeface="Arial" panose="020B0604020202020204" pitchFamily="34" charset="0"/>
              </a:rPr>
              <a:t> </a:t>
            </a:r>
            <a:r>
              <a:rPr lang="cs-CZ" b="1" dirty="0" err="1">
                <a:solidFill>
                  <a:schemeClr val="tx2"/>
                </a:solidFill>
                <a:latin typeface="Arial" panose="020B0604020202020204" pitchFamily="34" charset="0"/>
                <a:cs typeface="Arial" panose="020B0604020202020204" pitchFamily="34" charset="0"/>
              </a:rPr>
              <a:t>interest</a:t>
            </a:r>
            <a:endParaRPr lang="cs-CZ" b="1" dirty="0">
              <a:solidFill>
                <a:schemeClr val="tx2"/>
              </a:solidFill>
              <a:latin typeface="Arial" panose="020B0604020202020204" pitchFamily="34" charset="0"/>
              <a:cs typeface="Arial" panose="020B0604020202020204" pitchFamily="34" charset="0"/>
            </a:endParaRPr>
          </a:p>
          <a:p>
            <a:endParaRPr lang="cs-CZ" sz="1600" b="1"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The authors declare that they have no conflict of interest.</a:t>
            </a:r>
            <a:endParaRPr lang="cs-CZ" sz="1600" dirty="0">
              <a:latin typeface="Arial" panose="020B0604020202020204" pitchFamily="34" charset="0"/>
              <a:cs typeface="Arial" panose="020B0604020202020204" pitchFamily="34" charset="0"/>
            </a:endParaRPr>
          </a:p>
        </p:txBody>
      </p:sp>
      <p:sp>
        <p:nvSpPr>
          <p:cNvPr id="3" name="TextovéPole 2"/>
          <p:cNvSpPr txBox="1"/>
          <p:nvPr/>
        </p:nvSpPr>
        <p:spPr>
          <a:xfrm>
            <a:off x="251520" y="2283718"/>
            <a:ext cx="8640960" cy="861774"/>
          </a:xfrm>
          <a:prstGeom prst="rect">
            <a:avLst/>
          </a:prstGeom>
          <a:noFill/>
        </p:spPr>
        <p:txBody>
          <a:bodyPr wrap="square" rtlCol="0">
            <a:spAutoFit/>
          </a:bodyPr>
          <a:lstStyle/>
          <a:p>
            <a:r>
              <a:rPr lang="cs-CZ" b="1" dirty="0" err="1">
                <a:solidFill>
                  <a:schemeClr val="tx2"/>
                </a:solidFill>
                <a:latin typeface="Arial" panose="020B0604020202020204" pitchFamily="34" charset="0"/>
                <a:cs typeface="Arial" panose="020B0604020202020204" pitchFamily="34" charset="0"/>
              </a:rPr>
              <a:t>Acknowledgement</a:t>
            </a:r>
            <a:endParaRPr lang="cs-CZ" b="1" dirty="0">
              <a:solidFill>
                <a:schemeClr val="tx2"/>
              </a:solidFill>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This work has been fully supported by the Croatian Science Foundation under the project number UIP-2014-09-6889.</a:t>
            </a:r>
            <a:endParaRPr lang="cs-CZ" sz="1600"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2FD83B9A-E7F5-4BBF-8EA1-22A7306A38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1840" y="4155927"/>
            <a:ext cx="1368152" cy="766166"/>
          </a:xfrm>
          <a:prstGeom prst="rect">
            <a:avLst/>
          </a:prstGeom>
        </p:spPr>
      </p:pic>
      <p:pic>
        <p:nvPicPr>
          <p:cNvPr id="5" name="Picture 4">
            <a:extLst>
              <a:ext uri="{FF2B5EF4-FFF2-40B4-BE49-F238E27FC236}">
                <a16:creationId xmlns:a16="http://schemas.microsoft.com/office/drawing/2014/main" id="{9CD87165-DEC8-4A1F-9FFC-A4AEEB73A3A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6016" y="4227934"/>
            <a:ext cx="1584176" cy="686193"/>
          </a:xfrm>
          <a:prstGeom prst="rect">
            <a:avLst/>
          </a:prstGeom>
        </p:spPr>
      </p:pic>
      <p:sp>
        <p:nvSpPr>
          <p:cNvPr id="6" name="TextovéPole 2">
            <a:extLst>
              <a:ext uri="{FF2B5EF4-FFF2-40B4-BE49-F238E27FC236}">
                <a16:creationId xmlns:a16="http://schemas.microsoft.com/office/drawing/2014/main" id="{4634ADA5-C78F-4B57-B082-E478E6B36A1F}"/>
              </a:ext>
            </a:extLst>
          </p:cNvPr>
          <p:cNvSpPr txBox="1"/>
          <p:nvPr/>
        </p:nvSpPr>
        <p:spPr>
          <a:xfrm>
            <a:off x="251520" y="3219822"/>
            <a:ext cx="8640960" cy="1107996"/>
          </a:xfrm>
          <a:prstGeom prst="rect">
            <a:avLst/>
          </a:prstGeom>
          <a:noFill/>
        </p:spPr>
        <p:txBody>
          <a:bodyPr wrap="square" rtlCol="0">
            <a:spAutoFit/>
          </a:bodyPr>
          <a:lstStyle/>
          <a:p>
            <a:r>
              <a:rPr lang="cs-CZ" b="1" dirty="0">
                <a:solidFill>
                  <a:schemeClr val="tx2"/>
                </a:solidFill>
                <a:latin typeface="Arial" panose="020B0604020202020204" pitchFamily="34" charset="0"/>
                <a:cs typeface="Arial" panose="020B0604020202020204" pitchFamily="34" charset="0"/>
              </a:rPr>
              <a:t>Contact e-mail</a:t>
            </a:r>
          </a:p>
          <a:p>
            <a:r>
              <a:rPr lang="en-US" sz="1600" dirty="0">
                <a:latin typeface="Arial" panose="020B0604020202020204" pitchFamily="34" charset="0"/>
                <a:cs typeface="Arial" panose="020B0604020202020204" pitchFamily="34" charset="0"/>
              </a:rPr>
              <a:t>alan.jovic@fer.hr; davor.kukolja@fer.hr; kresimir.friganovic@fer.hr;</a:t>
            </a:r>
            <a:r>
              <a:rPr lang="hr-HR" sz="1600"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kjozic@gmail.com; mario.cifrek@fer.hr</a:t>
            </a:r>
          </a:p>
          <a:p>
            <a:r>
              <a:rPr lang="hr-HR" sz="1600" dirty="0">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ovéPole 8"/>
          <p:cNvSpPr txBox="1"/>
          <p:nvPr/>
        </p:nvSpPr>
        <p:spPr>
          <a:xfrm>
            <a:off x="251520" y="1059582"/>
            <a:ext cx="8640960" cy="3108543"/>
          </a:xfrm>
          <a:prstGeom prst="rect">
            <a:avLst/>
          </a:prstGeom>
          <a:noFill/>
        </p:spPr>
        <p:txBody>
          <a:bodyPr wrap="square" rtlCol="0">
            <a:spAutoFit/>
          </a:bodyPr>
          <a:lstStyle/>
          <a:p>
            <a:r>
              <a:rPr lang="cs-CZ" b="1" dirty="0">
                <a:solidFill>
                  <a:schemeClr val="tx2"/>
                </a:solidFill>
                <a:latin typeface="Arial" panose="020B0604020202020204" pitchFamily="34" charset="0"/>
                <a:cs typeface="Arial" panose="020B0604020202020204" pitchFamily="34" charset="0"/>
              </a:rPr>
              <a:t>Aims &amp; objectives</a:t>
            </a:r>
            <a:br>
              <a:rPr lang="cs-CZ" b="1" dirty="0">
                <a:solidFill>
                  <a:schemeClr val="tx2"/>
                </a:solidFill>
                <a:latin typeface="Arial" panose="020B0604020202020204" pitchFamily="34" charset="0"/>
                <a:cs typeface="Arial" panose="020B0604020202020204" pitchFamily="34" charset="0"/>
              </a:rPr>
            </a:br>
            <a:endParaRPr lang="cs-CZ" b="1" dirty="0">
              <a:solidFill>
                <a:schemeClr val="tx2"/>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hr-HR" sz="1600" dirty="0">
                <a:latin typeface="Arial" panose="020B0604020202020204" pitchFamily="34" charset="0"/>
                <a:cs typeface="Arial" panose="020B0604020202020204" pitchFamily="34" charset="0"/>
              </a:rPr>
              <a:t>W</a:t>
            </a:r>
            <a:r>
              <a:rPr lang="en-US" sz="1600" dirty="0">
                <a:latin typeface="Arial" panose="020B0604020202020204" pitchFamily="34" charset="0"/>
                <a:cs typeface="Arial" panose="020B0604020202020204" pitchFamily="34" charset="0"/>
              </a:rPr>
              <a:t>e present a web-based platform for analysis of biomedical time series, developed under the ongoing</a:t>
            </a:r>
            <a:r>
              <a:rPr lang="en-US" sz="1600" b="1" dirty="0">
                <a:latin typeface="Arial" panose="020B0604020202020204" pitchFamily="34" charset="0"/>
                <a:cs typeface="Arial" panose="020B0604020202020204" pitchFamily="34" charset="0"/>
              </a:rPr>
              <a:t> MULTISAB (</a:t>
            </a:r>
            <a:r>
              <a:rPr lang="en-US" sz="1600" b="1" dirty="0" err="1">
                <a:latin typeface="Arial" panose="020B0604020202020204" pitchFamily="34" charset="0"/>
                <a:cs typeface="Arial" panose="020B0604020202020204" pitchFamily="34" charset="0"/>
              </a:rPr>
              <a:t>MULtivariate</a:t>
            </a:r>
            <a:r>
              <a:rPr lang="en-US" sz="1600" b="1" dirty="0">
                <a:latin typeface="Arial" panose="020B0604020202020204" pitchFamily="34" charset="0"/>
                <a:cs typeface="Arial" panose="020B0604020202020204" pitchFamily="34" charset="0"/>
              </a:rPr>
              <a:t> T</a:t>
            </a:r>
            <a:r>
              <a:rPr lang="hr-HR" sz="1600" b="1" dirty="0">
                <a:latin typeface="Arial" panose="020B0604020202020204" pitchFamily="34" charset="0"/>
                <a:cs typeface="Arial" panose="020B0604020202020204" pitchFamily="34" charset="0"/>
              </a:rPr>
              <a:t>i</a:t>
            </a:r>
            <a:r>
              <a:rPr lang="en-US" sz="1600" b="1" dirty="0">
                <a:latin typeface="Arial" panose="020B0604020202020204" pitchFamily="34" charset="0"/>
                <a:cs typeface="Arial" panose="020B0604020202020204" pitchFamily="34" charset="0"/>
              </a:rPr>
              <a:t>me Series Analysis in Biomedicine) project</a:t>
            </a:r>
            <a:endParaRPr lang="hr-HR" sz="1600" b="1"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US" sz="1600" b="1" dirty="0">
                <a:latin typeface="Arial" panose="020B0604020202020204" pitchFamily="34" charset="0"/>
                <a:cs typeface="Arial" panose="020B0604020202020204" pitchFamily="34" charset="0"/>
                <a:hlinkClick r:id="rId3"/>
              </a:rPr>
              <a:t>http://www.zemris.fer.hr/~ajovic/hrzz_multisab/platform.html</a:t>
            </a:r>
            <a:endParaRPr lang="hr-HR" sz="1400" b="1"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US" sz="1600" dirty="0">
                <a:latin typeface="Arial" panose="020B0604020202020204" pitchFamily="34" charset="0"/>
                <a:cs typeface="Arial" panose="020B0604020202020204" pitchFamily="34" charset="0"/>
              </a:rPr>
              <a:t>The platform is intended for researchers and clinicians to perform </a:t>
            </a:r>
            <a:r>
              <a:rPr lang="en-US" sz="1600" b="1" dirty="0">
                <a:latin typeface="Arial" panose="020B0604020202020204" pitchFamily="34" charset="0"/>
                <a:cs typeface="Arial" panose="020B0604020202020204" pitchFamily="34" charset="0"/>
              </a:rPr>
              <a:t>detailed analysis and set diagnosis</a:t>
            </a:r>
            <a:r>
              <a:rPr lang="en-US" sz="1600" dirty="0">
                <a:latin typeface="Arial" panose="020B0604020202020204" pitchFamily="34" charset="0"/>
                <a:cs typeface="Arial" panose="020B0604020202020204" pitchFamily="34" charset="0"/>
              </a:rPr>
              <a:t> based on imported </a:t>
            </a:r>
            <a:r>
              <a:rPr lang="en-US" sz="1600" b="1" dirty="0">
                <a:latin typeface="Arial" panose="020B0604020202020204" pitchFamily="34" charset="0"/>
                <a:cs typeface="Arial" panose="020B0604020202020204" pitchFamily="34" charset="0"/>
              </a:rPr>
              <a:t>biomedical time series data</a:t>
            </a:r>
            <a:r>
              <a:rPr lang="en-US" sz="1600" dirty="0">
                <a:latin typeface="Arial" panose="020B0604020202020204" pitchFamily="34" charset="0"/>
                <a:cs typeface="Arial" panose="020B0604020202020204" pitchFamily="34" charset="0"/>
              </a:rPr>
              <a:t>, as well as to visualize and inspect signals data</a:t>
            </a:r>
            <a:endParaRPr lang="hr-HR" sz="16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US" sz="1600" dirty="0">
                <a:latin typeface="Arial" panose="020B0604020202020204" pitchFamily="34" charset="0"/>
                <a:cs typeface="Arial" panose="020B0604020202020204" pitchFamily="34" charset="0"/>
              </a:rPr>
              <a:t>The access to MULTISAB can be achieved </a:t>
            </a:r>
            <a:r>
              <a:rPr lang="en-US" sz="1600" b="1" dirty="0">
                <a:latin typeface="Arial" panose="020B0604020202020204" pitchFamily="34" charset="0"/>
                <a:cs typeface="Arial" panose="020B0604020202020204" pitchFamily="34" charset="0"/>
              </a:rPr>
              <a:t>through web browsers</a:t>
            </a:r>
            <a:r>
              <a:rPr lang="en-US" sz="1600" dirty="0">
                <a:latin typeface="Arial" panose="020B0604020202020204" pitchFamily="34" charset="0"/>
                <a:cs typeface="Arial" panose="020B0604020202020204" pitchFamily="34" charset="0"/>
              </a:rPr>
              <a:t>, and is therefore available from any computer, without requisite installations. A major benefit of using the platform is that a user doesn’t need excessive computing power to do the analysis, as the </a:t>
            </a:r>
            <a:r>
              <a:rPr lang="en-US" sz="1600" b="1" dirty="0">
                <a:latin typeface="Arial" panose="020B0604020202020204" pitchFamily="34" charset="0"/>
                <a:cs typeface="Arial" panose="020B0604020202020204" pitchFamily="34" charset="0"/>
              </a:rPr>
              <a:t>computations are done remotely</a:t>
            </a:r>
            <a:endParaRPr lang="cs-CZ" sz="1600" b="1"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54D48542-DEA7-4A52-86A3-98ED799CA9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31840" y="4155927"/>
            <a:ext cx="1368152" cy="766166"/>
          </a:xfrm>
          <a:prstGeom prst="rect">
            <a:avLst/>
          </a:prstGeom>
        </p:spPr>
      </p:pic>
      <p:pic>
        <p:nvPicPr>
          <p:cNvPr id="4" name="Picture 3">
            <a:extLst>
              <a:ext uri="{FF2B5EF4-FFF2-40B4-BE49-F238E27FC236}">
                <a16:creationId xmlns:a16="http://schemas.microsoft.com/office/drawing/2014/main" id="{E00AA2E0-6A27-48C2-8234-B3916CBD452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16016" y="4227934"/>
            <a:ext cx="1584176" cy="68619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ovéPole 8"/>
          <p:cNvSpPr txBox="1"/>
          <p:nvPr/>
        </p:nvSpPr>
        <p:spPr>
          <a:xfrm>
            <a:off x="251520" y="1275606"/>
            <a:ext cx="8640960" cy="2092881"/>
          </a:xfrm>
          <a:prstGeom prst="rect">
            <a:avLst/>
          </a:prstGeom>
          <a:noFill/>
        </p:spPr>
        <p:txBody>
          <a:bodyPr wrap="square" rtlCol="0">
            <a:spAutoFit/>
          </a:bodyPr>
          <a:lstStyle/>
          <a:p>
            <a:pPr algn="just"/>
            <a:r>
              <a:rPr lang="cs-CZ" b="1" dirty="0" err="1">
                <a:solidFill>
                  <a:schemeClr val="tx2"/>
                </a:solidFill>
                <a:latin typeface="Arial" panose="020B0604020202020204" pitchFamily="34" charset="0"/>
                <a:cs typeface="Arial" panose="020B0604020202020204" pitchFamily="34" charset="0"/>
              </a:rPr>
              <a:t>Aims</a:t>
            </a:r>
            <a:r>
              <a:rPr lang="cs-CZ" b="1" dirty="0">
                <a:solidFill>
                  <a:schemeClr val="tx2"/>
                </a:solidFill>
                <a:latin typeface="Arial" panose="020B0604020202020204" pitchFamily="34" charset="0"/>
                <a:cs typeface="Arial" panose="020B0604020202020204" pitchFamily="34" charset="0"/>
              </a:rPr>
              <a:t> &amp; </a:t>
            </a:r>
            <a:r>
              <a:rPr lang="cs-CZ" b="1" dirty="0" err="1">
                <a:solidFill>
                  <a:schemeClr val="tx2"/>
                </a:solidFill>
                <a:latin typeface="Arial" panose="020B0604020202020204" pitchFamily="34" charset="0"/>
                <a:cs typeface="Arial" panose="020B0604020202020204" pitchFamily="34" charset="0"/>
              </a:rPr>
              <a:t>objectives</a:t>
            </a:r>
            <a:endParaRPr lang="cs-CZ" b="1" dirty="0">
              <a:solidFill>
                <a:schemeClr val="tx2"/>
              </a:solidFill>
              <a:latin typeface="Arial" panose="020B0604020202020204" pitchFamily="34" charset="0"/>
              <a:cs typeface="Arial" panose="020B0604020202020204" pitchFamily="34" charset="0"/>
            </a:endParaRPr>
          </a:p>
          <a:p>
            <a:pPr algn="just"/>
            <a:endParaRPr lang="cs-CZ" sz="1600" b="1"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US" sz="1600" dirty="0">
                <a:latin typeface="Arial" panose="020B0604020202020204" pitchFamily="34" charset="0"/>
                <a:cs typeface="Arial" panose="020B0604020202020204" pitchFamily="34" charset="0"/>
              </a:rPr>
              <a:t>The MULTISAB project is divided into </a:t>
            </a:r>
            <a:r>
              <a:rPr lang="en-US" sz="1600" b="1" dirty="0">
                <a:latin typeface="Arial" panose="020B0604020202020204" pitchFamily="34" charset="0"/>
                <a:cs typeface="Arial" panose="020B0604020202020204" pitchFamily="34" charset="0"/>
              </a:rPr>
              <a:t>three subprojects</a:t>
            </a:r>
            <a:r>
              <a:rPr lang="en-US" sz="1600" dirty="0">
                <a:latin typeface="Arial" panose="020B0604020202020204" pitchFamily="34" charset="0"/>
                <a:cs typeface="Arial" panose="020B0604020202020204" pitchFamily="34" charset="0"/>
              </a:rPr>
              <a:t>: </a:t>
            </a:r>
            <a:endParaRPr lang="hr-HR" sz="1600" dirty="0">
              <a:latin typeface="Arial" panose="020B0604020202020204" pitchFamily="34" charset="0"/>
              <a:cs typeface="Arial" panose="020B0604020202020204" pitchFamily="34" charset="0"/>
            </a:endParaRPr>
          </a:p>
          <a:p>
            <a:pPr marL="742950" lvl="1" indent="-285750" algn="just">
              <a:buFont typeface="Arial" panose="020B0604020202020204" pitchFamily="34" charset="0"/>
              <a:buChar char="•"/>
            </a:pPr>
            <a:r>
              <a:rPr lang="en-US" sz="1600" b="1" i="1" dirty="0">
                <a:latin typeface="Arial" panose="020B0604020202020204" pitchFamily="34" charset="0"/>
                <a:cs typeface="Arial" panose="020B0604020202020204" pitchFamily="34" charset="0"/>
              </a:rPr>
              <a:t>Backend</a:t>
            </a:r>
            <a:endParaRPr lang="hr-HR" sz="1600" b="1" i="1" dirty="0">
              <a:latin typeface="Arial" panose="020B0604020202020204" pitchFamily="34" charset="0"/>
              <a:cs typeface="Arial" panose="020B0604020202020204" pitchFamily="34" charset="0"/>
            </a:endParaRPr>
          </a:p>
          <a:p>
            <a:pPr marL="742950" lvl="1" indent="-285750" algn="just">
              <a:buFont typeface="Arial" panose="020B0604020202020204" pitchFamily="34" charset="0"/>
              <a:buChar char="•"/>
            </a:pPr>
            <a:r>
              <a:rPr lang="en-US" sz="1600" b="1" i="1" dirty="0">
                <a:latin typeface="Arial" panose="020B0604020202020204" pitchFamily="34" charset="0"/>
                <a:cs typeface="Arial" panose="020B0604020202020204" pitchFamily="34" charset="0"/>
              </a:rPr>
              <a:t>Frontend</a:t>
            </a:r>
            <a:endParaRPr lang="hr-HR" sz="1600" b="1" i="1" dirty="0">
              <a:latin typeface="Arial" panose="020B0604020202020204" pitchFamily="34" charset="0"/>
              <a:cs typeface="Arial" panose="020B0604020202020204" pitchFamily="34" charset="0"/>
            </a:endParaRPr>
          </a:p>
          <a:p>
            <a:pPr marL="742950" lvl="1" indent="-285750" algn="just">
              <a:buFont typeface="Arial" panose="020B0604020202020204" pitchFamily="34" charset="0"/>
              <a:buChar char="•"/>
            </a:pPr>
            <a:r>
              <a:rPr lang="hr-HR" sz="1600" b="1" i="1" dirty="0">
                <a:latin typeface="Arial" panose="020B0604020202020204" pitchFamily="34" charset="0"/>
                <a:cs typeface="Arial" panose="020B0604020202020204" pitchFamily="34" charset="0"/>
              </a:rPr>
              <a:t>P</a:t>
            </a:r>
            <a:r>
              <a:rPr lang="en-US" sz="1600" b="1" i="1" dirty="0" err="1">
                <a:latin typeface="Arial" panose="020B0604020202020204" pitchFamily="34" charset="0"/>
                <a:cs typeface="Arial" panose="020B0604020202020204" pitchFamily="34" charset="0"/>
              </a:rPr>
              <a:t>rocessing</a:t>
            </a:r>
            <a:endParaRPr lang="hr-HR" sz="1600" b="1" i="1"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US" sz="1600" dirty="0">
                <a:latin typeface="Arial" panose="020B0604020202020204" pitchFamily="34" charset="0"/>
                <a:cs typeface="Arial" panose="020B0604020202020204" pitchFamily="34" charset="0"/>
              </a:rPr>
              <a:t>The processing subproject, located on the server side, is </a:t>
            </a:r>
            <a:r>
              <a:rPr lang="en-US" sz="1600" b="1" dirty="0">
                <a:latin typeface="Arial" panose="020B0604020202020204" pitchFamily="34" charset="0"/>
                <a:cs typeface="Arial" panose="020B0604020202020204" pitchFamily="34" charset="0"/>
              </a:rPr>
              <a:t>responsible for data </a:t>
            </a:r>
            <a:r>
              <a:rPr lang="en-US" sz="1600" b="1" dirty="0" err="1">
                <a:latin typeface="Arial" panose="020B0604020202020204" pitchFamily="34" charset="0"/>
                <a:cs typeface="Arial" panose="020B0604020202020204" pitchFamily="34" charset="0"/>
              </a:rPr>
              <a:t>analysi</a:t>
            </a:r>
            <a:r>
              <a:rPr lang="hr-HR" sz="1600" b="1" dirty="0">
                <a:latin typeface="Arial" panose="020B0604020202020204" pitchFamily="34" charset="0"/>
                <a:cs typeface="Arial" panose="020B0604020202020204" pitchFamily="34" charset="0"/>
              </a:rPr>
              <a:t>s</a:t>
            </a:r>
          </a:p>
          <a:p>
            <a:pPr marL="285750" indent="-285750" algn="just">
              <a:buFont typeface="Arial" panose="020B0604020202020204" pitchFamily="34" charset="0"/>
              <a:buChar char="•"/>
            </a:pPr>
            <a:r>
              <a:rPr lang="en-US" sz="1600" dirty="0">
                <a:latin typeface="Arial" panose="020B0604020202020204" pitchFamily="34" charset="0"/>
                <a:cs typeface="Arial" panose="020B0604020202020204" pitchFamily="34" charset="0"/>
              </a:rPr>
              <a:t>All the processing frameworks are </a:t>
            </a:r>
            <a:r>
              <a:rPr lang="en-US" sz="1600" b="1" dirty="0">
                <a:latin typeface="Arial" panose="020B0604020202020204" pitchFamily="34" charset="0"/>
                <a:cs typeface="Arial" panose="020B0604020202020204" pitchFamily="34" charset="0"/>
              </a:rPr>
              <a:t>written in Java 9 </a:t>
            </a:r>
            <a:r>
              <a:rPr lang="en-US" sz="1600" dirty="0">
                <a:latin typeface="Arial" panose="020B0604020202020204" pitchFamily="34" charset="0"/>
                <a:cs typeface="Arial" panose="020B0604020202020204" pitchFamily="34" charset="0"/>
              </a:rPr>
              <a:t>and </a:t>
            </a:r>
            <a:r>
              <a:rPr lang="en-US" sz="1600" b="1" dirty="0">
                <a:latin typeface="Arial" panose="020B0604020202020204" pitchFamily="34" charset="0"/>
                <a:cs typeface="Arial" panose="020B0604020202020204" pitchFamily="34" charset="0"/>
              </a:rPr>
              <a:t>run on a host computer</a:t>
            </a:r>
          </a:p>
        </p:txBody>
      </p:sp>
      <p:pic>
        <p:nvPicPr>
          <p:cNvPr id="3" name="Picture 2">
            <a:extLst>
              <a:ext uri="{FF2B5EF4-FFF2-40B4-BE49-F238E27FC236}">
                <a16:creationId xmlns:a16="http://schemas.microsoft.com/office/drawing/2014/main" id="{58B21689-865C-4D73-AE91-1E21FF7A1B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1840" y="4155927"/>
            <a:ext cx="1368152" cy="766166"/>
          </a:xfrm>
          <a:prstGeom prst="rect">
            <a:avLst/>
          </a:prstGeom>
        </p:spPr>
      </p:pic>
      <p:pic>
        <p:nvPicPr>
          <p:cNvPr id="4" name="Picture 3">
            <a:extLst>
              <a:ext uri="{FF2B5EF4-FFF2-40B4-BE49-F238E27FC236}">
                <a16:creationId xmlns:a16="http://schemas.microsoft.com/office/drawing/2014/main" id="{42708986-76B3-4BFF-9F13-D246A7F64F6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6016" y="4227934"/>
            <a:ext cx="1584176" cy="686193"/>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ovéPole 8"/>
          <p:cNvSpPr txBox="1"/>
          <p:nvPr/>
        </p:nvSpPr>
        <p:spPr>
          <a:xfrm>
            <a:off x="251520" y="1275606"/>
            <a:ext cx="8640960" cy="2831544"/>
          </a:xfrm>
          <a:prstGeom prst="rect">
            <a:avLst/>
          </a:prstGeom>
          <a:noFill/>
        </p:spPr>
        <p:txBody>
          <a:bodyPr wrap="square" rtlCol="0">
            <a:spAutoFit/>
          </a:bodyPr>
          <a:lstStyle/>
          <a:p>
            <a:pPr algn="just"/>
            <a:r>
              <a:rPr lang="cs-CZ" b="1" dirty="0">
                <a:solidFill>
                  <a:schemeClr val="tx2"/>
                </a:solidFill>
                <a:latin typeface="Arial" panose="020B0604020202020204" pitchFamily="34" charset="0"/>
                <a:cs typeface="Arial" panose="020B0604020202020204" pitchFamily="34" charset="0"/>
              </a:rPr>
              <a:t>Processing subproject frameworks</a:t>
            </a:r>
          </a:p>
          <a:p>
            <a:pPr algn="just"/>
            <a:endParaRPr lang="cs-CZ" sz="1600" b="1"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hr-HR" sz="1600" b="1" dirty="0">
                <a:latin typeface="Arial" panose="020B0604020202020204" pitchFamily="34" charset="0"/>
                <a:cs typeface="Arial" panose="020B0604020202020204" pitchFamily="34" charset="0"/>
              </a:rPr>
              <a:t>K</a:t>
            </a:r>
            <a:r>
              <a:rPr lang="en-US" sz="1600" b="1" dirty="0" err="1">
                <a:latin typeface="Arial" panose="020B0604020202020204" pitchFamily="34" charset="0"/>
                <a:cs typeface="Arial" panose="020B0604020202020204" pitchFamily="34" charset="0"/>
              </a:rPr>
              <a:t>ey</a:t>
            </a:r>
            <a:r>
              <a:rPr lang="en-US" sz="1600" b="1" dirty="0">
                <a:latin typeface="Arial" panose="020B0604020202020204" pitchFamily="34" charset="0"/>
                <a:cs typeface="Arial" panose="020B0604020202020204" pitchFamily="34" charset="0"/>
              </a:rPr>
              <a:t> frameworks </a:t>
            </a:r>
            <a:r>
              <a:rPr lang="en-US" sz="1600" dirty="0">
                <a:latin typeface="Arial" panose="020B0604020202020204" pitchFamily="34" charset="0"/>
                <a:cs typeface="Arial" panose="020B0604020202020204" pitchFamily="34" charset="0"/>
              </a:rPr>
              <a:t>for processing and analysis of biomedical time series</a:t>
            </a:r>
            <a:r>
              <a:rPr lang="hr-HR" sz="1600" dirty="0">
                <a:latin typeface="Arial" panose="020B0604020202020204" pitchFamily="34" charset="0"/>
                <a:cs typeface="Arial" panose="020B0604020202020204" pitchFamily="34" charset="0"/>
              </a:rPr>
              <a:t>:</a:t>
            </a:r>
          </a:p>
          <a:p>
            <a:pPr marL="742950" lvl="1" indent="-285750" algn="just">
              <a:buFont typeface="Arial" panose="020B0604020202020204" pitchFamily="34" charset="0"/>
              <a:buChar char="•"/>
            </a:pPr>
            <a:r>
              <a:rPr lang="hr-HR" sz="1600" dirty="0">
                <a:latin typeface="Arial" panose="020B0604020202020204" pitchFamily="34" charset="0"/>
                <a:cs typeface="Arial" panose="020B0604020202020204" pitchFamily="34" charset="0"/>
              </a:rPr>
              <a:t>R</a:t>
            </a:r>
            <a:r>
              <a:rPr lang="en-US" sz="1600" dirty="0" err="1">
                <a:latin typeface="Arial" panose="020B0604020202020204" pitchFamily="34" charset="0"/>
                <a:cs typeface="Arial" panose="020B0604020202020204" pitchFamily="34" charset="0"/>
              </a:rPr>
              <a:t>ecord</a:t>
            </a:r>
            <a:r>
              <a:rPr lang="en-US" sz="1600" dirty="0">
                <a:latin typeface="Arial" panose="020B0604020202020204" pitchFamily="34" charset="0"/>
                <a:cs typeface="Arial" panose="020B0604020202020204" pitchFamily="34" charset="0"/>
              </a:rPr>
              <a:t> input handling</a:t>
            </a:r>
            <a:endParaRPr lang="hr-HR" sz="1600" dirty="0">
              <a:latin typeface="Arial" panose="020B0604020202020204" pitchFamily="34" charset="0"/>
              <a:cs typeface="Arial" panose="020B0604020202020204" pitchFamily="34" charset="0"/>
            </a:endParaRPr>
          </a:p>
          <a:p>
            <a:pPr marL="742950" lvl="1" indent="-285750" algn="just">
              <a:buFont typeface="Arial" panose="020B0604020202020204" pitchFamily="34" charset="0"/>
              <a:buChar char="•"/>
            </a:pPr>
            <a:r>
              <a:rPr lang="en-US" sz="1600" dirty="0">
                <a:latin typeface="Arial" panose="020B0604020202020204" pitchFamily="34" charset="0"/>
                <a:cs typeface="Arial" panose="020B0604020202020204" pitchFamily="34" charset="0"/>
              </a:rPr>
              <a:t>Preprocessing</a:t>
            </a:r>
            <a:endParaRPr lang="hr-HR" sz="1600" dirty="0">
              <a:latin typeface="Arial" panose="020B0604020202020204" pitchFamily="34" charset="0"/>
              <a:cs typeface="Arial" panose="020B0604020202020204" pitchFamily="34" charset="0"/>
            </a:endParaRPr>
          </a:p>
          <a:p>
            <a:pPr marL="742950" lvl="1" indent="-285750" algn="just">
              <a:buFont typeface="Arial" panose="020B0604020202020204" pitchFamily="34" charset="0"/>
              <a:buChar char="•"/>
            </a:pPr>
            <a:r>
              <a:rPr lang="hr-HR" sz="1600" dirty="0">
                <a:latin typeface="Arial" panose="020B0604020202020204" pitchFamily="34" charset="0"/>
                <a:cs typeface="Arial" panose="020B0604020202020204" pitchFamily="34" charset="0"/>
              </a:rPr>
              <a:t>S</a:t>
            </a:r>
            <a:r>
              <a:rPr lang="en-US" sz="1600" dirty="0" err="1">
                <a:latin typeface="Arial" panose="020B0604020202020204" pitchFamily="34" charset="0"/>
                <a:cs typeface="Arial" panose="020B0604020202020204" pitchFamily="34" charset="0"/>
              </a:rPr>
              <a:t>ignal</a:t>
            </a:r>
            <a:r>
              <a:rPr lang="en-US" sz="1600" dirty="0">
                <a:latin typeface="Arial" panose="020B0604020202020204" pitchFamily="34" charset="0"/>
                <a:cs typeface="Arial" panose="020B0604020202020204" pitchFamily="34" charset="0"/>
              </a:rPr>
              <a:t> visualization</a:t>
            </a:r>
            <a:endParaRPr lang="hr-HR" sz="1600" dirty="0">
              <a:latin typeface="Arial" panose="020B0604020202020204" pitchFamily="34" charset="0"/>
              <a:cs typeface="Arial" panose="020B0604020202020204" pitchFamily="34" charset="0"/>
            </a:endParaRPr>
          </a:p>
          <a:p>
            <a:pPr marL="742950" lvl="1" indent="-285750" algn="just">
              <a:buFont typeface="Arial" panose="020B0604020202020204" pitchFamily="34" charset="0"/>
              <a:buChar char="•"/>
            </a:pPr>
            <a:r>
              <a:rPr lang="hr-HR" sz="1600" dirty="0">
                <a:latin typeface="Arial" panose="020B0604020202020204" pitchFamily="34" charset="0"/>
                <a:cs typeface="Arial" panose="020B0604020202020204" pitchFamily="34" charset="0"/>
              </a:rPr>
              <a:t>G</a:t>
            </a:r>
            <a:r>
              <a:rPr lang="en-US" sz="1600" dirty="0" err="1">
                <a:latin typeface="Arial" panose="020B0604020202020204" pitchFamily="34" charset="0"/>
                <a:cs typeface="Arial" panose="020B0604020202020204" pitchFamily="34" charset="0"/>
              </a:rPr>
              <a:t>eneral</a:t>
            </a:r>
            <a:r>
              <a:rPr lang="en-US" sz="1600" dirty="0">
                <a:latin typeface="Arial" panose="020B0604020202020204" pitchFamily="34" charset="0"/>
                <a:cs typeface="Arial" panose="020B0604020202020204" pitchFamily="34" charset="0"/>
              </a:rPr>
              <a:t> time series features extraction</a:t>
            </a:r>
            <a:endParaRPr lang="hr-HR" sz="1600" dirty="0">
              <a:latin typeface="Arial" panose="020B0604020202020204" pitchFamily="34" charset="0"/>
              <a:cs typeface="Arial" panose="020B0604020202020204" pitchFamily="34" charset="0"/>
            </a:endParaRPr>
          </a:p>
          <a:p>
            <a:pPr marL="742950" lvl="1" indent="-285750" algn="just">
              <a:buFont typeface="Arial" panose="020B0604020202020204" pitchFamily="34" charset="0"/>
              <a:buChar char="•"/>
            </a:pPr>
            <a:r>
              <a:rPr lang="hr-HR" sz="1600" dirty="0">
                <a:latin typeface="Arial" panose="020B0604020202020204" pitchFamily="34" charset="0"/>
                <a:cs typeface="Arial" panose="020B0604020202020204" pitchFamily="34" charset="0"/>
              </a:rPr>
              <a:t>S</a:t>
            </a:r>
            <a:r>
              <a:rPr lang="en-US" sz="1600" dirty="0" err="1">
                <a:latin typeface="Arial" panose="020B0604020202020204" pitchFamily="34" charset="0"/>
                <a:cs typeface="Arial" panose="020B0604020202020204" pitchFamily="34" charset="0"/>
              </a:rPr>
              <a:t>pecific</a:t>
            </a:r>
            <a:r>
              <a:rPr lang="en-US" sz="1600" dirty="0">
                <a:latin typeface="Arial" panose="020B0604020202020204" pitchFamily="34" charset="0"/>
                <a:cs typeface="Arial" panose="020B0604020202020204" pitchFamily="34" charset="0"/>
              </a:rPr>
              <a:t> (domain) time series features extraction</a:t>
            </a:r>
            <a:endParaRPr lang="hr-HR" sz="1600" dirty="0">
              <a:latin typeface="Arial" panose="020B0604020202020204" pitchFamily="34" charset="0"/>
              <a:cs typeface="Arial" panose="020B0604020202020204" pitchFamily="34" charset="0"/>
            </a:endParaRPr>
          </a:p>
          <a:p>
            <a:pPr marL="742950" lvl="1" indent="-285750" algn="just">
              <a:buFont typeface="Arial" panose="020B0604020202020204" pitchFamily="34" charset="0"/>
              <a:buChar char="•"/>
            </a:pPr>
            <a:r>
              <a:rPr lang="hr-HR" sz="1600" dirty="0">
                <a:latin typeface="Arial" panose="020B0604020202020204" pitchFamily="34" charset="0"/>
                <a:cs typeface="Arial" panose="020B0604020202020204" pitchFamily="34" charset="0"/>
              </a:rPr>
              <a:t>E</a:t>
            </a:r>
            <a:r>
              <a:rPr lang="en-US" sz="1600" dirty="0" err="1">
                <a:latin typeface="Arial" panose="020B0604020202020204" pitchFamily="34" charset="0"/>
                <a:cs typeface="Arial" panose="020B0604020202020204" pitchFamily="34" charset="0"/>
              </a:rPr>
              <a:t>xpert</a:t>
            </a:r>
            <a:r>
              <a:rPr lang="en-US" sz="1600" dirty="0">
                <a:latin typeface="Arial" panose="020B0604020202020204" pitchFamily="34" charset="0"/>
                <a:cs typeface="Arial" panose="020B0604020202020204" pitchFamily="34" charset="0"/>
              </a:rPr>
              <a:t> system recommendations</a:t>
            </a:r>
            <a:endParaRPr lang="hr-HR" sz="1600" dirty="0">
              <a:latin typeface="Arial" panose="020B0604020202020204" pitchFamily="34" charset="0"/>
              <a:cs typeface="Arial" panose="020B0604020202020204" pitchFamily="34" charset="0"/>
            </a:endParaRPr>
          </a:p>
          <a:p>
            <a:pPr marL="742950" lvl="1" indent="-285750" algn="just">
              <a:buFont typeface="Arial" panose="020B0604020202020204" pitchFamily="34" charset="0"/>
              <a:buChar char="•"/>
            </a:pPr>
            <a:r>
              <a:rPr lang="hr-HR" sz="1600" dirty="0">
                <a:latin typeface="Arial" panose="020B0604020202020204" pitchFamily="34" charset="0"/>
                <a:cs typeface="Arial" panose="020B0604020202020204" pitchFamily="34" charset="0"/>
              </a:rPr>
              <a:t>D</a:t>
            </a:r>
            <a:r>
              <a:rPr lang="en-US" sz="1600" dirty="0" err="1">
                <a:latin typeface="Arial" panose="020B0604020202020204" pitchFamily="34" charset="0"/>
                <a:cs typeface="Arial" panose="020B0604020202020204" pitchFamily="34" charset="0"/>
              </a:rPr>
              <a:t>ata</a:t>
            </a:r>
            <a:r>
              <a:rPr lang="en-US" sz="1600" dirty="0">
                <a:latin typeface="Arial" panose="020B0604020202020204" pitchFamily="34" charset="0"/>
                <a:cs typeface="Arial" panose="020B0604020202020204" pitchFamily="34" charset="0"/>
              </a:rPr>
              <a:t> mining</a:t>
            </a:r>
            <a:endParaRPr lang="hr-HR" sz="1600" dirty="0">
              <a:latin typeface="Arial" panose="020B0604020202020204" pitchFamily="34" charset="0"/>
              <a:cs typeface="Arial" panose="020B0604020202020204" pitchFamily="34" charset="0"/>
            </a:endParaRPr>
          </a:p>
          <a:p>
            <a:pPr marL="742950" lvl="1" indent="-285750" algn="just">
              <a:buFont typeface="Arial" panose="020B0604020202020204" pitchFamily="34" charset="0"/>
              <a:buChar char="•"/>
            </a:pPr>
            <a:r>
              <a:rPr lang="hr-HR" sz="1600" dirty="0">
                <a:latin typeface="Arial" panose="020B0604020202020204" pitchFamily="34" charset="0"/>
                <a:cs typeface="Arial" panose="020B0604020202020204" pitchFamily="34" charset="0"/>
              </a:rPr>
              <a:t>R</a:t>
            </a:r>
            <a:r>
              <a:rPr lang="en-US" sz="1600" dirty="0" err="1">
                <a:latin typeface="Arial" panose="020B0604020202020204" pitchFamily="34" charset="0"/>
                <a:cs typeface="Arial" panose="020B0604020202020204" pitchFamily="34" charset="0"/>
              </a:rPr>
              <a:t>eporting</a:t>
            </a:r>
            <a:endParaRPr lang="cs-CZ" sz="1600"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4907DF15-CCB2-4AB9-90FA-72D68AC37B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1840" y="4155927"/>
            <a:ext cx="1368152" cy="766166"/>
          </a:xfrm>
          <a:prstGeom prst="rect">
            <a:avLst/>
          </a:prstGeom>
        </p:spPr>
      </p:pic>
      <p:pic>
        <p:nvPicPr>
          <p:cNvPr id="4" name="Picture 3">
            <a:extLst>
              <a:ext uri="{FF2B5EF4-FFF2-40B4-BE49-F238E27FC236}">
                <a16:creationId xmlns:a16="http://schemas.microsoft.com/office/drawing/2014/main" id="{8789CC5E-0F0A-4800-8A3D-D499261B0AC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6016" y="4227934"/>
            <a:ext cx="1584176" cy="686193"/>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496B7B7-F3B8-4416-A5DF-94D264C7B7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1840" y="4155927"/>
            <a:ext cx="1368152" cy="766166"/>
          </a:xfrm>
          <a:prstGeom prst="rect">
            <a:avLst/>
          </a:prstGeom>
        </p:spPr>
      </p:pic>
      <p:pic>
        <p:nvPicPr>
          <p:cNvPr id="5" name="Picture 4">
            <a:extLst>
              <a:ext uri="{FF2B5EF4-FFF2-40B4-BE49-F238E27FC236}">
                <a16:creationId xmlns:a16="http://schemas.microsoft.com/office/drawing/2014/main" id="{A7FFB278-49C7-417E-82C0-EF5E9B18304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6016" y="4227934"/>
            <a:ext cx="1584176" cy="686193"/>
          </a:xfrm>
          <a:prstGeom prst="rect">
            <a:avLst/>
          </a:prstGeom>
        </p:spPr>
      </p:pic>
      <p:sp>
        <p:nvSpPr>
          <p:cNvPr id="9" name="TextovéPole 8"/>
          <p:cNvSpPr txBox="1"/>
          <p:nvPr/>
        </p:nvSpPr>
        <p:spPr>
          <a:xfrm>
            <a:off x="251520" y="1275606"/>
            <a:ext cx="2520280" cy="1846659"/>
          </a:xfrm>
          <a:prstGeom prst="rect">
            <a:avLst/>
          </a:prstGeom>
          <a:noFill/>
        </p:spPr>
        <p:txBody>
          <a:bodyPr wrap="square" rtlCol="0">
            <a:spAutoFit/>
          </a:bodyPr>
          <a:lstStyle/>
          <a:p>
            <a:r>
              <a:rPr lang="cs-CZ" b="1" dirty="0">
                <a:solidFill>
                  <a:schemeClr val="tx2"/>
                </a:solidFill>
                <a:latin typeface="Arial" panose="020B0604020202020204" pitchFamily="34" charset="0"/>
                <a:cs typeface="Arial" panose="020B0604020202020204" pitchFamily="34" charset="0"/>
              </a:rPr>
              <a:t>Features extraciton</a:t>
            </a:r>
          </a:p>
          <a:p>
            <a:endParaRPr lang="cs-CZ" sz="1600" b="1" dirty="0">
              <a:latin typeface="Arial" panose="020B0604020202020204" pitchFamily="34" charset="0"/>
              <a:cs typeface="Arial" panose="020B0604020202020204" pitchFamily="34" charset="0"/>
            </a:endParaRPr>
          </a:p>
          <a:p>
            <a:r>
              <a:rPr lang="en-US" sz="1600" b="1" dirty="0">
                <a:latin typeface="Arial" panose="020B0604020202020204" pitchFamily="34" charset="0"/>
                <a:cs typeface="Arial" panose="020B0604020202020204" pitchFamily="34" charset="0"/>
              </a:rPr>
              <a:t>General and domain-specific time series features </a:t>
            </a:r>
            <a:r>
              <a:rPr lang="en-US" sz="1600" dirty="0">
                <a:latin typeface="Arial" panose="020B0604020202020204" pitchFamily="34" charset="0"/>
                <a:cs typeface="Arial" panose="020B0604020202020204" pitchFamily="34" charset="0"/>
              </a:rPr>
              <a:t>implemented in the processing framework</a:t>
            </a:r>
            <a:r>
              <a:rPr lang="hr-HR" sz="1600" dirty="0">
                <a:latin typeface="Arial" panose="020B0604020202020204" pitchFamily="34" charset="0"/>
                <a:cs typeface="Arial" panose="020B0604020202020204" pitchFamily="34" charset="0"/>
              </a:rPr>
              <a:t>:</a:t>
            </a:r>
            <a:endParaRPr lang="cs-CZ" sz="1600" dirty="0">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E98B2236-FAB6-4407-BCD5-4776C6A906ED}"/>
              </a:ext>
            </a:extLst>
          </p:cNvPr>
          <p:cNvGraphicFramePr>
            <a:graphicFrameLocks noGrp="1"/>
          </p:cNvGraphicFramePr>
          <p:nvPr>
            <p:extLst>
              <p:ext uri="{D42A27DB-BD31-4B8C-83A1-F6EECF244321}">
                <p14:modId xmlns:p14="http://schemas.microsoft.com/office/powerpoint/2010/main" val="3614967058"/>
              </p:ext>
            </p:extLst>
          </p:nvPr>
        </p:nvGraphicFramePr>
        <p:xfrm>
          <a:off x="2771800" y="1131590"/>
          <a:ext cx="5400600" cy="2975129"/>
        </p:xfrm>
        <a:graphic>
          <a:graphicData uri="http://schemas.openxmlformats.org/drawingml/2006/table">
            <a:tbl>
              <a:tblPr firstRow="1" firstCol="1" bandRow="1">
                <a:tableStyleId>{5C22544A-7EE6-4342-B048-85BDC9FD1C3A}</a:tableStyleId>
              </a:tblPr>
              <a:tblGrid>
                <a:gridCol w="1045920">
                  <a:extLst>
                    <a:ext uri="{9D8B030D-6E8A-4147-A177-3AD203B41FA5}">
                      <a16:colId xmlns:a16="http://schemas.microsoft.com/office/drawing/2014/main" val="1861249756"/>
                    </a:ext>
                  </a:extLst>
                </a:gridCol>
                <a:gridCol w="4354680">
                  <a:extLst>
                    <a:ext uri="{9D8B030D-6E8A-4147-A177-3AD203B41FA5}">
                      <a16:colId xmlns:a16="http://schemas.microsoft.com/office/drawing/2014/main" val="2953604337"/>
                    </a:ext>
                  </a:extLst>
                </a:gridCol>
              </a:tblGrid>
              <a:tr h="109027">
                <a:tc>
                  <a:txBody>
                    <a:bodyPr/>
                    <a:lstStyle/>
                    <a:p>
                      <a:pPr indent="144145" algn="l" hangingPunct="0">
                        <a:lnSpc>
                          <a:spcPts val="1200"/>
                        </a:lnSpc>
                        <a:spcAft>
                          <a:spcPts val="0"/>
                        </a:spcAft>
                      </a:pPr>
                      <a:r>
                        <a:rPr lang="en-US" sz="800" dirty="0">
                          <a:effectLst/>
                          <a:latin typeface="Arial" panose="020B0604020202020204" pitchFamily="34" charset="0"/>
                          <a:cs typeface="Arial" panose="020B0604020202020204" pitchFamily="34" charset="0"/>
                        </a:rPr>
                        <a:t>Domain</a:t>
                      </a:r>
                      <a:endParaRPr lang="hr-HR" sz="900" dirty="0">
                        <a:effectLst/>
                        <a:latin typeface="Arial" panose="020B0604020202020204" pitchFamily="34" charset="0"/>
                        <a:ea typeface="Times New Roman" panose="02020603050405020304" pitchFamily="18" charset="0"/>
                        <a:cs typeface="Arial" panose="020B0604020202020204" pitchFamily="34" charset="0"/>
                      </a:endParaRPr>
                    </a:p>
                  </a:txBody>
                  <a:tcPr marL="16175" marR="16175" marT="0" marB="0">
                    <a:lnB w="12700" cap="flat" cmpd="sng" algn="ctr">
                      <a:solidFill>
                        <a:schemeClr val="tx1"/>
                      </a:solidFill>
                      <a:prstDash val="solid"/>
                      <a:round/>
                      <a:headEnd type="none" w="med" len="med"/>
                      <a:tailEnd type="none" w="med" len="med"/>
                    </a:lnB>
                  </a:tcPr>
                </a:tc>
                <a:tc>
                  <a:txBody>
                    <a:bodyPr/>
                    <a:lstStyle/>
                    <a:p>
                      <a:pPr indent="144145" algn="ctr" hangingPunct="0">
                        <a:lnSpc>
                          <a:spcPts val="1200"/>
                        </a:lnSpc>
                        <a:spcAft>
                          <a:spcPts val="0"/>
                        </a:spcAft>
                      </a:pPr>
                      <a:r>
                        <a:rPr lang="en-US" sz="800">
                          <a:effectLst/>
                          <a:latin typeface="Arial" panose="020B0604020202020204" pitchFamily="34" charset="0"/>
                          <a:cs typeface="Arial" panose="020B0604020202020204" pitchFamily="34" charset="0"/>
                        </a:rPr>
                        <a:t>Features</a:t>
                      </a:r>
                      <a:endParaRPr lang="hr-HR" sz="900">
                        <a:effectLst/>
                        <a:latin typeface="Arial" panose="020B0604020202020204" pitchFamily="34" charset="0"/>
                        <a:ea typeface="Times New Roman" panose="02020603050405020304" pitchFamily="18" charset="0"/>
                        <a:cs typeface="Arial" panose="020B0604020202020204" pitchFamily="34" charset="0"/>
                      </a:endParaRPr>
                    </a:p>
                  </a:txBody>
                  <a:tcPr marL="16175" marR="16175"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3630721"/>
                  </a:ext>
                </a:extLst>
              </a:tr>
              <a:tr h="229944">
                <a:tc>
                  <a:txBody>
                    <a:bodyPr/>
                    <a:lstStyle/>
                    <a:p>
                      <a:pPr indent="144145" algn="l" hangingPunct="0">
                        <a:lnSpc>
                          <a:spcPts val="1200"/>
                        </a:lnSpc>
                        <a:spcAft>
                          <a:spcPts val="0"/>
                        </a:spcAft>
                      </a:pPr>
                      <a:r>
                        <a:rPr lang="en-US" sz="800" dirty="0">
                          <a:effectLst/>
                          <a:latin typeface="Arial" panose="020B0604020202020204" pitchFamily="34" charset="0"/>
                          <a:cs typeface="Arial" panose="020B0604020202020204" pitchFamily="34" charset="0"/>
                        </a:rPr>
                        <a:t>Time</a:t>
                      </a:r>
                      <a:endParaRPr lang="hr-HR" sz="900" dirty="0">
                        <a:effectLst/>
                        <a:latin typeface="Arial" panose="020B0604020202020204" pitchFamily="34" charset="0"/>
                        <a:ea typeface="Times New Roman" panose="02020603050405020304" pitchFamily="18" charset="0"/>
                        <a:cs typeface="Arial" panose="020B0604020202020204" pitchFamily="34" charset="0"/>
                      </a:endParaRPr>
                    </a:p>
                  </a:txBody>
                  <a:tcPr marL="16175" marR="16175" marT="0" marB="0">
                    <a:lnT w="12700" cap="flat" cmpd="sng" algn="ctr">
                      <a:solidFill>
                        <a:schemeClr val="tx1"/>
                      </a:solidFill>
                      <a:prstDash val="solid"/>
                      <a:round/>
                      <a:headEnd type="none" w="med" len="med"/>
                      <a:tailEnd type="none" w="med" len="med"/>
                    </a:lnT>
                  </a:tcPr>
                </a:tc>
                <a:tc>
                  <a:txBody>
                    <a:bodyPr/>
                    <a:lstStyle/>
                    <a:p>
                      <a:pPr indent="-7620" algn="l" hangingPunct="0">
                        <a:lnSpc>
                          <a:spcPts val="1200"/>
                        </a:lnSpc>
                        <a:spcAft>
                          <a:spcPts val="0"/>
                        </a:spcAft>
                      </a:pPr>
                      <a:r>
                        <a:rPr lang="en-US" sz="800" dirty="0">
                          <a:effectLst/>
                          <a:latin typeface="Arial" panose="020B0604020202020204" pitchFamily="34" charset="0"/>
                          <a:cs typeface="Arial" panose="020B0604020202020204" pitchFamily="34" charset="0"/>
                        </a:rPr>
                        <a:t>auto correlation coefficient, Fano factor, mean, standard deviation, variance, minimum, maximum, PCA</a:t>
                      </a:r>
                      <a:endParaRPr lang="hr-HR" sz="900" dirty="0">
                        <a:effectLst/>
                        <a:latin typeface="Arial" panose="020B0604020202020204" pitchFamily="34" charset="0"/>
                        <a:ea typeface="Times New Roman" panose="02020603050405020304" pitchFamily="18" charset="0"/>
                        <a:cs typeface="Arial" panose="020B0604020202020204" pitchFamily="34" charset="0"/>
                      </a:endParaRPr>
                    </a:p>
                  </a:txBody>
                  <a:tcPr marL="16175" marR="16175"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335565224"/>
                  </a:ext>
                </a:extLst>
              </a:tr>
              <a:tr h="229944">
                <a:tc>
                  <a:txBody>
                    <a:bodyPr/>
                    <a:lstStyle/>
                    <a:p>
                      <a:pPr indent="144145" algn="l" hangingPunct="0">
                        <a:lnSpc>
                          <a:spcPts val="1200"/>
                        </a:lnSpc>
                        <a:spcAft>
                          <a:spcPts val="0"/>
                        </a:spcAft>
                      </a:pPr>
                      <a:r>
                        <a:rPr lang="en-US" sz="800">
                          <a:effectLst/>
                          <a:latin typeface="Arial" panose="020B0604020202020204" pitchFamily="34" charset="0"/>
                          <a:cs typeface="Arial" panose="020B0604020202020204" pitchFamily="34" charset="0"/>
                        </a:rPr>
                        <a:t>Frequency</a:t>
                      </a:r>
                      <a:endParaRPr lang="hr-HR" sz="900">
                        <a:effectLst/>
                        <a:latin typeface="Arial" panose="020B0604020202020204" pitchFamily="34" charset="0"/>
                        <a:ea typeface="Times New Roman" panose="02020603050405020304" pitchFamily="18" charset="0"/>
                        <a:cs typeface="Arial" panose="020B0604020202020204" pitchFamily="34" charset="0"/>
                      </a:endParaRPr>
                    </a:p>
                  </a:txBody>
                  <a:tcPr marL="16175" marR="16175" marT="0" marB="0"/>
                </a:tc>
                <a:tc>
                  <a:txBody>
                    <a:bodyPr/>
                    <a:lstStyle/>
                    <a:p>
                      <a:pPr indent="144145" algn="l" hangingPunct="0">
                        <a:lnSpc>
                          <a:spcPts val="1200"/>
                        </a:lnSpc>
                        <a:spcAft>
                          <a:spcPts val="0"/>
                        </a:spcAft>
                      </a:pPr>
                      <a:r>
                        <a:rPr lang="en-US" sz="800" dirty="0">
                          <a:effectLst/>
                          <a:latin typeface="Arial" panose="020B0604020202020204" pitchFamily="34" charset="0"/>
                          <a:cs typeface="Arial" panose="020B0604020202020204" pitchFamily="34" charset="0"/>
                        </a:rPr>
                        <a:t>Fast Fourier transform PSD estimate, Burg autoregressive PSD estimate, Lomb-</a:t>
                      </a:r>
                      <a:r>
                        <a:rPr lang="en-US" sz="800" dirty="0" err="1">
                          <a:effectLst/>
                          <a:latin typeface="Arial" panose="020B0604020202020204" pitchFamily="34" charset="0"/>
                          <a:cs typeface="Arial" panose="020B0604020202020204" pitchFamily="34" charset="0"/>
                        </a:rPr>
                        <a:t>Scargle</a:t>
                      </a:r>
                      <a:r>
                        <a:rPr lang="en-US" sz="800" dirty="0">
                          <a:effectLst/>
                          <a:latin typeface="Arial" panose="020B0604020202020204" pitchFamily="34" charset="0"/>
                          <a:cs typeface="Arial" panose="020B0604020202020204" pitchFamily="34" charset="0"/>
                        </a:rPr>
                        <a:t> PSD estimate</a:t>
                      </a:r>
                      <a:endParaRPr lang="hr-HR" sz="900" dirty="0">
                        <a:effectLst/>
                        <a:latin typeface="Arial" panose="020B0604020202020204" pitchFamily="34" charset="0"/>
                        <a:ea typeface="Times New Roman" panose="02020603050405020304" pitchFamily="18" charset="0"/>
                        <a:cs typeface="Arial" panose="020B0604020202020204" pitchFamily="34" charset="0"/>
                      </a:endParaRPr>
                    </a:p>
                  </a:txBody>
                  <a:tcPr marL="16175" marR="16175" marT="0" marB="0" anchor="ctr"/>
                </a:tc>
                <a:extLst>
                  <a:ext uri="{0D108BD9-81ED-4DB2-BD59-A6C34878D82A}">
                    <a16:rowId xmlns:a16="http://schemas.microsoft.com/office/drawing/2014/main" val="246476530"/>
                  </a:ext>
                </a:extLst>
              </a:tr>
              <a:tr h="871851">
                <a:tc>
                  <a:txBody>
                    <a:bodyPr/>
                    <a:lstStyle/>
                    <a:p>
                      <a:pPr indent="144145" algn="l" hangingPunct="0">
                        <a:lnSpc>
                          <a:spcPts val="1200"/>
                        </a:lnSpc>
                        <a:spcAft>
                          <a:spcPts val="0"/>
                        </a:spcAft>
                      </a:pPr>
                      <a:r>
                        <a:rPr lang="en-US" sz="800" dirty="0">
                          <a:effectLst/>
                          <a:latin typeface="Arial" panose="020B0604020202020204" pitchFamily="34" charset="0"/>
                          <a:cs typeface="Arial" panose="020B0604020202020204" pitchFamily="34" charset="0"/>
                        </a:rPr>
                        <a:t>Nonlinear</a:t>
                      </a:r>
                      <a:endParaRPr lang="hr-HR" sz="900" dirty="0">
                        <a:effectLst/>
                        <a:latin typeface="Arial" panose="020B0604020202020204" pitchFamily="34" charset="0"/>
                        <a:ea typeface="Times New Roman" panose="02020603050405020304" pitchFamily="18" charset="0"/>
                        <a:cs typeface="Arial" panose="020B0604020202020204" pitchFamily="34" charset="0"/>
                      </a:endParaRPr>
                    </a:p>
                  </a:txBody>
                  <a:tcPr marL="16175" marR="16175" marT="0" marB="0"/>
                </a:tc>
                <a:tc>
                  <a:txBody>
                    <a:bodyPr/>
                    <a:lstStyle/>
                    <a:p>
                      <a:pPr indent="144145" algn="l" hangingPunct="0">
                        <a:lnSpc>
                          <a:spcPts val="1200"/>
                        </a:lnSpc>
                        <a:spcAft>
                          <a:spcPts val="0"/>
                        </a:spcAft>
                      </a:pPr>
                      <a:r>
                        <a:rPr lang="en-US" sz="800" dirty="0">
                          <a:effectLst/>
                          <a:latin typeface="Arial" panose="020B0604020202020204" pitchFamily="34" charset="0"/>
                          <a:cs typeface="Arial" panose="020B0604020202020204" pitchFamily="34" charset="0"/>
                        </a:rPr>
                        <a:t>correlation dimension, space fill index (SFI), central tendency measure (CTM), largest Lyapunov exponent, recurrence plot, nonlinear forecasting, DFA, Higuchi dimension, Hurst exponent, 1/f power law alpha exponent, corrected conditional Shannon entropy, alphabet entropy, approximal entropy (</a:t>
                      </a:r>
                      <a:r>
                        <a:rPr lang="en-US" sz="800" dirty="0" err="1">
                          <a:effectLst/>
                          <a:latin typeface="Arial" panose="020B0604020202020204" pitchFamily="34" charset="0"/>
                          <a:cs typeface="Arial" panose="020B0604020202020204" pitchFamily="34" charset="0"/>
                        </a:rPr>
                        <a:t>ApEn</a:t>
                      </a:r>
                      <a:r>
                        <a:rPr lang="en-US" sz="800" dirty="0">
                          <a:effectLst/>
                          <a:latin typeface="Arial" panose="020B0604020202020204" pitchFamily="34" charset="0"/>
                          <a:cs typeface="Arial" panose="020B0604020202020204" pitchFamily="34" charset="0"/>
                        </a:rPr>
                        <a:t>), one dimensional Carnap entropy, correlation entropy, </a:t>
                      </a:r>
                      <a:r>
                        <a:rPr lang="en-US" sz="800" dirty="0" err="1">
                          <a:effectLst/>
                          <a:latin typeface="Arial" panose="020B0604020202020204" pitchFamily="34" charset="0"/>
                          <a:cs typeface="Arial" panose="020B0604020202020204" pitchFamily="34" charset="0"/>
                        </a:rPr>
                        <a:t>Renyi</a:t>
                      </a:r>
                      <a:r>
                        <a:rPr lang="en-US" sz="800" dirty="0">
                          <a:effectLst/>
                          <a:latin typeface="Arial" panose="020B0604020202020204" pitchFamily="34" charset="0"/>
                          <a:cs typeface="Arial" panose="020B0604020202020204" pitchFamily="34" charset="0"/>
                        </a:rPr>
                        <a:t> entropy, fuzzy </a:t>
                      </a:r>
                      <a:r>
                        <a:rPr lang="en-US" sz="800" dirty="0" err="1">
                          <a:effectLst/>
                          <a:latin typeface="Arial" panose="020B0604020202020204" pitchFamily="34" charset="0"/>
                          <a:cs typeface="Arial" panose="020B0604020202020204" pitchFamily="34" charset="0"/>
                        </a:rPr>
                        <a:t>ApEn</a:t>
                      </a:r>
                      <a:r>
                        <a:rPr lang="en-US" sz="800" dirty="0">
                          <a:effectLst/>
                          <a:latin typeface="Arial" panose="020B0604020202020204" pitchFamily="34" charset="0"/>
                          <a:cs typeface="Arial" panose="020B0604020202020204" pitchFamily="34" charset="0"/>
                        </a:rPr>
                        <a:t>, Sample entropy, Shannon entropy, cross recurrence, mutual dimension, synchronization likelihood, Allan factor, Lempel-Ziv complexity</a:t>
                      </a:r>
                      <a:endParaRPr lang="hr-HR" sz="900" dirty="0">
                        <a:effectLst/>
                        <a:latin typeface="Arial" panose="020B0604020202020204" pitchFamily="34" charset="0"/>
                        <a:ea typeface="Times New Roman" panose="02020603050405020304" pitchFamily="18" charset="0"/>
                        <a:cs typeface="Arial" panose="020B0604020202020204" pitchFamily="34" charset="0"/>
                      </a:endParaRPr>
                    </a:p>
                  </a:txBody>
                  <a:tcPr marL="16175" marR="16175" marT="0" marB="0" anchor="ctr"/>
                </a:tc>
                <a:extLst>
                  <a:ext uri="{0D108BD9-81ED-4DB2-BD59-A6C34878D82A}">
                    <a16:rowId xmlns:a16="http://schemas.microsoft.com/office/drawing/2014/main" val="4124800709"/>
                  </a:ext>
                </a:extLst>
              </a:tr>
              <a:tr h="541847">
                <a:tc>
                  <a:txBody>
                    <a:bodyPr/>
                    <a:lstStyle/>
                    <a:p>
                      <a:pPr indent="144145" algn="l" hangingPunct="0">
                        <a:lnSpc>
                          <a:spcPts val="1200"/>
                        </a:lnSpc>
                        <a:spcAft>
                          <a:spcPts val="0"/>
                        </a:spcAft>
                      </a:pPr>
                      <a:r>
                        <a:rPr lang="en-US" sz="800">
                          <a:effectLst/>
                          <a:latin typeface="Arial" panose="020B0604020202020204" pitchFamily="34" charset="0"/>
                          <a:cs typeface="Arial" panose="020B0604020202020204" pitchFamily="34" charset="0"/>
                        </a:rPr>
                        <a:t>ECG specific </a:t>
                      </a:r>
                      <a:endParaRPr lang="hr-HR" sz="900">
                        <a:effectLst/>
                        <a:latin typeface="Arial" panose="020B0604020202020204" pitchFamily="34" charset="0"/>
                        <a:ea typeface="Times New Roman" panose="02020603050405020304" pitchFamily="18" charset="0"/>
                        <a:cs typeface="Arial" panose="020B0604020202020204" pitchFamily="34" charset="0"/>
                      </a:endParaRPr>
                    </a:p>
                  </a:txBody>
                  <a:tcPr marL="16175" marR="16175" marT="0" marB="0"/>
                </a:tc>
                <a:tc>
                  <a:txBody>
                    <a:bodyPr/>
                    <a:lstStyle/>
                    <a:p>
                      <a:pPr indent="144145" algn="l" hangingPunct="0">
                        <a:lnSpc>
                          <a:spcPts val="1200"/>
                        </a:lnSpc>
                        <a:spcAft>
                          <a:spcPts val="0"/>
                        </a:spcAft>
                      </a:pPr>
                      <a:r>
                        <a:rPr lang="en-US" sz="800" dirty="0">
                          <a:effectLst/>
                          <a:latin typeface="Arial" panose="020B0604020202020204" pitchFamily="34" charset="0"/>
                          <a:cs typeface="Arial" panose="020B0604020202020204" pitchFamily="34" charset="0"/>
                        </a:rPr>
                        <a:t>R wave amplitude, QRS complex duration, P wave amplitude, P wave absence, P wave duration, T wave amplitude, T wave duration, ST segment duration, ST segment slope, QT interval duration, PR interval duration, J point amplitude, R/S ratio, Q wave amplitude, R wave duration, S wave duration, atrial fibrillatory rate</a:t>
                      </a:r>
                      <a:endParaRPr lang="hr-HR" sz="900" dirty="0">
                        <a:effectLst/>
                        <a:latin typeface="Arial" panose="020B0604020202020204" pitchFamily="34" charset="0"/>
                        <a:ea typeface="Times New Roman" panose="02020603050405020304" pitchFamily="18" charset="0"/>
                        <a:cs typeface="Arial" panose="020B0604020202020204" pitchFamily="34" charset="0"/>
                      </a:endParaRPr>
                    </a:p>
                  </a:txBody>
                  <a:tcPr marL="16175" marR="16175" marT="0" marB="0" anchor="ctr"/>
                </a:tc>
                <a:extLst>
                  <a:ext uri="{0D108BD9-81ED-4DB2-BD59-A6C34878D82A}">
                    <a16:rowId xmlns:a16="http://schemas.microsoft.com/office/drawing/2014/main" val="1158039792"/>
                  </a:ext>
                </a:extLst>
              </a:tr>
              <a:tr h="431846">
                <a:tc>
                  <a:txBody>
                    <a:bodyPr/>
                    <a:lstStyle/>
                    <a:p>
                      <a:pPr indent="144145" algn="l" hangingPunct="0">
                        <a:lnSpc>
                          <a:spcPts val="1200"/>
                        </a:lnSpc>
                        <a:spcAft>
                          <a:spcPts val="0"/>
                        </a:spcAft>
                      </a:pPr>
                      <a:r>
                        <a:rPr lang="en-US" sz="800">
                          <a:effectLst/>
                          <a:latin typeface="Arial" panose="020B0604020202020204" pitchFamily="34" charset="0"/>
                          <a:cs typeface="Arial" panose="020B0604020202020204" pitchFamily="34" charset="0"/>
                        </a:rPr>
                        <a:t>EEG specific </a:t>
                      </a:r>
                      <a:endParaRPr lang="hr-HR" sz="900">
                        <a:effectLst/>
                        <a:latin typeface="Arial" panose="020B0604020202020204" pitchFamily="34" charset="0"/>
                        <a:ea typeface="Times New Roman" panose="02020603050405020304" pitchFamily="18" charset="0"/>
                        <a:cs typeface="Arial" panose="020B0604020202020204" pitchFamily="34" charset="0"/>
                      </a:endParaRPr>
                    </a:p>
                  </a:txBody>
                  <a:tcPr marL="16175" marR="16175" marT="0" marB="0"/>
                </a:tc>
                <a:tc>
                  <a:txBody>
                    <a:bodyPr/>
                    <a:lstStyle/>
                    <a:p>
                      <a:pPr indent="144145" algn="l" hangingPunct="0">
                        <a:lnSpc>
                          <a:spcPts val="1200"/>
                        </a:lnSpc>
                        <a:spcAft>
                          <a:spcPts val="0"/>
                        </a:spcAft>
                      </a:pPr>
                      <a:r>
                        <a:rPr lang="en-US" sz="800">
                          <a:effectLst/>
                          <a:latin typeface="Arial" panose="020B0604020202020204" pitchFamily="34" charset="0"/>
                          <a:cs typeface="Arial" panose="020B0604020202020204" pitchFamily="34" charset="0"/>
                        </a:rPr>
                        <a:t>mean of first differences, mean of second differences, mean of first differences normalized, mean of second differences normalized, total PWR, delta band power, theta band power, alpha band power, beta band power, gamma band power, spectral entropy</a:t>
                      </a:r>
                      <a:endParaRPr lang="hr-HR" sz="900">
                        <a:effectLst/>
                        <a:latin typeface="Arial" panose="020B0604020202020204" pitchFamily="34" charset="0"/>
                        <a:ea typeface="Times New Roman" panose="02020603050405020304" pitchFamily="18" charset="0"/>
                        <a:cs typeface="Arial" panose="020B0604020202020204" pitchFamily="34" charset="0"/>
                      </a:endParaRPr>
                    </a:p>
                  </a:txBody>
                  <a:tcPr marL="16175" marR="16175" marT="0" marB="0" anchor="ctr"/>
                </a:tc>
                <a:extLst>
                  <a:ext uri="{0D108BD9-81ED-4DB2-BD59-A6C34878D82A}">
                    <a16:rowId xmlns:a16="http://schemas.microsoft.com/office/drawing/2014/main" val="2086760482"/>
                  </a:ext>
                </a:extLst>
              </a:tr>
              <a:tr h="321845">
                <a:tc>
                  <a:txBody>
                    <a:bodyPr/>
                    <a:lstStyle/>
                    <a:p>
                      <a:pPr indent="144145" algn="l" hangingPunct="0">
                        <a:lnSpc>
                          <a:spcPts val="1200"/>
                        </a:lnSpc>
                        <a:spcAft>
                          <a:spcPts val="0"/>
                        </a:spcAft>
                      </a:pPr>
                      <a:r>
                        <a:rPr lang="en-US" sz="800">
                          <a:effectLst/>
                          <a:latin typeface="Arial" panose="020B0604020202020204" pitchFamily="34" charset="0"/>
                          <a:cs typeface="Arial" panose="020B0604020202020204" pitchFamily="34" charset="0"/>
                        </a:rPr>
                        <a:t>HRV specific</a:t>
                      </a:r>
                      <a:endParaRPr lang="hr-HR" sz="900">
                        <a:effectLst/>
                        <a:latin typeface="Arial" panose="020B0604020202020204" pitchFamily="34" charset="0"/>
                        <a:ea typeface="Times New Roman" panose="02020603050405020304" pitchFamily="18" charset="0"/>
                        <a:cs typeface="Arial" panose="020B0604020202020204" pitchFamily="34" charset="0"/>
                      </a:endParaRPr>
                    </a:p>
                  </a:txBody>
                  <a:tcPr marL="16175" marR="16175" marT="0" marB="0"/>
                </a:tc>
                <a:tc>
                  <a:txBody>
                    <a:bodyPr/>
                    <a:lstStyle/>
                    <a:p>
                      <a:pPr indent="144145" algn="l" hangingPunct="0">
                        <a:lnSpc>
                          <a:spcPts val="1200"/>
                        </a:lnSpc>
                        <a:spcAft>
                          <a:spcPts val="0"/>
                        </a:spcAft>
                      </a:pPr>
                      <a:r>
                        <a:rPr lang="en-US" sz="800" dirty="0">
                          <a:effectLst/>
                          <a:latin typeface="Arial" panose="020B0604020202020204" pitchFamily="34" charset="0"/>
                          <a:cs typeface="Arial" panose="020B0604020202020204" pitchFamily="34" charset="0"/>
                        </a:rPr>
                        <a:t>AVNN, SDNN, RMSSD, pNNX, NNX, SDSD, SDANN, HRV triangular index, TINN, total PWR, ULF, VLF, LF, HF, LF/HF ratio, spectral entropy, standard deviation ratio</a:t>
                      </a:r>
                      <a:endParaRPr lang="hr-HR" sz="900" dirty="0">
                        <a:effectLst/>
                        <a:latin typeface="Arial" panose="020B0604020202020204" pitchFamily="34" charset="0"/>
                        <a:ea typeface="Times New Roman" panose="02020603050405020304" pitchFamily="18" charset="0"/>
                        <a:cs typeface="Arial" panose="020B0604020202020204" pitchFamily="34" charset="0"/>
                      </a:endParaRPr>
                    </a:p>
                  </a:txBody>
                  <a:tcPr marL="16175" marR="16175" marT="0" marB="0" anchor="ctr"/>
                </a:tc>
                <a:extLst>
                  <a:ext uri="{0D108BD9-81ED-4DB2-BD59-A6C34878D82A}">
                    <a16:rowId xmlns:a16="http://schemas.microsoft.com/office/drawing/2014/main" val="685862480"/>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ovéPole 8"/>
          <p:cNvSpPr txBox="1"/>
          <p:nvPr/>
        </p:nvSpPr>
        <p:spPr>
          <a:xfrm>
            <a:off x="251520" y="1275606"/>
            <a:ext cx="8640960" cy="2092881"/>
          </a:xfrm>
          <a:prstGeom prst="rect">
            <a:avLst/>
          </a:prstGeom>
          <a:noFill/>
        </p:spPr>
        <p:txBody>
          <a:bodyPr wrap="square" rtlCol="0">
            <a:spAutoFit/>
          </a:bodyPr>
          <a:lstStyle/>
          <a:p>
            <a:pPr algn="just"/>
            <a:r>
              <a:rPr lang="cs-CZ" b="1" dirty="0">
                <a:solidFill>
                  <a:schemeClr val="tx2"/>
                </a:solidFill>
                <a:latin typeface="Arial" panose="020B0604020202020204" pitchFamily="34" charset="0"/>
                <a:cs typeface="Arial" panose="020B0604020202020204" pitchFamily="34" charset="0"/>
              </a:rPr>
              <a:t>MULTISAB expert systems</a:t>
            </a:r>
          </a:p>
          <a:p>
            <a:pPr algn="just"/>
            <a:endParaRPr lang="cs-CZ" sz="1600" b="1" dirty="0">
              <a:latin typeface="Arial" panose="020B0604020202020204" pitchFamily="34" charset="0"/>
              <a:cs typeface="Arial" panose="020B0604020202020204" pitchFamily="34" charset="0"/>
            </a:endParaRPr>
          </a:p>
          <a:p>
            <a:pPr algn="just"/>
            <a:r>
              <a:rPr lang="en-US" sz="1600" b="1" dirty="0">
                <a:latin typeface="Arial" panose="020B0604020202020204" pitchFamily="34" charset="0"/>
                <a:cs typeface="Arial" panose="020B0604020202020204" pitchFamily="34" charset="0"/>
              </a:rPr>
              <a:t>Two phases of an expert system </a:t>
            </a:r>
            <a:r>
              <a:rPr lang="en-US" sz="1600" dirty="0">
                <a:latin typeface="Arial" panose="020B0604020202020204" pitchFamily="34" charset="0"/>
                <a:cs typeface="Arial" panose="020B0604020202020204" pitchFamily="34" charset="0"/>
              </a:rPr>
              <a:t>are implemented under the MULTISAB platform</a:t>
            </a:r>
            <a:r>
              <a:rPr lang="hr-HR" sz="1600" dirty="0">
                <a:latin typeface="Arial" panose="020B0604020202020204" pitchFamily="34" charset="0"/>
                <a:cs typeface="Arial" panose="020B0604020202020204" pitchFamily="34" charset="0"/>
              </a:rPr>
              <a:t>:</a:t>
            </a:r>
          </a:p>
          <a:p>
            <a:pPr marL="285750" indent="-285750" algn="just">
              <a:buFont typeface="Arial" panose="020B0604020202020204" pitchFamily="34" charset="0"/>
              <a:buChar char="•"/>
            </a:pPr>
            <a:r>
              <a:rPr lang="en-US" sz="1600" dirty="0">
                <a:latin typeface="Arial" panose="020B0604020202020204" pitchFamily="34" charset="0"/>
                <a:cs typeface="Arial" panose="020B0604020202020204" pitchFamily="34" charset="0"/>
              </a:rPr>
              <a:t>The first phase is designed to </a:t>
            </a:r>
            <a:r>
              <a:rPr lang="en-US" sz="1600" b="1" dirty="0">
                <a:latin typeface="Arial" panose="020B0604020202020204" pitchFamily="34" charset="0"/>
                <a:cs typeface="Arial" panose="020B0604020202020204" pitchFamily="34" charset="0"/>
              </a:rPr>
              <a:t>recommend a list of specific features </a:t>
            </a:r>
            <a:r>
              <a:rPr lang="en-US" sz="1600" dirty="0">
                <a:latin typeface="Arial" panose="020B0604020202020204" pitchFamily="34" charset="0"/>
                <a:cs typeface="Arial" panose="020B0604020202020204" pitchFamily="34" charset="0"/>
              </a:rPr>
              <a:t>intended for </a:t>
            </a:r>
            <a:r>
              <a:rPr lang="en-US" sz="1600" dirty="0" err="1">
                <a:latin typeface="Arial" panose="020B0604020202020204" pitchFamily="34" charset="0"/>
                <a:cs typeface="Arial" panose="020B0604020202020204" pitchFamily="34" charset="0"/>
              </a:rPr>
              <a:t>fe</a:t>
            </a:r>
            <a:r>
              <a:rPr lang="hr-HR" sz="1600" dirty="0">
                <a:latin typeface="Arial" panose="020B0604020202020204" pitchFamily="34" charset="0"/>
                <a:cs typeface="Arial" panose="020B0604020202020204" pitchFamily="34" charset="0"/>
              </a:rPr>
              <a:t>a</a:t>
            </a:r>
            <a:r>
              <a:rPr lang="en-US" sz="1600" dirty="0" err="1">
                <a:latin typeface="Arial" panose="020B0604020202020204" pitchFamily="34" charset="0"/>
                <a:cs typeface="Arial" panose="020B0604020202020204" pitchFamily="34" charset="0"/>
              </a:rPr>
              <a:t>ture</a:t>
            </a:r>
            <a:r>
              <a:rPr lang="en-US" sz="1600" dirty="0">
                <a:latin typeface="Arial" panose="020B0604020202020204" pitchFamily="34" charset="0"/>
                <a:cs typeface="Arial" panose="020B0604020202020204" pitchFamily="34" charset="0"/>
              </a:rPr>
              <a:t> extraction (some cardiac diagnoses are currently supported), </a:t>
            </a:r>
            <a:r>
              <a:rPr lang="en-US" sz="1600" b="1" dirty="0">
                <a:latin typeface="Arial" panose="020B0604020202020204" pitchFamily="34" charset="0"/>
                <a:cs typeface="Arial" panose="020B0604020202020204" pitchFamily="34" charset="0"/>
              </a:rPr>
              <a:t>based on medical knowledge</a:t>
            </a:r>
            <a:r>
              <a:rPr lang="en-US" sz="1600" dirty="0">
                <a:latin typeface="Arial" panose="020B0604020202020204" pitchFamily="34" charset="0"/>
                <a:cs typeface="Arial" panose="020B0604020202020204" pitchFamily="34" charset="0"/>
              </a:rPr>
              <a:t> (guidelines and other scientific sources) about a disease</a:t>
            </a:r>
            <a:endParaRPr lang="hr-HR" sz="16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US" sz="1600" dirty="0">
                <a:latin typeface="Arial" panose="020B0604020202020204" pitchFamily="34" charset="0"/>
                <a:cs typeface="Arial" panose="020B0604020202020204" pitchFamily="34" charset="0"/>
              </a:rPr>
              <a:t>The second phase consists of a </a:t>
            </a:r>
            <a:r>
              <a:rPr lang="en-US" sz="1600" b="1" dirty="0">
                <a:latin typeface="Arial" panose="020B0604020202020204" pitchFamily="34" charset="0"/>
                <a:cs typeface="Arial" panose="020B0604020202020204" pitchFamily="34" charset="0"/>
              </a:rPr>
              <a:t>set of rules </a:t>
            </a:r>
            <a:r>
              <a:rPr lang="en-US" sz="1600" dirty="0">
                <a:latin typeface="Arial" panose="020B0604020202020204" pitchFamily="34" charset="0"/>
                <a:cs typeface="Arial" panose="020B0604020202020204" pitchFamily="34" charset="0"/>
              </a:rPr>
              <a:t>for reaching a specific diagnosis, for e</a:t>
            </a:r>
            <a:r>
              <a:rPr lang="hr-HR" sz="1600" dirty="0">
                <a:latin typeface="Arial" panose="020B0604020202020204" pitchFamily="34" charset="0"/>
                <a:cs typeface="Arial" panose="020B0604020202020204" pitchFamily="34" charset="0"/>
              </a:rPr>
              <a:t>x</a:t>
            </a:r>
            <a:r>
              <a:rPr lang="en-US" sz="1600" dirty="0">
                <a:latin typeface="Arial" panose="020B0604020202020204" pitchFamily="34" charset="0"/>
                <a:cs typeface="Arial" panose="020B0604020202020204" pitchFamily="34" charset="0"/>
              </a:rPr>
              <a:t>ample for acute heart ischemia, which is done </a:t>
            </a:r>
            <a:r>
              <a:rPr lang="en-US" sz="1600" b="1" dirty="0">
                <a:latin typeface="Arial" panose="020B0604020202020204" pitchFamily="34" charset="0"/>
                <a:cs typeface="Arial" panose="020B0604020202020204" pitchFamily="34" charset="0"/>
              </a:rPr>
              <a:t>after the features are extracted</a:t>
            </a:r>
            <a:endParaRPr lang="cs-CZ" sz="1600" b="1"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14A09956-F1B1-49A3-975D-397D1B9789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1840" y="4155927"/>
            <a:ext cx="1368152" cy="766166"/>
          </a:xfrm>
          <a:prstGeom prst="rect">
            <a:avLst/>
          </a:prstGeom>
        </p:spPr>
      </p:pic>
      <p:pic>
        <p:nvPicPr>
          <p:cNvPr id="4" name="Picture 3">
            <a:extLst>
              <a:ext uri="{FF2B5EF4-FFF2-40B4-BE49-F238E27FC236}">
                <a16:creationId xmlns:a16="http://schemas.microsoft.com/office/drawing/2014/main" id="{7FFCD53C-3BF9-45A7-A301-F14568739D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6016" y="4227934"/>
            <a:ext cx="1584176" cy="686193"/>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ovéPole 8"/>
          <p:cNvSpPr txBox="1"/>
          <p:nvPr/>
        </p:nvSpPr>
        <p:spPr>
          <a:xfrm>
            <a:off x="251520" y="1275606"/>
            <a:ext cx="6048672" cy="3323987"/>
          </a:xfrm>
          <a:prstGeom prst="rect">
            <a:avLst/>
          </a:prstGeom>
          <a:noFill/>
        </p:spPr>
        <p:txBody>
          <a:bodyPr wrap="square" rtlCol="0">
            <a:spAutoFit/>
          </a:bodyPr>
          <a:lstStyle/>
          <a:p>
            <a:r>
              <a:rPr lang="cs-CZ" b="1" dirty="0">
                <a:solidFill>
                  <a:schemeClr val="tx2"/>
                </a:solidFill>
                <a:latin typeface="Arial" panose="020B0604020202020204" pitchFamily="34" charset="0"/>
                <a:cs typeface="Arial" panose="020B0604020202020204" pitchFamily="34" charset="0"/>
              </a:rPr>
              <a:t>Analysis scenario</a:t>
            </a:r>
            <a:endParaRPr lang="cs-CZ" sz="1600" b="1" dirty="0">
              <a:latin typeface="Arial" panose="020B0604020202020204" pitchFamily="34" charset="0"/>
              <a:cs typeface="Arial" panose="020B0604020202020204" pitchFamily="34" charset="0"/>
            </a:endParaRPr>
          </a:p>
          <a:p>
            <a:r>
              <a:rPr lang="hr-HR" sz="1600" b="1" dirty="0">
                <a:latin typeface="Arial" panose="020B0604020202020204" pitchFamily="34" charset="0"/>
                <a:cs typeface="Arial" panose="020B0604020202020204" pitchFamily="34" charset="0"/>
              </a:rPr>
              <a:t>Use </a:t>
            </a:r>
            <a:r>
              <a:rPr lang="hr-HR" sz="1600" b="1" dirty="0" err="1">
                <a:latin typeface="Arial" panose="020B0604020202020204" pitchFamily="34" charset="0"/>
                <a:cs typeface="Arial" panose="020B0604020202020204" pitchFamily="34" charset="0"/>
              </a:rPr>
              <a:t>case</a:t>
            </a:r>
            <a:r>
              <a:rPr lang="hr-HR" sz="1600" b="1" dirty="0">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rPr>
              <a:t>cardiac rhythm classification based on MIT-BIH Arrhythmia Database records</a:t>
            </a:r>
            <a:endParaRPr lang="hr-HR" sz="1600" b="1" dirty="0">
              <a:latin typeface="Arial" panose="020B0604020202020204" pitchFamily="34" charset="0"/>
              <a:cs typeface="Arial" panose="020B0604020202020204" pitchFamily="34" charset="0"/>
            </a:endParaRPr>
          </a:p>
          <a:p>
            <a:r>
              <a:rPr lang="hr-HR" sz="1600" dirty="0" err="1">
                <a:latin typeface="Arial" panose="020B0604020202020204" pitchFamily="34" charset="0"/>
                <a:cs typeface="Arial" panose="020B0604020202020204" pitchFamily="34" charset="0"/>
              </a:rPr>
              <a:t>Steps</a:t>
            </a:r>
            <a:r>
              <a:rPr lang="hr-HR" sz="1600" dirty="0">
                <a:latin typeface="Arial" panose="020B0604020202020204" pitchFamily="34" charset="0"/>
                <a:cs typeface="Arial" panose="020B0604020202020204" pitchFamily="34" charset="0"/>
              </a:rPr>
              <a:t>:</a:t>
            </a:r>
          </a:p>
          <a:p>
            <a:pPr marL="800100" lvl="1" indent="-342900">
              <a:buFont typeface="+mj-lt"/>
              <a:buAutoNum type="arabicPeriod"/>
            </a:pPr>
            <a:r>
              <a:rPr lang="hr-HR" sz="1600" dirty="0">
                <a:latin typeface="Arial" panose="020B0604020202020204" pitchFamily="34" charset="0"/>
                <a:cs typeface="Arial" panose="020B0604020202020204" pitchFamily="34" charset="0"/>
              </a:rPr>
              <a:t>Start </a:t>
            </a:r>
            <a:r>
              <a:rPr lang="hr-HR" sz="1600" dirty="0" err="1">
                <a:latin typeface="Arial" panose="020B0604020202020204" pitchFamily="34" charset="0"/>
                <a:cs typeface="Arial" panose="020B0604020202020204" pitchFamily="34" charset="0"/>
              </a:rPr>
              <a:t>of</a:t>
            </a:r>
            <a:r>
              <a:rPr lang="hr-HR" sz="1600" dirty="0">
                <a:latin typeface="Arial" panose="020B0604020202020204" pitchFamily="34" charset="0"/>
                <a:cs typeface="Arial" panose="020B0604020202020204" pitchFamily="34" charset="0"/>
              </a:rPr>
              <a:t> a </a:t>
            </a:r>
            <a:r>
              <a:rPr lang="hr-HR" sz="1600" b="1" dirty="0" err="1">
                <a:latin typeface="Arial" panose="020B0604020202020204" pitchFamily="34" charset="0"/>
                <a:cs typeface="Arial" panose="020B0604020202020204" pitchFamily="34" charset="0"/>
              </a:rPr>
              <a:t>new</a:t>
            </a:r>
            <a:r>
              <a:rPr lang="hr-HR" sz="1600" b="1" dirty="0">
                <a:latin typeface="Arial" panose="020B0604020202020204" pitchFamily="34" charset="0"/>
                <a:cs typeface="Arial" panose="020B0604020202020204" pitchFamily="34" charset="0"/>
              </a:rPr>
              <a:t> </a:t>
            </a:r>
            <a:r>
              <a:rPr lang="hr-HR" sz="1600" b="1" dirty="0" err="1">
                <a:latin typeface="Arial" panose="020B0604020202020204" pitchFamily="34" charset="0"/>
                <a:cs typeface="Arial" panose="020B0604020202020204" pitchFamily="34" charset="0"/>
              </a:rPr>
              <a:t>analysis</a:t>
            </a:r>
            <a:endParaRPr lang="hr-HR" sz="1600" b="1" dirty="0">
              <a:latin typeface="Arial" panose="020B0604020202020204" pitchFamily="34" charset="0"/>
              <a:cs typeface="Arial" panose="020B0604020202020204" pitchFamily="34" charset="0"/>
            </a:endParaRPr>
          </a:p>
          <a:p>
            <a:pPr marL="800100" lvl="1" indent="-342900">
              <a:buFont typeface="+mj-lt"/>
              <a:buAutoNum type="arabicPeriod"/>
            </a:pPr>
            <a:r>
              <a:rPr lang="hr-HR" sz="1600" dirty="0">
                <a:latin typeface="Arial" panose="020B0604020202020204" pitchFamily="34" charset="0"/>
                <a:cs typeface="Arial" panose="020B0604020202020204" pitchFamily="34" charset="0"/>
              </a:rPr>
              <a:t>S</a:t>
            </a:r>
            <a:r>
              <a:rPr lang="en-US" sz="1600" dirty="0">
                <a:latin typeface="Arial" panose="020B0604020202020204" pitchFamily="34" charset="0"/>
                <a:cs typeface="Arial" panose="020B0604020202020204" pitchFamily="34" charset="0"/>
              </a:rPr>
              <a:t>elect</a:t>
            </a:r>
            <a:r>
              <a:rPr lang="hr-HR" sz="1600" dirty="0">
                <a:latin typeface="Arial" panose="020B0604020202020204" pitchFamily="34" charset="0"/>
                <a:cs typeface="Arial" panose="020B0604020202020204" pitchFamily="34" charset="0"/>
              </a:rPr>
              <a:t>ion </a:t>
            </a:r>
            <a:r>
              <a:rPr lang="hr-HR" sz="1600" dirty="0" err="1">
                <a:latin typeface="Arial" panose="020B0604020202020204" pitchFamily="34" charset="0"/>
                <a:cs typeface="Arial" panose="020B0604020202020204" pitchFamily="34" charset="0"/>
              </a:rPr>
              <a:t>of</a:t>
            </a:r>
            <a:r>
              <a:rPr lang="en-US" sz="1600" dirty="0">
                <a:latin typeface="Arial" panose="020B0604020202020204" pitchFamily="34" charset="0"/>
                <a:cs typeface="Arial" panose="020B0604020202020204" pitchFamily="34" charset="0"/>
              </a:rPr>
              <a:t> a predefined </a:t>
            </a:r>
            <a:r>
              <a:rPr lang="en-US" sz="1600" b="1" dirty="0">
                <a:latin typeface="Arial" panose="020B0604020202020204" pitchFamily="34" charset="0"/>
                <a:cs typeface="Arial" panose="020B0604020202020204" pitchFamily="34" charset="0"/>
              </a:rPr>
              <a:t>scenario</a:t>
            </a:r>
            <a:r>
              <a:rPr lang="en-US" sz="1600" dirty="0">
                <a:latin typeface="Arial" panose="020B0604020202020204" pitchFamily="34" charset="0"/>
                <a:cs typeface="Arial" panose="020B0604020202020204" pitchFamily="34" charset="0"/>
              </a:rPr>
              <a:t> for cardiac rhythm classification</a:t>
            </a:r>
            <a:endParaRPr lang="hr-HR" sz="1600" dirty="0">
              <a:latin typeface="Arial" panose="020B0604020202020204" pitchFamily="34" charset="0"/>
              <a:cs typeface="Arial" panose="020B0604020202020204" pitchFamily="34" charset="0"/>
            </a:endParaRPr>
          </a:p>
          <a:p>
            <a:pPr marL="800100" lvl="1" indent="-342900">
              <a:buFont typeface="+mj-lt"/>
              <a:buAutoNum type="arabicPeriod"/>
            </a:pPr>
            <a:r>
              <a:rPr lang="hr-HR" sz="1600" dirty="0">
                <a:latin typeface="Arial" panose="020B0604020202020204" pitchFamily="34" charset="0"/>
                <a:cs typeface="Arial" panose="020B0604020202020204" pitchFamily="34" charset="0"/>
              </a:rPr>
              <a:t>U</a:t>
            </a:r>
            <a:r>
              <a:rPr lang="en-US" sz="1600" dirty="0" err="1">
                <a:latin typeface="Arial" panose="020B0604020202020204" pitchFamily="34" charset="0"/>
                <a:cs typeface="Arial" panose="020B0604020202020204" pitchFamily="34" charset="0"/>
              </a:rPr>
              <a:t>pload</a:t>
            </a:r>
            <a:r>
              <a:rPr lang="hr-HR" sz="1600" dirty="0">
                <a:latin typeface="Arial" panose="020B0604020202020204" pitchFamily="34" charset="0"/>
                <a:cs typeface="Arial" panose="020B0604020202020204" pitchFamily="34" charset="0"/>
              </a:rPr>
              <a:t> </a:t>
            </a:r>
            <a:r>
              <a:rPr lang="hr-HR" sz="1600" dirty="0" err="1">
                <a:latin typeface="Arial" panose="020B0604020202020204" pitchFamily="34" charset="0"/>
                <a:cs typeface="Arial" panose="020B0604020202020204" pitchFamily="34" charset="0"/>
              </a:rPr>
              <a:t>of</a:t>
            </a:r>
            <a:r>
              <a:rPr lang="en-US" sz="1600" dirty="0">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rPr>
              <a:t>the data </a:t>
            </a:r>
            <a:r>
              <a:rPr lang="en-US" sz="1600" dirty="0">
                <a:latin typeface="Arial" panose="020B0604020202020204" pitchFamily="34" charset="0"/>
                <a:cs typeface="Arial" panose="020B0604020202020204" pitchFamily="34" charset="0"/>
              </a:rPr>
              <a:t>for</a:t>
            </a:r>
            <a:r>
              <a:rPr lang="hr-HR" sz="1600" dirty="0">
                <a:latin typeface="Arial" panose="020B0604020202020204" pitchFamily="34" charset="0"/>
                <a:cs typeface="Arial" panose="020B0604020202020204" pitchFamily="34" charset="0"/>
              </a:rPr>
              <a:t> </a:t>
            </a:r>
            <a:r>
              <a:rPr lang="hr-HR" sz="1600" dirty="0" err="1">
                <a:latin typeface="Arial" panose="020B0604020202020204" pitchFamily="34" charset="0"/>
                <a:cs typeface="Arial" panose="020B0604020202020204" pitchFamily="34" charset="0"/>
              </a:rPr>
              <a:t>the</a:t>
            </a:r>
            <a:r>
              <a:rPr lang="en-US" sz="1600" dirty="0">
                <a:latin typeface="Arial" panose="020B0604020202020204" pitchFamily="34" charset="0"/>
                <a:cs typeface="Arial" panose="020B0604020202020204" pitchFamily="34" charset="0"/>
              </a:rPr>
              <a:t> analysis </a:t>
            </a:r>
            <a:endParaRPr lang="hr-HR" sz="1600" dirty="0">
              <a:latin typeface="Arial" panose="020B0604020202020204" pitchFamily="34" charset="0"/>
              <a:cs typeface="Arial" panose="020B0604020202020204" pitchFamily="34" charset="0"/>
            </a:endParaRPr>
          </a:p>
          <a:p>
            <a:pPr marL="800100" lvl="1" indent="-342900">
              <a:buFont typeface="+mj-lt"/>
              <a:buAutoNum type="arabicPeriod"/>
            </a:pPr>
            <a:r>
              <a:rPr lang="hr-HR" sz="1600" dirty="0">
                <a:latin typeface="Arial" panose="020B0604020202020204" pitchFamily="34" charset="0"/>
                <a:cs typeface="Arial" panose="020B0604020202020204" pitchFamily="34" charset="0"/>
              </a:rPr>
              <a:t>I</a:t>
            </a:r>
            <a:r>
              <a:rPr lang="en-US" sz="1600" dirty="0" err="1">
                <a:latin typeface="Arial" panose="020B0604020202020204" pitchFamily="34" charset="0"/>
                <a:cs typeface="Arial" panose="020B0604020202020204" pitchFamily="34" charset="0"/>
              </a:rPr>
              <a:t>nspect</a:t>
            </a:r>
            <a:r>
              <a:rPr lang="hr-HR" sz="1600" dirty="0">
                <a:latin typeface="Arial" panose="020B0604020202020204" pitchFamily="34" charset="0"/>
                <a:cs typeface="Arial" panose="020B0604020202020204" pitchFamily="34" charset="0"/>
              </a:rPr>
              <a:t>ion</a:t>
            </a:r>
            <a:r>
              <a:rPr lang="en-US" sz="1600" dirty="0">
                <a:latin typeface="Arial" panose="020B0604020202020204" pitchFamily="34" charset="0"/>
                <a:cs typeface="Arial" panose="020B0604020202020204" pitchFamily="34" charset="0"/>
              </a:rPr>
              <a:t> and </a:t>
            </a:r>
            <a:r>
              <a:rPr lang="en-US" sz="1600" b="1" dirty="0" err="1">
                <a:latin typeface="Arial" panose="020B0604020202020204" pitchFamily="34" charset="0"/>
                <a:cs typeface="Arial" panose="020B0604020202020204" pitchFamily="34" charset="0"/>
              </a:rPr>
              <a:t>visualiz</a:t>
            </a:r>
            <a:r>
              <a:rPr lang="hr-HR" sz="1600" b="1" dirty="0" err="1">
                <a:latin typeface="Arial" panose="020B0604020202020204" pitchFamily="34" charset="0"/>
                <a:cs typeface="Arial" panose="020B0604020202020204" pitchFamily="34" charset="0"/>
              </a:rPr>
              <a:t>ation</a:t>
            </a:r>
            <a:r>
              <a:rPr lang="hr-HR" sz="1600" b="1" dirty="0">
                <a:latin typeface="Arial" panose="020B0604020202020204" pitchFamily="34" charset="0"/>
                <a:cs typeface="Arial" panose="020B0604020202020204" pitchFamily="34" charset="0"/>
              </a:rPr>
              <a:t> </a:t>
            </a:r>
            <a:r>
              <a:rPr lang="hr-HR" sz="1600" dirty="0" err="1">
                <a:latin typeface="Arial" panose="020B0604020202020204" pitchFamily="34" charset="0"/>
                <a:cs typeface="Arial" panose="020B0604020202020204" pitchFamily="34" charset="0"/>
              </a:rPr>
              <a:t>of</a:t>
            </a:r>
            <a:r>
              <a:rPr lang="en-US" sz="1600" dirty="0">
                <a:latin typeface="Arial" panose="020B0604020202020204" pitchFamily="34" charset="0"/>
                <a:cs typeface="Arial" panose="020B0604020202020204" pitchFamily="34" charset="0"/>
              </a:rPr>
              <a:t> the uploaded data</a:t>
            </a:r>
            <a:endParaRPr lang="hr-HR" sz="1600" dirty="0">
              <a:latin typeface="Arial" panose="020B0604020202020204" pitchFamily="34" charset="0"/>
              <a:cs typeface="Arial" panose="020B0604020202020204" pitchFamily="34" charset="0"/>
            </a:endParaRPr>
          </a:p>
          <a:p>
            <a:pPr marL="800100" lvl="1" indent="-342900">
              <a:buFont typeface="+mj-lt"/>
              <a:buAutoNum type="arabicPeriod"/>
            </a:pPr>
            <a:r>
              <a:rPr lang="en-US" sz="1600" dirty="0">
                <a:latin typeface="Arial" panose="020B0604020202020204" pitchFamily="34" charset="0"/>
                <a:cs typeface="Arial" panose="020B0604020202020204" pitchFamily="34" charset="0"/>
              </a:rPr>
              <a:t>Select</a:t>
            </a:r>
            <a:r>
              <a:rPr lang="hr-HR" sz="1600" dirty="0">
                <a:latin typeface="Arial" panose="020B0604020202020204" pitchFamily="34" charset="0"/>
                <a:cs typeface="Arial" panose="020B0604020202020204" pitchFamily="34" charset="0"/>
              </a:rPr>
              <a:t>ion </a:t>
            </a:r>
            <a:r>
              <a:rPr lang="hr-HR" sz="1600" dirty="0" err="1">
                <a:latin typeface="Arial" panose="020B0604020202020204" pitchFamily="34" charset="0"/>
                <a:cs typeface="Arial" panose="020B0604020202020204" pitchFamily="34" charset="0"/>
              </a:rPr>
              <a:t>of</a:t>
            </a:r>
            <a:r>
              <a:rPr lang="hr-HR" sz="1600" dirty="0">
                <a:latin typeface="Arial" panose="020B0604020202020204" pitchFamily="34" charset="0"/>
                <a:cs typeface="Arial" panose="020B0604020202020204" pitchFamily="34" charset="0"/>
              </a:rPr>
              <a:t> </a:t>
            </a:r>
            <a:r>
              <a:rPr lang="hr-HR" sz="1600" dirty="0" err="1">
                <a:latin typeface="Arial" panose="020B0604020202020204" pitchFamily="34" charset="0"/>
                <a:cs typeface="Arial" panose="020B0604020202020204" pitchFamily="34" charset="0"/>
              </a:rPr>
              <a:t>the</a:t>
            </a:r>
            <a:r>
              <a:rPr lang="en-US" sz="1600" dirty="0">
                <a:latin typeface="Arial" panose="020B0604020202020204" pitchFamily="34" charset="0"/>
                <a:cs typeface="Arial" panose="020B0604020202020204" pitchFamily="34" charset="0"/>
              </a:rPr>
              <a:t> various procedures for </a:t>
            </a:r>
            <a:r>
              <a:rPr lang="en-US" sz="1600" b="1" dirty="0">
                <a:latin typeface="Arial" panose="020B0604020202020204" pitchFamily="34" charset="0"/>
                <a:cs typeface="Arial" panose="020B0604020202020204" pitchFamily="34" charset="0"/>
              </a:rPr>
              <a:t>signal filtering, characteristic waveform detection</a:t>
            </a:r>
            <a:r>
              <a:rPr lang="hr-HR" sz="1600" b="1" dirty="0">
                <a:latin typeface="Arial" panose="020B0604020202020204" pitchFamily="34" charset="0"/>
                <a:cs typeface="Arial" panose="020B0604020202020204" pitchFamily="34" charset="0"/>
              </a:rPr>
              <a:t>,</a:t>
            </a:r>
            <a:r>
              <a:rPr lang="en-US" sz="1600" b="1" dirty="0">
                <a:latin typeface="Arial" panose="020B0604020202020204" pitchFamily="34" charset="0"/>
                <a:cs typeface="Arial" panose="020B0604020202020204" pitchFamily="34" charset="0"/>
              </a:rPr>
              <a:t> and data transformations</a:t>
            </a:r>
            <a:endParaRPr lang="hr-HR" sz="1600" b="1" dirty="0">
              <a:latin typeface="Arial" panose="020B0604020202020204" pitchFamily="34" charset="0"/>
              <a:cs typeface="Arial" panose="020B0604020202020204" pitchFamily="34" charset="0"/>
            </a:endParaRPr>
          </a:p>
          <a:p>
            <a:pPr marL="800100" lvl="1" indent="-342900">
              <a:buFont typeface="+mj-lt"/>
              <a:buAutoNum type="arabicPeriod"/>
            </a:pPr>
            <a:endParaRPr lang="cs-CZ" sz="1600"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23DCA3E3-DEA9-4EE6-B972-4B5E17408B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1840" y="4155927"/>
            <a:ext cx="1368152" cy="766166"/>
          </a:xfrm>
          <a:prstGeom prst="rect">
            <a:avLst/>
          </a:prstGeom>
        </p:spPr>
      </p:pic>
      <p:pic>
        <p:nvPicPr>
          <p:cNvPr id="4" name="Picture 3">
            <a:extLst>
              <a:ext uri="{FF2B5EF4-FFF2-40B4-BE49-F238E27FC236}">
                <a16:creationId xmlns:a16="http://schemas.microsoft.com/office/drawing/2014/main" id="{88252B3C-A1D9-4773-AE06-8A19D6FAC04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6016" y="4227934"/>
            <a:ext cx="1584176" cy="686193"/>
          </a:xfrm>
          <a:prstGeom prst="rect">
            <a:avLst/>
          </a:prstGeom>
        </p:spPr>
      </p:pic>
      <p:pic>
        <p:nvPicPr>
          <p:cNvPr id="5" name="Picture 4">
            <a:extLst>
              <a:ext uri="{FF2B5EF4-FFF2-40B4-BE49-F238E27FC236}">
                <a16:creationId xmlns:a16="http://schemas.microsoft.com/office/drawing/2014/main" id="{EB11028A-02FB-42F7-AA30-E5CFAD000550}"/>
              </a:ext>
            </a:extLst>
          </p:cNvPr>
          <p:cNvPicPr>
            <a:picLocks noChangeAspect="1"/>
          </p:cNvPicPr>
          <p:nvPr/>
        </p:nvPicPr>
        <p:blipFill>
          <a:blip r:embed="rId5"/>
          <a:stretch>
            <a:fillRect/>
          </a:stretch>
        </p:blipFill>
        <p:spPr>
          <a:xfrm>
            <a:off x="6228184" y="1491630"/>
            <a:ext cx="2747270" cy="2609255"/>
          </a:xfrm>
          <a:prstGeom prst="rect">
            <a:avLst/>
          </a:prstGeom>
        </p:spPr>
      </p:pic>
      <p:sp>
        <p:nvSpPr>
          <p:cNvPr id="6" name="TextBox 5">
            <a:extLst>
              <a:ext uri="{FF2B5EF4-FFF2-40B4-BE49-F238E27FC236}">
                <a16:creationId xmlns:a16="http://schemas.microsoft.com/office/drawing/2014/main" id="{988A4B10-FD71-4B1A-83D3-0E009322FE5E}"/>
              </a:ext>
            </a:extLst>
          </p:cNvPr>
          <p:cNvSpPr txBox="1"/>
          <p:nvPr/>
        </p:nvSpPr>
        <p:spPr>
          <a:xfrm>
            <a:off x="6588224" y="4083918"/>
            <a:ext cx="2201473" cy="707886"/>
          </a:xfrm>
          <a:prstGeom prst="rect">
            <a:avLst/>
          </a:prstGeom>
          <a:noFill/>
        </p:spPr>
        <p:txBody>
          <a:bodyPr wrap="square" rtlCol="0">
            <a:spAutoFit/>
          </a:bodyPr>
          <a:lstStyle/>
          <a:p>
            <a:pPr algn="ctr"/>
            <a:r>
              <a:rPr lang="hr-HR" sz="1100" dirty="0">
                <a:latin typeface="Arial" panose="020B0604020202020204" pitchFamily="34" charset="0"/>
                <a:cs typeface="Arial" panose="020B0604020202020204" pitchFamily="34" charset="0"/>
              </a:rPr>
              <a:t>MULTISAB web </a:t>
            </a:r>
            <a:r>
              <a:rPr lang="hr-HR" sz="1100" dirty="0" err="1">
                <a:latin typeface="Arial" panose="020B0604020202020204" pitchFamily="34" charset="0"/>
                <a:cs typeface="Arial" panose="020B0604020202020204" pitchFamily="34" charset="0"/>
              </a:rPr>
              <a:t>platform</a:t>
            </a:r>
            <a:r>
              <a:rPr lang="hr-HR" sz="1100" dirty="0">
                <a:latin typeface="Arial" panose="020B0604020202020204" pitchFamily="34" charset="0"/>
                <a:cs typeface="Arial" panose="020B0604020202020204" pitchFamily="34" charset="0"/>
              </a:rPr>
              <a:t> – </a:t>
            </a:r>
            <a:r>
              <a:rPr lang="hr-HR" sz="1100" dirty="0" err="1">
                <a:latin typeface="Arial" panose="020B0604020202020204" pitchFamily="34" charset="0"/>
                <a:cs typeface="Arial" panose="020B0604020202020204" pitchFamily="34" charset="0"/>
              </a:rPr>
              <a:t>Analysis</a:t>
            </a:r>
            <a:r>
              <a:rPr lang="hr-HR" sz="1100" dirty="0">
                <a:latin typeface="Arial" panose="020B0604020202020204" pitchFamily="34" charset="0"/>
                <a:cs typeface="Arial" panose="020B0604020202020204" pitchFamily="34" charset="0"/>
              </a:rPr>
              <a:t> </a:t>
            </a:r>
            <a:r>
              <a:rPr lang="hr-HR" sz="1100" dirty="0" err="1">
                <a:latin typeface="Arial" panose="020B0604020202020204" pitchFamily="34" charset="0"/>
                <a:cs typeface="Arial" panose="020B0604020202020204" pitchFamily="34" charset="0"/>
              </a:rPr>
              <a:t>scenario</a:t>
            </a:r>
            <a:endParaRPr lang="hr-HR" sz="1100" dirty="0">
              <a:latin typeface="Arial" panose="020B0604020202020204" pitchFamily="34" charset="0"/>
              <a:cs typeface="Arial" panose="020B0604020202020204" pitchFamily="34" charset="0"/>
            </a:endParaRPr>
          </a:p>
          <a:p>
            <a:endParaRPr lang="hr-H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ovéPole 8"/>
          <p:cNvSpPr txBox="1"/>
          <p:nvPr/>
        </p:nvSpPr>
        <p:spPr>
          <a:xfrm>
            <a:off x="251520" y="1275606"/>
            <a:ext cx="3600400" cy="2339102"/>
          </a:xfrm>
          <a:prstGeom prst="rect">
            <a:avLst/>
          </a:prstGeom>
          <a:noFill/>
        </p:spPr>
        <p:txBody>
          <a:bodyPr wrap="square" rtlCol="0">
            <a:spAutoFit/>
          </a:bodyPr>
          <a:lstStyle/>
          <a:p>
            <a:r>
              <a:rPr lang="cs-CZ" b="1" dirty="0">
                <a:solidFill>
                  <a:schemeClr val="tx2"/>
                </a:solidFill>
                <a:latin typeface="Arial" panose="020B0604020202020204" pitchFamily="34" charset="0"/>
                <a:cs typeface="Arial" panose="020B0604020202020204" pitchFamily="34" charset="0"/>
              </a:rPr>
              <a:t>Analysis scenario</a:t>
            </a:r>
          </a:p>
          <a:p>
            <a:endParaRPr lang="en-US" sz="1600" dirty="0">
              <a:latin typeface="Arial" panose="020B0604020202020204" pitchFamily="34" charset="0"/>
              <a:cs typeface="Arial" panose="020B0604020202020204" pitchFamily="34" charset="0"/>
            </a:endParaRPr>
          </a:p>
          <a:p>
            <a:pPr marL="342900" indent="-342900">
              <a:buFont typeface="+mj-lt"/>
              <a:buAutoNum type="arabicPeriod" startAt="6"/>
            </a:pPr>
            <a:r>
              <a:rPr lang="en-US" sz="1600" dirty="0">
                <a:latin typeface="Arial" panose="020B0604020202020204" pitchFamily="34" charset="0"/>
                <a:cs typeface="Arial" panose="020B0604020202020204" pitchFamily="34" charset="0"/>
              </a:rPr>
              <a:t>Feature selection – the user can </a:t>
            </a:r>
            <a:r>
              <a:rPr lang="hr-HR" sz="1600" b="1" dirty="0" err="1">
                <a:latin typeface="Arial" panose="020B0604020202020204" pitchFamily="34" charset="0"/>
                <a:cs typeface="Arial" panose="020B0604020202020204" pitchFamily="34" charset="0"/>
              </a:rPr>
              <a:t>select</a:t>
            </a:r>
            <a:r>
              <a:rPr lang="hr-HR" sz="1600" b="1" dirty="0">
                <a:latin typeface="Arial" panose="020B0604020202020204" pitchFamily="34" charset="0"/>
                <a:cs typeface="Arial" panose="020B0604020202020204" pitchFamily="34" charset="0"/>
              </a:rPr>
              <a:t> </a:t>
            </a:r>
            <a:r>
              <a:rPr lang="hr-HR" sz="1600" b="1" dirty="0" err="1">
                <a:latin typeface="Arial" panose="020B0604020202020204" pitchFamily="34" charset="0"/>
                <a:cs typeface="Arial" panose="020B0604020202020204" pitchFamily="34" charset="0"/>
              </a:rPr>
              <a:t>and</a:t>
            </a:r>
            <a:r>
              <a:rPr lang="hr-HR" sz="1600" b="1" dirty="0">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rPr>
              <a:t>download the extracted features</a:t>
            </a:r>
          </a:p>
          <a:p>
            <a:pPr marL="342900" indent="-342900">
              <a:buFont typeface="+mj-lt"/>
              <a:buAutoNum type="arabicPeriod" startAt="6"/>
            </a:pPr>
            <a:r>
              <a:rPr lang="en-US" sz="1600" dirty="0">
                <a:latin typeface="Arial" panose="020B0604020202020204" pitchFamily="34" charset="0"/>
                <a:cs typeface="Arial" panose="020B0604020202020204" pitchFamily="34" charset="0"/>
              </a:rPr>
              <a:t>Model construction step – user can </a:t>
            </a:r>
            <a:r>
              <a:rPr lang="en-US" sz="1600" b="1" dirty="0">
                <a:latin typeface="Arial" panose="020B0604020202020204" pitchFamily="34" charset="0"/>
                <a:cs typeface="Arial" panose="020B0604020202020204" pitchFamily="34" charset="0"/>
              </a:rPr>
              <a:t>select model evaluation methods</a:t>
            </a:r>
          </a:p>
          <a:p>
            <a:pPr marL="342900" indent="-342900">
              <a:buFont typeface="+mj-lt"/>
              <a:buAutoNum type="arabicPeriod" startAt="6"/>
            </a:pPr>
            <a:r>
              <a:rPr lang="en-US" sz="1600" dirty="0" err="1">
                <a:latin typeface="Arial" panose="020B0604020202020204" pitchFamily="34" charset="0"/>
                <a:cs typeface="Arial" panose="020B0604020202020204" pitchFamily="34" charset="0"/>
              </a:rPr>
              <a:t>Generat</a:t>
            </a:r>
            <a:r>
              <a:rPr lang="hr-HR" sz="1600" dirty="0">
                <a:latin typeface="Arial" panose="020B0604020202020204" pitchFamily="34" charset="0"/>
                <a:cs typeface="Arial" panose="020B0604020202020204" pitchFamily="34" charset="0"/>
              </a:rPr>
              <a:t>e </a:t>
            </a:r>
            <a:r>
              <a:rPr lang="hr-HR" sz="1600" b="1" dirty="0">
                <a:latin typeface="Arial" panose="020B0604020202020204" pitchFamily="34" charset="0"/>
                <a:cs typeface="Arial" panose="020B0604020202020204" pitchFamily="34" charset="0"/>
              </a:rPr>
              <a:t>a</a:t>
            </a:r>
            <a:r>
              <a:rPr lang="en-US" sz="1600" b="1" dirty="0">
                <a:latin typeface="Arial" panose="020B0604020202020204" pitchFamily="34" charset="0"/>
                <a:cs typeface="Arial" panose="020B0604020202020204" pitchFamily="34" charset="0"/>
              </a:rPr>
              <a:t> report</a:t>
            </a:r>
          </a:p>
        </p:txBody>
      </p:sp>
      <p:pic>
        <p:nvPicPr>
          <p:cNvPr id="3" name="Picture 2">
            <a:extLst>
              <a:ext uri="{FF2B5EF4-FFF2-40B4-BE49-F238E27FC236}">
                <a16:creationId xmlns:a16="http://schemas.microsoft.com/office/drawing/2014/main" id="{5491B352-864C-45A4-90E0-614EDA126C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1840" y="4155927"/>
            <a:ext cx="1368152" cy="766166"/>
          </a:xfrm>
          <a:prstGeom prst="rect">
            <a:avLst/>
          </a:prstGeom>
        </p:spPr>
      </p:pic>
      <p:pic>
        <p:nvPicPr>
          <p:cNvPr id="4" name="Picture 3">
            <a:extLst>
              <a:ext uri="{FF2B5EF4-FFF2-40B4-BE49-F238E27FC236}">
                <a16:creationId xmlns:a16="http://schemas.microsoft.com/office/drawing/2014/main" id="{22BAD49C-62B5-4575-A690-118F9399D0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6016" y="4227934"/>
            <a:ext cx="1584176" cy="686193"/>
          </a:xfrm>
          <a:prstGeom prst="rect">
            <a:avLst/>
          </a:prstGeom>
        </p:spPr>
      </p:pic>
      <p:sp>
        <p:nvSpPr>
          <p:cNvPr id="2" name="TextBox 1">
            <a:extLst>
              <a:ext uri="{FF2B5EF4-FFF2-40B4-BE49-F238E27FC236}">
                <a16:creationId xmlns:a16="http://schemas.microsoft.com/office/drawing/2014/main" id="{88152B40-0671-455C-A040-85C6F4F9AA81}"/>
              </a:ext>
            </a:extLst>
          </p:cNvPr>
          <p:cNvSpPr txBox="1"/>
          <p:nvPr/>
        </p:nvSpPr>
        <p:spPr>
          <a:xfrm>
            <a:off x="4932040" y="3867894"/>
            <a:ext cx="3168352" cy="707886"/>
          </a:xfrm>
          <a:prstGeom prst="rect">
            <a:avLst/>
          </a:prstGeom>
          <a:noFill/>
        </p:spPr>
        <p:txBody>
          <a:bodyPr wrap="square" rtlCol="0">
            <a:spAutoFit/>
          </a:bodyPr>
          <a:lstStyle/>
          <a:p>
            <a:pPr algn="ctr"/>
            <a:r>
              <a:rPr lang="hr-HR" sz="1100" dirty="0">
                <a:latin typeface="Arial" panose="020B0604020202020204" pitchFamily="34" charset="0"/>
                <a:cs typeface="Arial" panose="020B0604020202020204" pitchFamily="34" charset="0"/>
              </a:rPr>
              <a:t>MULTISAB web </a:t>
            </a:r>
            <a:r>
              <a:rPr lang="hr-HR" sz="1100" dirty="0" err="1">
                <a:latin typeface="Arial" panose="020B0604020202020204" pitchFamily="34" charset="0"/>
                <a:cs typeface="Arial" panose="020B0604020202020204" pitchFamily="34" charset="0"/>
              </a:rPr>
              <a:t>platform</a:t>
            </a:r>
            <a:r>
              <a:rPr lang="hr-HR" sz="1100" dirty="0">
                <a:latin typeface="Arial" panose="020B0604020202020204" pitchFamily="34" charset="0"/>
                <a:cs typeface="Arial" panose="020B0604020202020204" pitchFamily="34" charset="0"/>
              </a:rPr>
              <a:t> – </a:t>
            </a:r>
            <a:r>
              <a:rPr lang="hr-HR" sz="1100" dirty="0" err="1">
                <a:latin typeface="Arial" panose="020B0604020202020204" pitchFamily="34" charset="0"/>
                <a:cs typeface="Arial" panose="020B0604020202020204" pitchFamily="34" charset="0"/>
              </a:rPr>
              <a:t>inspection</a:t>
            </a:r>
            <a:r>
              <a:rPr lang="hr-HR" sz="1100" dirty="0">
                <a:latin typeface="Arial" panose="020B0604020202020204" pitchFamily="34" charset="0"/>
                <a:cs typeface="Arial" panose="020B0604020202020204" pitchFamily="34" charset="0"/>
              </a:rPr>
              <a:t> </a:t>
            </a:r>
            <a:r>
              <a:rPr lang="hr-HR" sz="1100" dirty="0" err="1">
                <a:latin typeface="Arial" panose="020B0604020202020204" pitchFamily="34" charset="0"/>
                <a:cs typeface="Arial" panose="020B0604020202020204" pitchFamily="34" charset="0"/>
              </a:rPr>
              <a:t>and</a:t>
            </a:r>
            <a:r>
              <a:rPr lang="hr-HR" sz="1100" dirty="0">
                <a:latin typeface="Arial" panose="020B0604020202020204" pitchFamily="34" charset="0"/>
                <a:cs typeface="Arial" panose="020B0604020202020204" pitchFamily="34" charset="0"/>
              </a:rPr>
              <a:t> </a:t>
            </a:r>
            <a:r>
              <a:rPr lang="hr-HR" sz="1100" dirty="0" err="1">
                <a:latin typeface="Arial" panose="020B0604020202020204" pitchFamily="34" charset="0"/>
                <a:cs typeface="Arial" panose="020B0604020202020204" pitchFamily="34" charset="0"/>
              </a:rPr>
              <a:t>visualization</a:t>
            </a:r>
            <a:endParaRPr lang="hr-HR" sz="1100" dirty="0">
              <a:latin typeface="Arial" panose="020B0604020202020204" pitchFamily="34" charset="0"/>
              <a:cs typeface="Arial" panose="020B0604020202020204" pitchFamily="34" charset="0"/>
            </a:endParaRPr>
          </a:p>
          <a:p>
            <a:endParaRPr lang="hr-HR" dirty="0"/>
          </a:p>
        </p:txBody>
      </p:sp>
      <p:pic>
        <p:nvPicPr>
          <p:cNvPr id="7" name="Slika 0" descr="Fig_1_complete_reduced_red.png">
            <a:extLst>
              <a:ext uri="{FF2B5EF4-FFF2-40B4-BE49-F238E27FC236}">
                <a16:creationId xmlns:a16="http://schemas.microsoft.com/office/drawing/2014/main" id="{6E97AF9B-DBEF-4334-A879-EF6B0989DB21}"/>
              </a:ext>
            </a:extLst>
          </p:cNvPr>
          <p:cNvPicPr/>
          <p:nvPr/>
        </p:nvPicPr>
        <p:blipFill>
          <a:blip r:embed="rId5" cstate="print"/>
          <a:stretch>
            <a:fillRect/>
          </a:stretch>
        </p:blipFill>
        <p:spPr>
          <a:xfrm>
            <a:off x="4139952" y="1563638"/>
            <a:ext cx="4608512" cy="236055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1508ED6-74E6-4B63-B27C-EAE245A698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1840" y="4155927"/>
            <a:ext cx="1368152" cy="766166"/>
          </a:xfrm>
          <a:prstGeom prst="rect">
            <a:avLst/>
          </a:prstGeom>
        </p:spPr>
      </p:pic>
      <p:pic>
        <p:nvPicPr>
          <p:cNvPr id="6" name="Picture 5">
            <a:extLst>
              <a:ext uri="{FF2B5EF4-FFF2-40B4-BE49-F238E27FC236}">
                <a16:creationId xmlns:a16="http://schemas.microsoft.com/office/drawing/2014/main" id="{F1CA1E2C-6D93-4142-A847-5C1F0C7772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6016" y="4227934"/>
            <a:ext cx="1584176" cy="686193"/>
          </a:xfrm>
          <a:prstGeom prst="rect">
            <a:avLst/>
          </a:prstGeom>
        </p:spPr>
      </p:pic>
      <p:sp>
        <p:nvSpPr>
          <p:cNvPr id="9" name="TextovéPole 8"/>
          <p:cNvSpPr txBox="1"/>
          <p:nvPr/>
        </p:nvSpPr>
        <p:spPr>
          <a:xfrm>
            <a:off x="251520" y="1275606"/>
            <a:ext cx="8640960" cy="1107996"/>
          </a:xfrm>
          <a:prstGeom prst="rect">
            <a:avLst/>
          </a:prstGeom>
          <a:noFill/>
        </p:spPr>
        <p:txBody>
          <a:bodyPr wrap="square" rtlCol="0">
            <a:spAutoFit/>
          </a:bodyPr>
          <a:lstStyle/>
          <a:p>
            <a:r>
              <a:rPr lang="cs-CZ" b="1" dirty="0">
                <a:solidFill>
                  <a:schemeClr val="tx2"/>
                </a:solidFill>
                <a:latin typeface="Arial" panose="020B0604020202020204" pitchFamily="34" charset="0"/>
                <a:cs typeface="Arial" panose="020B0604020202020204" pitchFamily="34" charset="0"/>
              </a:rPr>
              <a:t>Report for cardiac rhythm classification</a:t>
            </a:r>
          </a:p>
          <a:p>
            <a:endParaRPr lang="cs-CZ" sz="1600" b="1" dirty="0">
              <a:latin typeface="Arial" panose="020B0604020202020204" pitchFamily="34" charset="0"/>
              <a:cs typeface="Arial" panose="020B0604020202020204" pitchFamily="34" charset="0"/>
            </a:endParaRPr>
          </a:p>
          <a:p>
            <a:r>
              <a:rPr lang="hr-HR" sz="1600" dirty="0">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rPr>
              <a:t>The report created for cardiac rhythm </a:t>
            </a:r>
            <a:endParaRPr lang="hr-HR" sz="1600" b="1" dirty="0">
              <a:latin typeface="Arial" panose="020B0604020202020204" pitchFamily="34" charset="0"/>
              <a:cs typeface="Arial" panose="020B0604020202020204" pitchFamily="34" charset="0"/>
            </a:endParaRPr>
          </a:p>
          <a:p>
            <a:r>
              <a:rPr lang="hr-HR" sz="1600" b="1" dirty="0">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rPr>
              <a:t>classification</a:t>
            </a:r>
            <a:r>
              <a:rPr lang="en-US" sz="1600" dirty="0">
                <a:latin typeface="Arial" panose="020B0604020202020204" pitchFamily="34" charset="0"/>
                <a:cs typeface="Arial" panose="020B0604020202020204" pitchFamily="34" charset="0"/>
              </a:rPr>
              <a:t> on MIT Arrhythmia Database</a:t>
            </a:r>
            <a:endParaRPr lang="cs-CZ" sz="1600" dirty="0">
              <a:latin typeface="Arial" panose="020B0604020202020204" pitchFamily="34" charset="0"/>
              <a:cs typeface="Arial" panose="020B0604020202020204" pitchFamily="34" charset="0"/>
            </a:endParaRPr>
          </a:p>
        </p:txBody>
      </p:sp>
      <p:sp>
        <p:nvSpPr>
          <p:cNvPr id="2" name="Rectangle 2">
            <a:extLst>
              <a:ext uri="{FF2B5EF4-FFF2-40B4-BE49-F238E27FC236}">
                <a16:creationId xmlns:a16="http://schemas.microsoft.com/office/drawing/2014/main" id="{B215AA91-BA98-4B15-AECC-6379AD5A42D7}"/>
              </a:ext>
            </a:extLst>
          </p:cNvPr>
          <p:cNvSpPr>
            <a:spLocks noChangeArrowheads="1"/>
          </p:cNvSpPr>
          <p:nvPr/>
        </p:nvSpPr>
        <p:spPr bwMode="auto">
          <a:xfrm>
            <a:off x="8686719" y="-20538"/>
            <a:ext cx="515521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r-HR"/>
          </a:p>
        </p:txBody>
      </p:sp>
      <p:pic>
        <p:nvPicPr>
          <p:cNvPr id="7" name="Picture 6">
            <a:extLst>
              <a:ext uri="{FF2B5EF4-FFF2-40B4-BE49-F238E27FC236}">
                <a16:creationId xmlns:a16="http://schemas.microsoft.com/office/drawing/2014/main" id="{B3F768D5-B89C-49B0-BDED-0F39818C5D8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27584" y="1635646"/>
            <a:ext cx="2086537" cy="3271292"/>
          </a:xfrm>
          <a:prstGeom prst="rect">
            <a:avLst/>
          </a:prstGeom>
        </p:spPr>
      </p:pic>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1327</Words>
  <Application>Microsoft Office PowerPoint</Application>
  <PresentationFormat>On-screen Show (16:9)</PresentationFormat>
  <Paragraphs>101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Motiv sady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srncova</dc:creator>
  <cp:lastModifiedBy>Krešimir</cp:lastModifiedBy>
  <cp:revision>36</cp:revision>
  <dcterms:created xsi:type="dcterms:W3CDTF">2017-04-20T18:18:57Z</dcterms:created>
  <dcterms:modified xsi:type="dcterms:W3CDTF">2018-06-01T12:23:30Z</dcterms:modified>
</cp:coreProperties>
</file>