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9150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0743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37780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79345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4909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5506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39267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5919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7594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551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3694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531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3311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68724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18647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7909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1673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5CCA34-00EC-44F9-9296-E22F90AC1108}" type="datetimeFigureOut">
              <a:rPr lang="hr-HR" smtClean="0"/>
              <a:t>14.12.2016.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5B5DF6-CD68-475D-9E7F-5B73FAD1E1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019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Upravljanje razinom vode u spremniku korištenjem neizrazitog regulatora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97214"/>
            <a:ext cx="9144000" cy="1160585"/>
          </a:xfrm>
        </p:spPr>
        <p:txBody>
          <a:bodyPr/>
          <a:lstStyle/>
          <a:p>
            <a:r>
              <a:rPr lang="hr-HR" dirty="0" smtClean="0"/>
              <a:t>Ivan Đurić</a:t>
            </a:r>
          </a:p>
          <a:p>
            <a:r>
              <a:rPr lang="hr-HR" dirty="0" smtClean="0"/>
              <a:t>Voditelj: doc. dr. </a:t>
            </a:r>
            <a:r>
              <a:rPr lang="hr-HR" dirty="0"/>
              <a:t>s</a:t>
            </a:r>
            <a:r>
              <a:rPr lang="hr-HR" dirty="0" smtClean="0"/>
              <a:t>c. Alan Jović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9923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002322"/>
          </a:xfrm>
        </p:spPr>
        <p:txBody>
          <a:bodyPr/>
          <a:lstStyle/>
          <a:p>
            <a:r>
              <a:rPr lang="hr-HR" dirty="0" smtClean="0"/>
              <a:t>Rezultati </a:t>
            </a:r>
            <a:r>
              <a:rPr lang="hr-HR" dirty="0" smtClean="0"/>
              <a:t>simulacije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88" y="1116623"/>
            <a:ext cx="7424556" cy="556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62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6532684"/>
          </a:xfrm>
        </p:spPr>
        <p:txBody>
          <a:bodyPr/>
          <a:lstStyle/>
          <a:p>
            <a:r>
              <a:rPr lang="hr-HR" dirty="0" smtClean="0"/>
              <a:t>Hvala na pažnji!</a:t>
            </a:r>
            <a:br>
              <a:rPr lang="hr-HR" dirty="0" smtClean="0"/>
            </a:br>
            <a:r>
              <a:rPr lang="hr-HR" dirty="0" smtClean="0"/>
              <a:t>Pitanja?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220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160584"/>
          </a:xfrm>
        </p:spPr>
        <p:txBody>
          <a:bodyPr/>
          <a:lstStyle/>
          <a:p>
            <a:r>
              <a:rPr lang="hr-HR" dirty="0" smtClean="0"/>
              <a:t>Opis problema</a:t>
            </a:r>
            <a:endParaRPr lang="hr-HR" dirty="0"/>
          </a:p>
        </p:txBody>
      </p:sp>
      <p:sp>
        <p:nvSpPr>
          <p:cNvPr id="4" name="TextBox 3"/>
          <p:cNvSpPr txBox="1"/>
          <p:nvPr/>
        </p:nvSpPr>
        <p:spPr>
          <a:xfrm>
            <a:off x="1484310" y="1450731"/>
            <a:ext cx="10018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400" dirty="0"/>
              <a:t>s</a:t>
            </a:r>
            <a:r>
              <a:rPr lang="hr-HR" sz="2400" dirty="0" smtClean="0"/>
              <a:t>premnik u obliku krnjeg stošca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400" dirty="0" smtClean="0"/>
              <a:t>potrebno opisati nelinearnim diferencijalnim jednadžbama za realizaciju u </a:t>
            </a:r>
            <a:r>
              <a:rPr lang="hr-H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Simulink</a:t>
            </a:r>
            <a:r>
              <a:rPr lang="hr-HR" sz="2400" dirty="0" smtClean="0"/>
              <a:t>-u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900" y="3112478"/>
            <a:ext cx="4028201" cy="339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9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160584"/>
          </a:xfrm>
        </p:spPr>
        <p:txBody>
          <a:bodyPr/>
          <a:lstStyle/>
          <a:p>
            <a:r>
              <a:rPr lang="hr-HR" dirty="0" smtClean="0"/>
              <a:t>Opis problema</a:t>
            </a:r>
            <a:endParaRPr lang="hr-H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84310" y="1450731"/>
                <a:ext cx="7105775" cy="498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r-HR" sz="2400" dirty="0" smtClean="0"/>
                  <a:t>nelinearne diferencijalne jednadžbe: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hr-HR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hr-H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𝑑𝑉</m:t>
                          </m:r>
                        </m:num>
                        <m:den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hr-H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hr-H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hr-HR" sz="2400" dirty="0" smtClean="0"/>
              </a:p>
              <a:p>
                <a:endParaRPr lang="hr-HR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hr-H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hr-HR" sz="24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𝑔h</m:t>
                          </m:r>
                        </m:e>
                      </m:rad>
                    </m:oMath>
                  </m:oMathPara>
                </a14:m>
                <a:endParaRPr lang="hr-HR" sz="2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hr-HR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hr-HR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  <m:e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d>
                            <m:dPr>
                              <m:ctrlP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𝑑h</m:t>
                          </m:r>
                        </m:e>
                      </m:nary>
                    </m:oMath>
                  </m:oMathPara>
                </a14:m>
                <a:endParaRPr lang="hr-HR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hr-HR" sz="2400" dirty="0" smtClean="0"/>
                  <a:t>sličnost trokuta:</a:t>
                </a:r>
                <a:endParaRPr lang="hr-HR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hr-H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sSub>
                            <m:sSubPr>
                              <m:ctrlPr>
                                <a:rPr lang="hr-H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r-H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r-H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2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hr-HR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hr-H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2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hr-HR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hr-HR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310" y="1450731"/>
                <a:ext cx="7105775" cy="4980915"/>
              </a:xfrm>
              <a:prstGeom prst="rect">
                <a:avLst/>
              </a:prstGeom>
              <a:blipFill>
                <a:blip r:embed="rId2"/>
                <a:stretch>
                  <a:fillRect l="-1115" t="-979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085" y="1055077"/>
            <a:ext cx="3136930" cy="537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19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002322"/>
          </a:xfrm>
        </p:spPr>
        <p:txBody>
          <a:bodyPr/>
          <a:lstStyle/>
          <a:p>
            <a:r>
              <a:rPr lang="hr-HR" dirty="0" smtClean="0"/>
              <a:t>Opis problema</a:t>
            </a:r>
            <a:endParaRPr lang="hr-H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84310" y="1116623"/>
                <a:ext cx="10018713" cy="2586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hr-HR" sz="2400" dirty="0" smtClean="0"/>
                  <a:t>u konačnici: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hr-H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𝑑h</m:t>
                          </m:r>
                        </m:num>
                        <m:den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r-H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num>
                            <m:den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num>
                            <m:den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𝑑h</m:t>
                              </m:r>
                            </m:den>
                          </m:f>
                        </m:den>
                      </m:f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r-H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hr-H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hr-HR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hr-H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hr-HR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hr-H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hr-H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hr-H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hr-H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r-H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hr-H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hr-H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hr-H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hr-H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hr-HR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r-HR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hr-HR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sub>
                                      </m:sSub>
                                    </m:den>
                                  </m:f>
                                  <m:d>
                                    <m:dPr>
                                      <m:ctrlPr>
                                        <a:rPr lang="hr-H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hr-H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r-HR" sz="2400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hr-HR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hr-HR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hr-H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r-HR" sz="2400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hr-HR" sz="2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hr-H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hr-HR" sz="2400" dirty="0" smtClean="0"/>
              </a:p>
              <a:p>
                <a:endParaRPr lang="hr-HR" sz="2400" dirty="0" smtClean="0"/>
              </a:p>
              <a:p>
                <a:endParaRPr lang="hr-HR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310" y="1116623"/>
                <a:ext cx="10018713" cy="2586093"/>
              </a:xfrm>
              <a:prstGeom prst="rect">
                <a:avLst/>
              </a:prstGeom>
              <a:blipFill>
                <a:blip r:embed="rId2"/>
                <a:stretch>
                  <a:fillRect l="-791" t="-1887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88" y="3094892"/>
            <a:ext cx="7137354" cy="355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8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002322"/>
          </a:xfrm>
        </p:spPr>
        <p:txBody>
          <a:bodyPr/>
          <a:lstStyle/>
          <a:p>
            <a:r>
              <a:rPr lang="hr-HR" dirty="0" smtClean="0"/>
              <a:t>Neizraziti regulator</a:t>
            </a:r>
            <a:endParaRPr lang="hr-HR" dirty="0"/>
          </a:p>
        </p:txBody>
      </p:sp>
      <p:sp>
        <p:nvSpPr>
          <p:cNvPr id="4" name="TextBox 3"/>
          <p:cNvSpPr txBox="1"/>
          <p:nvPr/>
        </p:nvSpPr>
        <p:spPr>
          <a:xfrm>
            <a:off x="1484310" y="1116623"/>
            <a:ext cx="10018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/>
              <a:t>koristimo lingvističke varijable i njihove funkcije pripadnosti</a:t>
            </a:r>
            <a:endParaRPr lang="hr-HR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162" y="4266838"/>
            <a:ext cx="4887007" cy="25911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241" y="1578288"/>
            <a:ext cx="4934639" cy="2686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656" y="1626982"/>
            <a:ext cx="4867954" cy="263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8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002322"/>
          </a:xfrm>
        </p:spPr>
        <p:txBody>
          <a:bodyPr/>
          <a:lstStyle/>
          <a:p>
            <a:r>
              <a:rPr lang="hr-HR" dirty="0" smtClean="0"/>
              <a:t>Simulacijski model</a:t>
            </a:r>
            <a:endParaRPr lang="hr-H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484310" y="1116623"/>
                <a:ext cx="100187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referentna veličina: volumen tekućine ( ali regulator radi s visinom! 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ukupan volumen modeliranog spremnika </a:t>
                </a:r>
                <a14:m>
                  <m:oMath xmlns:m="http://schemas.openxmlformats.org/officeDocument/2006/math">
                    <m:r>
                      <a:rPr lang="hr-HR" sz="2200" i="1" dirty="0">
                        <a:latin typeface="Cambria Math" panose="02040503050406030204" pitchFamily="18" charset="0"/>
                      </a:rPr>
                      <m:t>20.1481</m:t>
                    </m:r>
                    <m:r>
                      <a:rPr lang="hr-HR" sz="22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hr-HR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hr-HR" sz="2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hr-HR" sz="2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hr-HR" sz="2200" dirty="0"/>
                      <m:t>≈</m:t>
                    </m:r>
                    <m:r>
                      <m:rPr>
                        <m:nor/>
                      </m:rPr>
                      <a:rPr lang="hr-HR" sz="2200" dirty="0"/>
                      <m:t> </m:t>
                    </m:r>
                    <m:r>
                      <a:rPr lang="hr-HR" sz="2200" i="1" dirty="0">
                        <a:latin typeface="Cambria Math" panose="02040503050406030204" pitchFamily="18" charset="0"/>
                      </a:rPr>
                      <m:t>20</m:t>
                    </m:r>
                    <m:r>
                      <a:rPr lang="hr-HR" sz="2200" i="1" dirty="0">
                        <a:latin typeface="Cambria Math" panose="02040503050406030204" pitchFamily="18" charset="0"/>
                      </a:rPr>
                      <m:t> 000 </m:t>
                    </m:r>
                    <m:r>
                      <a:rPr lang="hr-HR" sz="2200" i="1" dirty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hr-HR" sz="2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310" y="1116623"/>
                <a:ext cx="10018713" cy="830997"/>
              </a:xfrm>
              <a:prstGeom prst="rect">
                <a:avLst/>
              </a:prstGeom>
              <a:blipFill>
                <a:blip r:embed="rId2"/>
                <a:stretch>
                  <a:fillRect l="-791" t="-5882" b="-16176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273" y="2359290"/>
            <a:ext cx="9618785" cy="414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7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002322"/>
          </a:xfrm>
        </p:spPr>
        <p:txBody>
          <a:bodyPr/>
          <a:lstStyle/>
          <a:p>
            <a:r>
              <a:rPr lang="hr-HR" dirty="0" smtClean="0"/>
              <a:t>Rezultati </a:t>
            </a:r>
            <a:r>
              <a:rPr lang="hr-HR" dirty="0" smtClean="0"/>
              <a:t>simulacije</a:t>
            </a:r>
            <a:endParaRPr lang="hr-H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484310" y="1116623"/>
                <a:ext cx="10018713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hr-HR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e</a:t>
                </a:r>
                <a:r>
                  <a:rPr lang="hr-HR" sz="2400" dirty="0" smtClean="0"/>
                  <a:t>ksperimentalna p</a:t>
                </a:r>
                <a:r>
                  <a:rPr lang="hr-HR" sz="2400" dirty="0" smtClean="0"/>
                  <a:t>aradigma: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=10 </m:t>
                    </m:r>
                    <m:sSup>
                      <m:sSupPr>
                        <m:ctrlPr>
                          <a:rPr lang="hr-H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hr-HR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hr-HR" sz="2400" b="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 </a:t>
                </a:r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=150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  ⇒</m:t>
                    </m:r>
                    <m:sSub>
                      <m:sSub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𝑠𝑒𝑡</m:t>
                        </m:r>
                      </m:sub>
                    </m:sSub>
                    <m:r>
                      <a:rPr lang="hr-HR" sz="2400" i="1">
                        <a:latin typeface="Cambria Math" panose="02040503050406030204" pitchFamily="18" charset="0"/>
                      </a:rPr>
                      <m:t>=15 </m:t>
                    </m:r>
                    <m:sSup>
                      <m:sSup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hr-HR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 </a:t>
                </a:r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=400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  ⇒</m:t>
                    </m:r>
                    <m:sSub>
                      <m:sSub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𝑠𝑒𝑡</m:t>
                        </m:r>
                      </m:sub>
                    </m:sSub>
                    <m:r>
                      <a:rPr lang="hr-H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hr-HR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 </a:t>
                </a:r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=700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  ⇒</m:t>
                    </m:r>
                    <m:sSub>
                      <m:sSub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𝑠𝑒𝑡</m:t>
                        </m:r>
                      </m:sub>
                    </m:sSub>
                    <m:r>
                      <a:rPr lang="hr-HR" sz="2400" i="1">
                        <a:latin typeface="Cambria Math" panose="02040503050406030204" pitchFamily="18" charset="0"/>
                      </a:rPr>
                      <m:t>=1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hr-HR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 </a:t>
                </a:r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=1000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⇒</m:t>
                    </m:r>
                    <m:sSub>
                      <m:sSub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𝑠𝑒𝑡</m:t>
                        </m:r>
                      </m:sub>
                    </m:sSub>
                    <m:r>
                      <a:rPr lang="hr-HR" sz="2400" i="1">
                        <a:latin typeface="Cambria Math" panose="02040503050406030204" pitchFamily="18" charset="0"/>
                      </a:rPr>
                      <m:t>=1 </m:t>
                    </m:r>
                    <m:sSup>
                      <m:sSup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hr-HR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 </a:t>
                </a:r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=1300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⇒</m:t>
                    </m:r>
                    <m:sSub>
                      <m:sSub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𝑠𝑒𝑡</m:t>
                        </m:r>
                      </m:sub>
                    </m:sSub>
                    <m:r>
                      <a:rPr lang="hr-H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hr-HR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hr-HR" sz="2400" dirty="0"/>
                  <a:t> </a:t>
                </a:r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=1600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⇒</m:t>
                    </m:r>
                    <m:sSub>
                      <m:sSub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𝑠𝑒𝑡</m:t>
                        </m:r>
                      </m:sub>
                    </m:sSub>
                    <m:r>
                      <a:rPr lang="hr-HR" sz="2400" i="1">
                        <a:latin typeface="Cambria Math" panose="02040503050406030204" pitchFamily="18" charset="0"/>
                      </a:rPr>
                      <m:t>=1</m:t>
                    </m:r>
                    <m:r>
                      <a:rPr lang="hr-HR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hr-HR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hr-HR" sz="2400" dirty="0" smtClean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310" y="1116623"/>
                <a:ext cx="10018713" cy="3416320"/>
              </a:xfrm>
              <a:prstGeom prst="rect">
                <a:avLst/>
              </a:prstGeom>
              <a:blipFill>
                <a:blip r:embed="rId2"/>
                <a:stretch>
                  <a:fillRect l="-791" b="-2317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335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002322"/>
          </a:xfrm>
        </p:spPr>
        <p:txBody>
          <a:bodyPr/>
          <a:lstStyle/>
          <a:p>
            <a:r>
              <a:rPr lang="hr-HR" dirty="0" smtClean="0"/>
              <a:t>Rezultati </a:t>
            </a:r>
            <a:r>
              <a:rPr lang="hr-HR" dirty="0" smtClean="0"/>
              <a:t>simulacije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87" y="1116623"/>
            <a:ext cx="7424557" cy="556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1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301"/>
            <a:ext cx="10018713" cy="1002322"/>
          </a:xfrm>
        </p:spPr>
        <p:txBody>
          <a:bodyPr/>
          <a:lstStyle/>
          <a:p>
            <a:r>
              <a:rPr lang="hr-HR" dirty="0" smtClean="0"/>
              <a:t>Rezultati </a:t>
            </a:r>
            <a:r>
              <a:rPr lang="hr-HR" dirty="0" smtClean="0"/>
              <a:t>simulacije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87" y="1116623"/>
            <a:ext cx="7424557" cy="556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53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109</TotalTime>
  <Words>92</Words>
  <Application>Microsoft Office PowerPoint</Application>
  <PresentationFormat>Widescreen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Cambria Math</vt:lpstr>
      <vt:lpstr>Corbel</vt:lpstr>
      <vt:lpstr>Courier New</vt:lpstr>
      <vt:lpstr>Parallax</vt:lpstr>
      <vt:lpstr>Upravljanje razinom vode u spremniku korištenjem neizrazitog regulatora</vt:lpstr>
      <vt:lpstr>Opis problema</vt:lpstr>
      <vt:lpstr>Opis problema</vt:lpstr>
      <vt:lpstr>Opis problema</vt:lpstr>
      <vt:lpstr>Neizraziti regulator</vt:lpstr>
      <vt:lpstr>Simulacijski model</vt:lpstr>
      <vt:lpstr>Rezultati simulacije</vt:lpstr>
      <vt:lpstr>Rezultati simulacije</vt:lpstr>
      <vt:lpstr>Rezultati simulacije</vt:lpstr>
      <vt:lpstr>Rezultati simulacije</vt:lpstr>
      <vt:lpstr>Hvala na pažnji! Pitanja?</vt:lpstr>
    </vt:vector>
  </TitlesOfParts>
  <Company>FER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Upravljanje razinom vode u spremniku korištenjem neizrazitog regulatora</dc:title>
  <dc:creator>Ivan Đurić</dc:creator>
  <cp:lastModifiedBy>Ivan Đurić</cp:lastModifiedBy>
  <cp:revision>24</cp:revision>
  <dcterms:created xsi:type="dcterms:W3CDTF">2016-12-13T09:40:46Z</dcterms:created>
  <dcterms:modified xsi:type="dcterms:W3CDTF">2016-12-14T00:28:56Z</dcterms:modified>
</cp:coreProperties>
</file>