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0603C5B-4D7C-4EB2-B741-7DA696FC2605}" type="slidenum">
              <a:rPr lang="hr-HR" smtClean="0"/>
              <a:t>‹#›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F676201-B00E-4FE5-A771-F4391CD10036}" type="datetimeFigureOut">
              <a:rPr lang="hr-HR" smtClean="0"/>
              <a:t>16.1.2012.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7690048" cy="2593975"/>
          </a:xfrm>
        </p:spPr>
        <p:txBody>
          <a:bodyPr/>
          <a:lstStyle/>
          <a:p>
            <a:r>
              <a:rPr lang="hr-HR" sz="4000" i="1" dirty="0" smtClean="0"/>
              <a:t/>
            </a:r>
            <a:br>
              <a:rPr lang="hr-HR" sz="4000" i="1" dirty="0" smtClean="0"/>
            </a:br>
            <a:r>
              <a:rPr lang="hr-HR" sz="4000" i="1" dirty="0"/>
              <a:t/>
            </a:r>
            <a:br>
              <a:rPr lang="hr-HR" sz="4000" i="1" dirty="0"/>
            </a:br>
            <a:r>
              <a:rPr lang="hr-HR" sz="4000" i="1" dirty="0" smtClean="0"/>
              <a:t/>
            </a:r>
            <a:br>
              <a:rPr lang="hr-HR" sz="4000" i="1" dirty="0" smtClean="0"/>
            </a:br>
            <a:r>
              <a:rPr lang="hr-HR" sz="4000" i="1" dirty="0" smtClean="0"/>
              <a:t/>
            </a:r>
            <a:br>
              <a:rPr lang="hr-HR" sz="4000" i="1" dirty="0" smtClean="0"/>
            </a:br>
            <a:r>
              <a:rPr lang="hr-HR" sz="4000" i="1" dirty="0"/>
              <a:t/>
            </a:r>
            <a:br>
              <a:rPr lang="hr-HR" sz="4000" i="1" dirty="0"/>
            </a:br>
            <a:r>
              <a:rPr lang="hr-HR" sz="4000" i="1" dirty="0" smtClean="0"/>
              <a:t/>
            </a:r>
            <a:br>
              <a:rPr lang="hr-HR" sz="4000" i="1" dirty="0" smtClean="0"/>
            </a:br>
            <a:r>
              <a:rPr lang="hr-HR" sz="4000" i="1" dirty="0"/>
              <a:t/>
            </a:r>
            <a:br>
              <a:rPr lang="hr-HR" sz="4000" i="1" dirty="0"/>
            </a:br>
            <a:r>
              <a:rPr lang="hr-HR" sz="4000" i="1" dirty="0" smtClean="0"/>
              <a:t>Ekspertni sustavi</a:t>
            </a:r>
            <a:br>
              <a:rPr lang="hr-HR" sz="4000" i="1" dirty="0" smtClean="0"/>
            </a:br>
            <a:r>
              <a:rPr lang="hr-HR" sz="4000" i="1" dirty="0"/>
              <a:t/>
            </a:r>
            <a:br>
              <a:rPr lang="hr-HR" sz="4000" i="1" dirty="0"/>
            </a:br>
            <a:r>
              <a:rPr lang="hr-HR" sz="3200" i="1" dirty="0" smtClean="0"/>
              <a:t>Primjena </a:t>
            </a:r>
            <a:r>
              <a:rPr lang="hr-HR" sz="3200" i="1" dirty="0"/>
              <a:t>Bayesovih mreža </a:t>
            </a:r>
            <a:r>
              <a:rPr lang="hr-HR" sz="3200" dirty="0"/>
              <a:t/>
            </a:r>
            <a:br>
              <a:rPr lang="hr-HR" sz="3200" dirty="0"/>
            </a:br>
            <a:r>
              <a:rPr lang="hr-HR" sz="3200" i="1" dirty="0"/>
              <a:t>kod ulaganja u dionice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5301208"/>
            <a:ext cx="6461760" cy="1066800"/>
          </a:xfrm>
        </p:spPr>
        <p:txBody>
          <a:bodyPr/>
          <a:lstStyle/>
          <a:p>
            <a:pPr algn="r"/>
            <a:r>
              <a:rPr lang="hr-HR" dirty="0" smtClean="0"/>
              <a:t>Maja Mlinarić, 0036437275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0460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/>
              <a:t>Izdvojeni </a:t>
            </a:r>
            <a:r>
              <a:rPr lang="hr-HR" sz="3600" dirty="0" smtClean="0"/>
              <a:t>primjeri – uzročno rasuđivanje</a:t>
            </a:r>
            <a:endParaRPr lang="hr-HR" sz="3600" dirty="0"/>
          </a:p>
        </p:txBody>
      </p:sp>
      <p:pic>
        <p:nvPicPr>
          <p:cNvPr id="5" name="Content Placeholder 4" descr="C:\Users\Maja\Desktop\investing slike\s6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8449439" cy="46085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415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500" dirty="0"/>
              <a:t>Izdvojeni primjeri – </a:t>
            </a:r>
            <a:r>
              <a:rPr lang="hr-HR" sz="3500" dirty="0" smtClean="0"/>
              <a:t>miješano rasuđivanje</a:t>
            </a:r>
            <a:endParaRPr lang="hr-HR" sz="3500" dirty="0"/>
          </a:p>
        </p:txBody>
      </p:sp>
      <p:pic>
        <p:nvPicPr>
          <p:cNvPr id="4" name="Content Placeholder 3" descr="C:\Users\Maja\Desktop\investing slike\s9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8400728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124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Izdvojeni primjeri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3" descr="C:\Users\Maja\Desktop\investing slike\s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280960" cy="5301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139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Hvala na pozornosti!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0601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Sadržaj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Uvod</a:t>
            </a:r>
          </a:p>
          <a:p>
            <a:endParaRPr lang="hr-HR" dirty="0" smtClean="0"/>
          </a:p>
          <a:p>
            <a:r>
              <a:rPr lang="hr-HR" dirty="0" smtClean="0"/>
              <a:t>Modeliranje Bayesove mreže </a:t>
            </a:r>
          </a:p>
          <a:p>
            <a:pPr lvl="1"/>
            <a:endParaRPr lang="hr-HR" dirty="0" smtClean="0"/>
          </a:p>
          <a:p>
            <a:r>
              <a:rPr lang="hr-HR" dirty="0" smtClean="0"/>
              <a:t>Izdvojeni primjeri</a:t>
            </a:r>
          </a:p>
          <a:p>
            <a:pPr lvl="1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0363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Uvod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7620000" cy="491601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hr-HR" sz="2800" dirty="0"/>
              <a:t>Bayesove mreže </a:t>
            </a:r>
            <a:endParaRPr lang="hr-HR" sz="2800" dirty="0" smtClean="0"/>
          </a:p>
          <a:p>
            <a:pPr lvl="1"/>
            <a:r>
              <a:rPr lang="hr-HR" sz="1900" dirty="0" smtClean="0"/>
              <a:t>grafički </a:t>
            </a:r>
            <a:r>
              <a:rPr lang="hr-HR" sz="1900" dirty="0"/>
              <a:t>prikaz distribucija </a:t>
            </a:r>
            <a:r>
              <a:rPr lang="hr-HR" sz="1900" dirty="0" smtClean="0"/>
              <a:t>vjerojatnosti</a:t>
            </a:r>
          </a:p>
          <a:p>
            <a:pPr lvl="1"/>
            <a:endParaRPr lang="hr-HR" sz="1900" dirty="0" smtClean="0"/>
          </a:p>
          <a:p>
            <a:pPr lvl="1"/>
            <a:r>
              <a:rPr lang="hr-HR" sz="1900" dirty="0"/>
              <a:t>u</a:t>
            </a:r>
            <a:r>
              <a:rPr lang="hr-HR" sz="1900" dirty="0" smtClean="0"/>
              <a:t>smjereni aciklički graf + tablice uvjetnih vjerojatnosti</a:t>
            </a:r>
          </a:p>
          <a:p>
            <a:pPr lvl="1"/>
            <a:endParaRPr lang="hr-HR" sz="1900" dirty="0" smtClean="0"/>
          </a:p>
          <a:p>
            <a:pPr lvl="1"/>
            <a:r>
              <a:rPr lang="hr-HR" sz="1900" dirty="0" smtClean="0"/>
              <a:t>temelj</a:t>
            </a:r>
          </a:p>
          <a:p>
            <a:pPr lvl="2"/>
            <a:r>
              <a:rPr lang="hr-HR" sz="1900" dirty="0"/>
              <a:t>k</a:t>
            </a:r>
            <a:r>
              <a:rPr lang="hr-HR" sz="1900" dirty="0" smtClean="0"/>
              <a:t>lasična teorija vjerojatnosti</a:t>
            </a:r>
          </a:p>
          <a:p>
            <a:pPr lvl="2"/>
            <a:r>
              <a:rPr lang="hr-HR" sz="1900" dirty="0"/>
              <a:t>t</a:t>
            </a:r>
            <a:r>
              <a:rPr lang="hr-HR" sz="1900" dirty="0" smtClean="0"/>
              <a:t>eorija korisnosti (engl. Utility)</a:t>
            </a:r>
          </a:p>
          <a:p>
            <a:pPr lvl="2"/>
            <a:r>
              <a:rPr lang="hr-HR" sz="1900" dirty="0"/>
              <a:t>t</a:t>
            </a:r>
            <a:r>
              <a:rPr lang="hr-HR" sz="1900" dirty="0" smtClean="0"/>
              <a:t>eorija odlučivanja</a:t>
            </a:r>
          </a:p>
          <a:p>
            <a:pPr lvl="2"/>
            <a:endParaRPr lang="hr-HR" sz="1900" dirty="0" smtClean="0"/>
          </a:p>
          <a:p>
            <a:pPr lvl="1"/>
            <a:r>
              <a:rPr lang="hr-HR" sz="1900" dirty="0" smtClean="0"/>
              <a:t>modeliranje domene</a:t>
            </a:r>
          </a:p>
          <a:p>
            <a:pPr marL="411480" lvl="1" indent="0">
              <a:buNone/>
            </a:pPr>
            <a:endParaRPr lang="hr-HR" sz="2400" dirty="0" smtClean="0"/>
          </a:p>
          <a:p>
            <a:pPr lvl="1"/>
            <a:endParaRPr lang="hr-HR" sz="2400" dirty="0" smtClean="0"/>
          </a:p>
        </p:txBody>
      </p:sp>
    </p:spTree>
    <p:extLst>
      <p:ext uri="{BB962C8B-B14F-4D97-AF65-F5344CB8AC3E}">
        <p14:creationId xmlns:p14="http://schemas.microsoft.com/office/powerpoint/2010/main" val="121334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Modeliranje domene</a:t>
            </a:r>
            <a:endParaRPr lang="hr-H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84784"/>
            <a:ext cx="7620000" cy="4916016"/>
          </a:xfrm>
        </p:spPr>
        <p:txBody>
          <a:bodyPr/>
          <a:lstStyle/>
          <a:p>
            <a:r>
              <a:rPr lang="hr-HR" dirty="0"/>
              <a:t>u</a:t>
            </a:r>
            <a:r>
              <a:rPr lang="hr-HR" dirty="0" smtClean="0"/>
              <a:t>laganje u dionice – DA/NE? (utječu različiti faktori)</a:t>
            </a:r>
          </a:p>
          <a:p>
            <a:r>
              <a:rPr lang="hr-HR" dirty="0"/>
              <a:t>i</a:t>
            </a:r>
            <a:r>
              <a:rPr lang="hr-HR" dirty="0" smtClean="0"/>
              <a:t>splativost ulaganja:</a:t>
            </a:r>
          </a:p>
          <a:p>
            <a:pPr lvl="1"/>
            <a:r>
              <a:rPr lang="hr-HR" dirty="0"/>
              <a:t>r</a:t>
            </a:r>
            <a:r>
              <a:rPr lang="hr-HR" dirty="0" smtClean="0"/>
              <a:t>izičnost dionice</a:t>
            </a:r>
          </a:p>
          <a:p>
            <a:pPr lvl="1"/>
            <a:r>
              <a:rPr lang="hr-HR" dirty="0"/>
              <a:t>s</a:t>
            </a:r>
            <a:r>
              <a:rPr lang="hr-HR" dirty="0" smtClean="0"/>
              <a:t>klonost riziku</a:t>
            </a:r>
            <a:endParaRPr lang="hr-HR" dirty="0"/>
          </a:p>
        </p:txBody>
      </p:sp>
      <p:pic>
        <p:nvPicPr>
          <p:cNvPr id="6" name="Content Placeholder 3" descr="C:\Users\Maja\Desktop\investing slike\s3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951385"/>
            <a:ext cx="7620000" cy="3906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832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Modeliranje domene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700808"/>
            <a:ext cx="7620000" cy="4699992"/>
          </a:xfrm>
        </p:spPr>
        <p:txBody>
          <a:bodyPr/>
          <a:lstStyle/>
          <a:p>
            <a:r>
              <a:rPr lang="hr-HR" dirty="0"/>
              <a:t>s</a:t>
            </a:r>
            <a:r>
              <a:rPr lang="hr-HR" dirty="0" smtClean="0"/>
              <a:t>klonost riziku</a:t>
            </a:r>
          </a:p>
          <a:p>
            <a:pPr lvl="1"/>
            <a:r>
              <a:rPr lang="hr-HR" dirty="0"/>
              <a:t>f</a:t>
            </a:r>
            <a:r>
              <a:rPr lang="hr-HR" dirty="0" smtClean="0"/>
              <a:t>inancijsko stanje</a:t>
            </a:r>
          </a:p>
          <a:p>
            <a:pPr lvl="1"/>
            <a:r>
              <a:rPr lang="hr-HR" dirty="0"/>
              <a:t>o</a:t>
            </a:r>
            <a:r>
              <a:rPr lang="hr-HR" dirty="0" smtClean="0"/>
              <a:t>sobna sklonost</a:t>
            </a:r>
            <a:endParaRPr lang="hr-HR" dirty="0"/>
          </a:p>
        </p:txBody>
      </p:sp>
      <p:pic>
        <p:nvPicPr>
          <p:cNvPr id="10" name="Content Placeholder 3" descr="C:\Users\Maja\Desktop\investing slike\s2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4077072"/>
            <a:ext cx="3210373" cy="18576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894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20000" cy="1143000"/>
          </a:xfrm>
        </p:spPr>
        <p:txBody>
          <a:bodyPr/>
          <a:lstStyle/>
          <a:p>
            <a:r>
              <a:rPr lang="hr-HR" dirty="0"/>
              <a:t>Modeliranje domene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7620000" cy="5204048"/>
          </a:xfrm>
        </p:spPr>
        <p:txBody>
          <a:bodyPr/>
          <a:lstStyle/>
          <a:p>
            <a:r>
              <a:rPr lang="hr-HR" dirty="0"/>
              <a:t>r</a:t>
            </a:r>
            <a:r>
              <a:rPr lang="hr-HR" dirty="0" smtClean="0"/>
              <a:t>izičnost dionice</a:t>
            </a:r>
          </a:p>
          <a:p>
            <a:pPr lvl="1"/>
            <a:r>
              <a:rPr lang="hr-HR" dirty="0"/>
              <a:t>f</a:t>
            </a:r>
            <a:r>
              <a:rPr lang="hr-HR" dirty="0" smtClean="0"/>
              <a:t>undamentalna ocjena dionice </a:t>
            </a:r>
          </a:p>
          <a:p>
            <a:pPr lvl="2"/>
            <a:r>
              <a:rPr lang="hr-HR" dirty="0" smtClean="0"/>
              <a:t>tvrtke </a:t>
            </a:r>
            <a:r>
              <a:rPr lang="hr-HR" dirty="0"/>
              <a:t>koje posluju profitabilnije u od konkurencije</a:t>
            </a:r>
            <a:endParaRPr lang="hr-HR" dirty="0" smtClean="0"/>
          </a:p>
          <a:p>
            <a:pPr lvl="1"/>
            <a:r>
              <a:rPr lang="hr-HR" dirty="0"/>
              <a:t>r</a:t>
            </a:r>
            <a:r>
              <a:rPr lang="hr-HR" dirty="0" smtClean="0"/>
              <a:t>elativna snaga dionice</a:t>
            </a:r>
          </a:p>
          <a:p>
            <a:pPr lvl="1"/>
            <a:r>
              <a:rPr lang="hr-HR" dirty="0"/>
              <a:t>p</a:t>
            </a:r>
            <a:r>
              <a:rPr lang="hr-HR" dirty="0" smtClean="0"/>
              <a:t>ozicija unutar sektora</a:t>
            </a:r>
            <a:endParaRPr lang="hr-HR" dirty="0"/>
          </a:p>
        </p:txBody>
      </p:sp>
      <p:pic>
        <p:nvPicPr>
          <p:cNvPr id="4" name="Picture 3" descr="C:\Users\Maja\Desktop\investing slike\s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63" y="2961885"/>
            <a:ext cx="5388233" cy="3861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621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Korisnost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f</a:t>
            </a:r>
            <a:r>
              <a:rPr lang="hr-HR" dirty="0" smtClean="0"/>
              <a:t>unkcija korisnosti – čvor korisnosti</a:t>
            </a:r>
          </a:p>
          <a:p>
            <a:pPr lvl="1"/>
            <a:r>
              <a:rPr lang="hr-HR" dirty="0"/>
              <a:t>r</a:t>
            </a:r>
            <a:r>
              <a:rPr lang="hr-HR" dirty="0" smtClean="0"/>
              <a:t>oditelji – čvorovi koji utječu na korisnost</a:t>
            </a:r>
          </a:p>
          <a:p>
            <a:pPr lvl="2"/>
            <a:r>
              <a:rPr lang="hr-HR" dirty="0"/>
              <a:t>p</a:t>
            </a:r>
            <a:r>
              <a:rPr lang="hr-HR" dirty="0" smtClean="0"/>
              <a:t>rocjena isplativosti ulaganja</a:t>
            </a:r>
          </a:p>
          <a:p>
            <a:pPr lvl="2"/>
            <a:r>
              <a:rPr lang="hr-HR" dirty="0"/>
              <a:t>č</a:t>
            </a:r>
            <a:r>
              <a:rPr lang="hr-HR" dirty="0" smtClean="0"/>
              <a:t>vor odluke</a:t>
            </a:r>
            <a:endParaRPr lang="hr-HR" dirty="0"/>
          </a:p>
          <a:p>
            <a:r>
              <a:rPr lang="hr-HR" dirty="0"/>
              <a:t>č</a:t>
            </a:r>
            <a:r>
              <a:rPr lang="hr-HR" dirty="0" smtClean="0"/>
              <a:t>vor odluke - </a:t>
            </a:r>
            <a:r>
              <a:rPr lang="hr-HR" dirty="0"/>
              <a:t>točku u kojoj sustav ima izbor mogućih </a:t>
            </a:r>
            <a:r>
              <a:rPr lang="hr-HR" dirty="0" smtClean="0"/>
              <a:t>akcija</a:t>
            </a:r>
          </a:p>
          <a:p>
            <a:pPr lvl="1"/>
            <a:r>
              <a:rPr lang="hr-HR" dirty="0"/>
              <a:t>u</a:t>
            </a:r>
            <a:r>
              <a:rPr lang="hr-HR" dirty="0" smtClean="0"/>
              <a:t>lagati samostalno</a:t>
            </a:r>
          </a:p>
          <a:p>
            <a:pPr lvl="1"/>
            <a:r>
              <a:rPr lang="hr-HR" dirty="0"/>
              <a:t>u</a:t>
            </a:r>
            <a:r>
              <a:rPr lang="hr-HR" dirty="0" smtClean="0"/>
              <a:t>lagati putem investicijskog fonda</a:t>
            </a:r>
          </a:p>
          <a:p>
            <a:pPr lvl="1"/>
            <a:r>
              <a:rPr lang="hr-HR" dirty="0"/>
              <a:t>n</a:t>
            </a:r>
            <a:r>
              <a:rPr lang="hr-HR" dirty="0" smtClean="0"/>
              <a:t>e ulagati</a:t>
            </a:r>
          </a:p>
        </p:txBody>
      </p:sp>
      <p:pic>
        <p:nvPicPr>
          <p:cNvPr id="4" name="Picture 3" descr="C:\Users\Maja\Desktop\investing slike\s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93096"/>
            <a:ext cx="4121145" cy="2367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043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7897688" cy="1143000"/>
          </a:xfrm>
        </p:spPr>
        <p:txBody>
          <a:bodyPr/>
          <a:lstStyle/>
          <a:p>
            <a:r>
              <a:rPr lang="hr-HR" dirty="0" smtClean="0"/>
              <a:t>Izdvojeni primjeri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Picture 3" descr="C:\Users\Maja\Desktop\investing slike\s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" y="1124744"/>
            <a:ext cx="9143731" cy="5877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006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527"/>
            <a:ext cx="8077200" cy="1143000"/>
          </a:xfrm>
        </p:spPr>
        <p:txBody>
          <a:bodyPr/>
          <a:lstStyle/>
          <a:p>
            <a:r>
              <a:rPr lang="hr-HR" dirty="0"/>
              <a:t>Izdvojeni primjeri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3" descr="C:\Users\Maja\Desktop\investing slike\s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40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52</TotalTime>
  <Words>145</Words>
  <Application>Microsoft Office PowerPoint</Application>
  <PresentationFormat>On-screen Show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Adjacency</vt:lpstr>
      <vt:lpstr>       Ekspertni sustavi  Primjena Bayesovih mreža  kod ulaganja u dionice </vt:lpstr>
      <vt:lpstr>Sadržaj</vt:lpstr>
      <vt:lpstr>Uvod</vt:lpstr>
      <vt:lpstr>Modeliranje domene</vt:lpstr>
      <vt:lpstr>Modeliranje domene</vt:lpstr>
      <vt:lpstr>Modeliranje domene</vt:lpstr>
      <vt:lpstr>Korisnost</vt:lpstr>
      <vt:lpstr>Izdvojeni primjeri</vt:lpstr>
      <vt:lpstr>Izdvojeni primjeri</vt:lpstr>
      <vt:lpstr>Izdvojeni primjeri – uzročno rasuđivanje</vt:lpstr>
      <vt:lpstr>Izdvojeni primjeri – miješano rasuđivanje</vt:lpstr>
      <vt:lpstr>Izdvojeni primjeri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Ekspertni sustavi  Primjena Bayesovih mreža  kod ulaganja u dionice</dc:title>
  <dc:creator>Maja</dc:creator>
  <cp:lastModifiedBy>Maja</cp:lastModifiedBy>
  <cp:revision>10</cp:revision>
  <dcterms:created xsi:type="dcterms:W3CDTF">2012-01-16T01:43:18Z</dcterms:created>
  <dcterms:modified xsi:type="dcterms:W3CDTF">2012-01-16T02:42:45Z</dcterms:modified>
</cp:coreProperties>
</file>