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3590d4cf0_0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3590d4cf0_0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cc9cb1a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cc9cb1a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02c1f607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02c1f607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02c1f607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02c1f607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f3ec99bf0_0_1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f3ec99bf0_0_1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de29a1b75b62686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de29a1b75b62686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155dcb3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155dcb3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155dcb3c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155dcb3c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155dcb3c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155dcb3c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155dcb3c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155dcb3c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155dcb3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155dcb3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8.png"/><Relationship Id="rId5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90525" y="1819275"/>
            <a:ext cx="8222100" cy="15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RAZVOJ BIBLIOTEKE WEB KOMPONENTI KORISTEĆI METODU ATOMARNOG OBLIKOVANJA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90525" y="3448547"/>
            <a:ext cx="8222100" cy="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DIPLOMSKI RAD br. 2829 - Antonio Kamber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Mentor - izv. prof. dr. sc. Alan Jović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37050" y="4330200"/>
            <a:ext cx="880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Sveučilište u Zagrebu, Fakultet elektrotehnike i računarstva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Srpanj 2022.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Hvala na pažnji !</a:t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311700" y="1017800"/>
            <a:ext cx="8653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525" y="1085600"/>
            <a:ext cx="1248075" cy="12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8500" y="1051650"/>
            <a:ext cx="1313724" cy="13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575" y="3936650"/>
            <a:ext cx="3594324" cy="71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3325" y="1298600"/>
            <a:ext cx="2112851" cy="8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6400" y="2399225"/>
            <a:ext cx="2335500" cy="131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Angular Elements*</a:t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125275" y="1207900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Angular - radni okvir za razvoj aplikacija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Paket </a:t>
            </a: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@angular/elements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-"/>
            </a:pPr>
            <a:r>
              <a:rPr lang="hr"/>
              <a:t>preslikava Angular komponente i mehanizam detekcija promjena u ugrađeni DOM API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Funkcije: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createCustomElement(RazredKomponente, postavke)</a:t>
            </a:r>
            <a:r>
              <a:rPr lang="hr"/>
              <a:t>- preslikava angular komponentu u web komponentu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-"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customElements.define(“naziv-komponente”, CustomElement)</a:t>
            </a:r>
            <a:r>
              <a:rPr lang="hr"/>
              <a:t>- registrira oznaku za web komponentu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250" y="116975"/>
            <a:ext cx="4698749" cy="31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725" y="152150"/>
            <a:ext cx="3122075" cy="461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Storybook*</a:t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53275" y="902250"/>
            <a:ext cx="8627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JavaScriptov alat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Organizacija komponenti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Testiranje svojstava i događaja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Testiranje na različitim uređajima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Pomoćne funkcionalnosti za pregled grafičkog sučelja</a:t>
            </a: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76" y="2344650"/>
            <a:ext cx="6016799" cy="2417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b="0" l="3605" r="0" t="0"/>
          <a:stretch/>
        </p:blipFill>
        <p:spPr>
          <a:xfrm>
            <a:off x="6720538" y="179600"/>
            <a:ext cx="2199850" cy="2004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177" y="2377774"/>
            <a:ext cx="2160576" cy="24742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Diplomski rad - Razvoj i rezultat</a:t>
            </a:r>
            <a:endParaRPr/>
          </a:p>
        </p:txBody>
      </p:sp>
      <p:grpSp>
        <p:nvGrpSpPr>
          <p:cNvPr id="93" name="Google Shape;93;p14"/>
          <p:cNvGrpSpPr/>
          <p:nvPr/>
        </p:nvGrpSpPr>
        <p:grpSpPr>
          <a:xfrm>
            <a:off x="819950" y="1315613"/>
            <a:ext cx="3175200" cy="3175200"/>
            <a:chOff x="2820225" y="891450"/>
            <a:chExt cx="3175200" cy="3175200"/>
          </a:xfrm>
        </p:grpSpPr>
        <p:sp>
          <p:nvSpPr>
            <p:cNvPr id="94" name="Google Shape;94;p14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A1C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A1C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3005225" y="2445865"/>
            <a:ext cx="1332300" cy="914700"/>
            <a:chOff x="5130375" y="2071477"/>
            <a:chExt cx="1332300" cy="914700"/>
          </a:xfrm>
        </p:grpSpPr>
        <p:sp>
          <p:nvSpPr>
            <p:cNvPr id="97" name="Google Shape;97;p14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Implementacija Angular komponenti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Angular	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1783175" y="877320"/>
            <a:ext cx="1332300" cy="914700"/>
            <a:chOff x="3798075" y="775532"/>
            <a:chExt cx="1332300" cy="914700"/>
          </a:xfrm>
        </p:grpSpPr>
        <p:sp>
          <p:nvSpPr>
            <p:cNvPr id="100" name="Google Shape;100;p14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Arhitektura projekata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Oblikovanje komponenti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Atomarno oblikovanje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362925" y="2445865"/>
            <a:ext cx="1332300" cy="914700"/>
            <a:chOff x="2465775" y="2071477"/>
            <a:chExt cx="1332300" cy="914700"/>
          </a:xfrm>
        </p:grpSpPr>
        <p:sp>
          <p:nvSpPr>
            <p:cNvPr id="103" name="Google Shape;103;p14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Testiranje komponenti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Pregled biblioteke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Storybook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1783175" y="3731990"/>
            <a:ext cx="1332300" cy="914700"/>
            <a:chOff x="3798075" y="3373802"/>
            <a:chExt cx="1332300" cy="914700"/>
          </a:xfrm>
        </p:grpSpPr>
        <p:sp>
          <p:nvSpPr>
            <p:cNvPr id="106" name="Google Shape;106;p14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Prevođenje i izvoz </a:t>
              </a:r>
              <a:r>
                <a:rPr lang="hr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Web komponenti = Biblioteka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Angular elements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108" name="Google Shape;108;p14"/>
          <p:cNvSpPr txBox="1"/>
          <p:nvPr/>
        </p:nvSpPr>
        <p:spPr>
          <a:xfrm>
            <a:off x="1970900" y="2520163"/>
            <a:ext cx="10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Roboto"/>
                <a:ea typeface="Roboto"/>
                <a:cs typeface="Roboto"/>
                <a:sym typeface="Roboto"/>
              </a:rPr>
              <a:t>Proces razvoja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625" y="4366113"/>
            <a:ext cx="213625" cy="2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625" y="3778300"/>
            <a:ext cx="213624" cy="21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9250" y="3665100"/>
            <a:ext cx="449056" cy="2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5150" y="2464926"/>
            <a:ext cx="213627" cy="21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9400" y="2464925"/>
            <a:ext cx="213625" cy="2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4498575" y="2883175"/>
            <a:ext cx="804000" cy="2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4"/>
          <p:cNvGrpSpPr/>
          <p:nvPr/>
        </p:nvGrpSpPr>
        <p:grpSpPr>
          <a:xfrm>
            <a:off x="5428813" y="2445865"/>
            <a:ext cx="1332300" cy="914700"/>
            <a:chOff x="5130375" y="2071477"/>
            <a:chExt cx="1332300" cy="914700"/>
          </a:xfrm>
        </p:grpSpPr>
        <p:sp>
          <p:nvSpPr>
            <p:cNvPr id="116" name="Google Shape;116;p14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NPM paket web komponenti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NPM registracijska platforma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118" name="Google Shape;118;p14"/>
          <p:cNvSpPr/>
          <p:nvPr/>
        </p:nvSpPr>
        <p:spPr>
          <a:xfrm>
            <a:off x="6871577" y="2872650"/>
            <a:ext cx="804000" cy="2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0650" y="2843038"/>
            <a:ext cx="309350" cy="12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/>
          <p:nvPr/>
        </p:nvSpPr>
        <p:spPr>
          <a:xfrm>
            <a:off x="7735500" y="2332800"/>
            <a:ext cx="1332300" cy="1332300"/>
          </a:xfrm>
          <a:prstGeom prst="flowChartConnector">
            <a:avLst/>
          </a:prstGeom>
          <a:solidFill>
            <a:srgbClr val="D9EA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7766675" y="2691150"/>
            <a:ext cx="118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Roboto"/>
                <a:ea typeface="Roboto"/>
                <a:cs typeface="Roboto"/>
                <a:sym typeface="Roboto"/>
              </a:rPr>
              <a:t>Izrada web stranice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4421225" y="2520175"/>
            <a:ext cx="10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Roboto"/>
                <a:ea typeface="Roboto"/>
                <a:cs typeface="Roboto"/>
                <a:sym typeface="Roboto"/>
              </a:rPr>
              <a:t>Rezultat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6785838" y="2520163"/>
            <a:ext cx="10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Roboto"/>
                <a:ea typeface="Roboto"/>
                <a:cs typeface="Roboto"/>
                <a:sym typeface="Roboto"/>
              </a:rPr>
              <a:t>Primjena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Web komponente</a:t>
            </a:r>
            <a:endParaRPr/>
          </a:p>
        </p:txBody>
      </p:sp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311700" y="948625"/>
            <a:ext cx="8520600" cy="3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Neovisne o web tehnologiji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Ugrađene u osnovan API weba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Prilagođeni elementi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Proizvoljan naziv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Riječi odvojiti crticom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D</a:t>
            </a:r>
            <a:r>
              <a:rPr lang="hr"/>
              <a:t>odati prefiks (kolizija)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Sjena DOM-a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Sprječavanje CSS i JavaScript konflikata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hr"/>
              <a:t>Otvoreni kod</a:t>
            </a:r>
            <a:r>
              <a:rPr lang="hr"/>
              <a:t> vs proizvod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HTML-predlošci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Dinamički sadržaj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&lt;template&gt;...&lt;/template&gt;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Ne postoji dok se ne referencira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Slot-elementi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Proširenje komponente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Mjesto za umetanje HTML-sadržaja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&lt;slot name=”zaglavlje” /&gt;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&lt;div slot=”zaglavlje”&gt;</a:t>
            </a:r>
            <a:r>
              <a:rPr lang="hr"/>
              <a:t>Diplomski rad</a:t>
            </a: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950" y="310900"/>
            <a:ext cx="4301099" cy="35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Atomarno oblikovanje</a:t>
            </a:r>
            <a:endParaRPr/>
          </a:p>
        </p:txBody>
      </p:sp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414250" y="1229875"/>
            <a:ext cx="6234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Sva materija u svemiru se može razložiti na atome, stoga može i korisničko sučelje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Atom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Najmanja jedinica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Funkcionalnost se </a:t>
            </a:r>
            <a:r>
              <a:rPr b="1" lang="hr"/>
              <a:t>ne može</a:t>
            </a:r>
            <a:r>
              <a:rPr lang="hr"/>
              <a:t> podijeliti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7109150" y="2256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&lt;tdt-list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4109150" y="38110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</a:t>
            </a: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teaser</a:t>
            </a: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150" y="589800"/>
            <a:ext cx="1203676" cy="166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350" y="3258225"/>
            <a:ext cx="3084248" cy="49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1" name="Google Shape;141;p16"/>
          <p:cNvSpPr txBox="1"/>
          <p:nvPr/>
        </p:nvSpPr>
        <p:spPr>
          <a:xfrm>
            <a:off x="872513" y="3722075"/>
            <a:ext cx="183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&lt;tdt-pagination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588" y="3258225"/>
            <a:ext cx="1838575" cy="463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Atomarno oblikovanje</a:t>
            </a:r>
            <a:endParaRPr/>
          </a:p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340975" y="1222550"/>
            <a:ext cx="5262300" cy="3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Molekula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Grupirani atomi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Jedinstvena svojstva i grafičko sučelje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Funkcionalna i smislena cjelina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Svaki atom obavlja svoju ulogu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Grupa kao cjelina omogućuje novu funkcionalnost (</a:t>
            </a:r>
            <a:r>
              <a:rPr lang="hr"/>
              <a:t>jednu</a:t>
            </a:r>
            <a:r>
              <a:rPr lang="hr"/>
              <a:t>) suradnjom atoma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Princip samo jedne odgovornosti (engl. </a:t>
            </a:r>
            <a:r>
              <a:rPr i="1" lang="hr"/>
              <a:t>Single responsibility principle</a:t>
            </a:r>
            <a:r>
              <a:rPr lang="hr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Primjenjiva, općenita, </a:t>
            </a:r>
            <a:r>
              <a:rPr b="1" lang="hr"/>
              <a:t>neovisna o domeni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Načelo ponovne uporabe (engl. </a:t>
            </a:r>
            <a:r>
              <a:rPr i="1" lang="hr"/>
              <a:t>Reusability</a:t>
            </a:r>
            <a:r>
              <a:rPr lang="hr"/>
              <a:t>)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5317288" y="2668250"/>
            <a:ext cx="183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&lt;tdt-accordions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156000" y="2668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&lt;tdt-teaser-list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75" y="488925"/>
            <a:ext cx="1278700" cy="2198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2" name="Google Shape;15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150" y="573800"/>
            <a:ext cx="1667000" cy="2094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Atomarno oblikovanje</a:t>
            </a:r>
            <a:endParaRPr/>
          </a:p>
        </p:txBody>
      </p:sp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340975" y="1222550"/>
            <a:ext cx="4099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Organizam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Suradnja i grupiranje sučelja atoma, molekula ili drugih organizama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Jedinstvena svojstva i sučelja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Svojstva nisu konkatenacija svojstva građevnih elemenata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Implementacija više funkcionalnosti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Implementacijski detalji skriveni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Interakcija atoma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Prilagodba oblikovanja sučelja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hr"/>
              <a:t>Apstraktno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Nejasno tehnički needuciranim osobama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5725925" y="3148300"/>
            <a:ext cx="243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&lt;tdt-detail-panel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325" y="1186650"/>
            <a:ext cx="4419599" cy="1961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Atomarno oblikovanje</a:t>
            </a:r>
            <a:endParaRPr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311700" y="958775"/>
            <a:ext cx="6354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Predložak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Element sučelja kojeg tehnički neupućena osoba </a:t>
            </a:r>
            <a:r>
              <a:rPr b="1" lang="hr"/>
              <a:t>razumije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Samostalan dio web stranice, ne samostalna web stranica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Prikazuje građevne element stranice, a ne sadržaj stranice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2381875" y="4435675"/>
            <a:ext cx="17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&lt;tdt-overview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7174375" y="32413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latin typeface="Courier New"/>
                <a:ea typeface="Courier New"/>
                <a:cs typeface="Courier New"/>
                <a:sym typeface="Courier New"/>
              </a:rPr>
              <a:t>&lt;tdt-layout /&gt;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50" y="2244000"/>
            <a:ext cx="2074125" cy="217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100" y="2356200"/>
            <a:ext cx="2104225" cy="1079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3101" y="3481812"/>
            <a:ext cx="2104226" cy="12074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2" name="Google Shape;1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9629" y="301675"/>
            <a:ext cx="1666521" cy="2939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3" name="Google Shape;17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89900" y="2352425"/>
            <a:ext cx="1367450" cy="2087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Web stranica - Knjigovodstveni obrt Kamber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311700" y="1229875"/>
            <a:ext cx="4047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Projekt: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Node.js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Biblioteke: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express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express-handlebars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Web stranica = 1 web komponenta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tdt-static-template /&gt;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r"/>
              <a:t>Usluge knjigovodstvenog obrta, iskustva klijenata, FAQ, kontakt podaci</a:t>
            </a: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224" y="1017800"/>
            <a:ext cx="3001974" cy="1478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225" y="2571744"/>
            <a:ext cx="3001974" cy="16519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4850" y="1172050"/>
            <a:ext cx="1583550" cy="2945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Diplomski rad - Zaključak</a:t>
            </a:r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311700" y="1004825"/>
            <a:ext cx="4429500" cy="48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Web komponente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Kompatabilne s trenutnim i </a:t>
            </a:r>
            <a:r>
              <a:rPr b="1" lang="hr"/>
              <a:t>budućim</a:t>
            </a:r>
            <a:r>
              <a:rPr lang="hr"/>
              <a:t> web tehnologijama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Jedan API biblioteke - mnoštvo web aplikacija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Performanse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Razvoj biblioteke Web komponenti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Odlična podrška razvoju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Porast zainteresiranosti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Konkurencija (React, Angular biblioteke)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hr"/>
              <a:t>Nedostatak investitora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Atomarno oblikovanje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Potreban period privikavanje na novi način razmišljanja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Olakšava organizaciju grafičkog sučelja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Poboljšava strukturu biblioteke i arhitekturu projekata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hr"/>
              <a:t>Smanjuje spregu </a:t>
            </a:r>
            <a:r>
              <a:rPr lang="hr"/>
              <a:t>i zrnatost</a:t>
            </a:r>
            <a:r>
              <a:rPr b="1" lang="hr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4709650" y="941600"/>
            <a:ext cx="42603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Storybook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Jednostavno postavljanje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Pregledno sučelje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Podesiva organizacija komponenti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Vrhunski alati za testiranje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hr"/>
              <a:t>Mnoštvo</a:t>
            </a:r>
            <a:r>
              <a:rPr lang="hr"/>
              <a:t> dodataka (engl. </a:t>
            </a:r>
            <a:r>
              <a:rPr i="1" lang="hr"/>
              <a:t>addon</a:t>
            </a:r>
            <a:r>
              <a:rPr lang="hr"/>
              <a:t>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Angular Elements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Odlična dokumentacija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hr"/>
              <a:t>Apstrakcija web komponenti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hr"/>
              <a:t>Doista optimirana združene (engl. </a:t>
            </a:r>
            <a:r>
              <a:rPr i="1" lang="hr"/>
              <a:t>bundle</a:t>
            </a:r>
            <a:r>
              <a:rPr lang="hr"/>
              <a:t>)</a:t>
            </a:r>
            <a:r>
              <a:rPr i="1" lang="hr"/>
              <a:t> </a:t>
            </a:r>
            <a:r>
              <a:rPr lang="hr"/>
              <a:t>datoteka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