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5" r:id="rId9"/>
    <p:sldId id="265" r:id="rId10"/>
    <p:sldId id="266" r:id="rId11"/>
    <p:sldId id="267" r:id="rId12"/>
    <p:sldId id="268" r:id="rId13"/>
    <p:sldId id="276" r:id="rId14"/>
    <p:sldId id="279" r:id="rId15"/>
    <p:sldId id="269" r:id="rId16"/>
    <p:sldId id="270" r:id="rId17"/>
    <p:sldId id="277" r:id="rId18"/>
    <p:sldId id="278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283" r:id="rId27"/>
    <p:sldId id="284" r:id="rId28"/>
    <p:sldId id="294" r:id="rId29"/>
    <p:sldId id="285" r:id="rId30"/>
    <p:sldId id="286" r:id="rId31"/>
    <p:sldId id="288" r:id="rId32"/>
    <p:sldId id="289" r:id="rId33"/>
    <p:sldId id="291" r:id="rId34"/>
    <p:sldId id="292" r:id="rId35"/>
    <p:sldId id="293" r:id="rId36"/>
    <p:sldId id="296" r:id="rId37"/>
    <p:sldId id="297" r:id="rId38"/>
    <p:sldId id="298" r:id="rId39"/>
    <p:sldId id="299" r:id="rId40"/>
    <p:sldId id="300" r:id="rId41"/>
    <p:sldId id="26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4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3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3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5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DFEF72-F5CC-4BBB-8301-532DCD9274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95F5E1-4DAD-4832-BFC5-D9CD530E9A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slideLayout" Target="../slideLayouts/slideLayout2.xml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0" Type="http://schemas.openxmlformats.org/officeDocument/2006/relationships/audio" Target="../media/media11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viscom.net2vis.uni-ulm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2678-0707-4A44-A44F-C99712DF2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112" y="2339077"/>
            <a:ext cx="8875776" cy="2150719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r-HR" sz="3600" dirty="0">
                <a:solidFill>
                  <a:schemeClr val="tx1"/>
                </a:solidFill>
              </a:rPr>
              <a:t>WEB APLIKACIJA ZA KLASIFIKACIJU GLAZBENIH ISJEČAKA U GLAZBENA RAZDOBLJA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17D4F-4DA8-4ABA-9AFE-BDD736933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4368" y="4489796"/>
            <a:ext cx="5321988" cy="1141851"/>
          </a:xfrm>
          <a:noFill/>
        </p:spPr>
        <p:txBody>
          <a:bodyPr>
            <a:normAutofit/>
          </a:bodyPr>
          <a:lstStyle/>
          <a:p>
            <a:pPr algn="r"/>
            <a:r>
              <a:rPr lang="hr-HR" sz="2000" dirty="0">
                <a:solidFill>
                  <a:schemeClr val="tx1"/>
                </a:solidFill>
              </a:rPr>
              <a:t>Antun Modrušan</a:t>
            </a:r>
          </a:p>
          <a:p>
            <a:pPr algn="r"/>
            <a:r>
              <a:rPr lang="hr-HR" sz="2000" dirty="0">
                <a:solidFill>
                  <a:schemeClr val="tx1"/>
                </a:solidFill>
              </a:rPr>
              <a:t>Mentor izv. Prof. Dr. Sc. Alan jović</a:t>
            </a:r>
          </a:p>
        </p:txBody>
      </p:sp>
    </p:spTree>
    <p:extLst>
      <p:ext uri="{BB962C8B-B14F-4D97-AF65-F5344CB8AC3E}">
        <p14:creationId xmlns:p14="http://schemas.microsoft.com/office/powerpoint/2010/main" val="234458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Glazbena razdoblja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4559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barok (1580. – 1750.) – dinamičke tenzije i razvoj </a:t>
            </a:r>
            <a:r>
              <a:rPr lang="hr-HR" i="1" dirty="0">
                <a:solidFill>
                  <a:schemeClr val="tx1"/>
                </a:solidFill>
              </a:rPr>
              <a:t>basso continuo</a:t>
            </a:r>
            <a:endParaRPr lang="hr-HR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Johann Sebastian Bach – Brandenburški koncert broj 3 u G duru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Johann Sebastian Bach - Brandenburg Concerto No. 3 in G Major, BWV 1048 - I. Allegro - 1">
            <a:hlinkClick r:id="" action="ppaction://media"/>
            <a:extLst>
              <a:ext uri="{FF2B5EF4-FFF2-40B4-BE49-F238E27FC236}">
                <a16:creationId xmlns:a16="http://schemas.microsoft.com/office/drawing/2014/main" id="{A1E6A20D-07BB-4D03-AF34-15FEADB05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Glazbena razdoblja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2152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klasicizam (1750. – 1820.) – strukturalna jasnoća i razvoj modernog koncerta, simfonije i sonate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Wolfgang Amadeus Mozart – Mala noćna muzika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Wolfgang Amadeus Mozart - Eine Kleine Nachtmusik - 1">
            <a:hlinkClick r:id="" action="ppaction://media"/>
            <a:extLst>
              <a:ext uri="{FF2B5EF4-FFF2-40B4-BE49-F238E27FC236}">
                <a16:creationId xmlns:a16="http://schemas.microsoft.com/office/drawing/2014/main" id="{878B02A9-AB4C-417B-9524-F0CE80B39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8634"/>
            <a:ext cx="10058400" cy="145075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Glazbena razdoblja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0949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romantizam (1830. – 1920.) – emocionalnost i proširenje harmonijskih obrazaca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Giuseppe Verdi – Requiem – Dies Irae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iuseppe Verdi - Requiem - Dies irae - 1">
            <a:hlinkClick r:id="" action="ppaction://media"/>
            <a:extLst>
              <a:ext uri="{FF2B5EF4-FFF2-40B4-BE49-F238E27FC236}">
                <a16:creationId xmlns:a16="http://schemas.microsoft.com/office/drawing/2014/main" id="{1A13AEAD-B03E-496F-8841-3DCD89620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CB40-9C4C-4697-B913-E2FAA4D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Analiza glazbenog isječka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0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9D72-4709-4D27-A05B-DEEDDD18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1327"/>
            <a:ext cx="10058400" cy="145075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Zvučni primjeri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flute">
            <a:hlinkClick r:id="" action="ppaction://media"/>
            <a:extLst>
              <a:ext uri="{FF2B5EF4-FFF2-40B4-BE49-F238E27FC236}">
                <a16:creationId xmlns:a16="http://schemas.microsoft.com/office/drawing/2014/main" id="{FC8A320C-A865-4FE3-8C22-456E77C20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37519" y="2763420"/>
            <a:ext cx="487363" cy="487363"/>
          </a:xfrm>
          <a:prstGeom prst="rect">
            <a:avLst/>
          </a:prstGeom>
        </p:spPr>
      </p:pic>
      <p:pic>
        <p:nvPicPr>
          <p:cNvPr id="5" name="piano">
            <a:hlinkClick r:id="" action="ppaction://media"/>
            <a:extLst>
              <a:ext uri="{FF2B5EF4-FFF2-40B4-BE49-F238E27FC236}">
                <a16:creationId xmlns:a16="http://schemas.microsoft.com/office/drawing/2014/main" id="{E3B5981D-B06A-43C2-AB54-F670837E6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60563" y="2763419"/>
            <a:ext cx="487362" cy="487363"/>
          </a:xfrm>
          <a:prstGeom prst="rect">
            <a:avLst/>
          </a:prstGeom>
        </p:spPr>
      </p:pic>
      <p:pic>
        <p:nvPicPr>
          <p:cNvPr id="6" name="trumpet">
            <a:hlinkClick r:id="" action="ppaction://media"/>
            <a:extLst>
              <a:ext uri="{FF2B5EF4-FFF2-40B4-BE49-F238E27FC236}">
                <a16:creationId xmlns:a16="http://schemas.microsoft.com/office/drawing/2014/main" id="{B3827694-875C-48DE-B273-9DD47F4880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70755" y="2763418"/>
            <a:ext cx="487362" cy="487363"/>
          </a:xfrm>
          <a:prstGeom prst="rect">
            <a:avLst/>
          </a:prstGeom>
        </p:spPr>
      </p:pic>
      <p:pic>
        <p:nvPicPr>
          <p:cNvPr id="7" name="combined">
            <a:hlinkClick r:id="" action="ppaction://media"/>
            <a:extLst>
              <a:ext uri="{FF2B5EF4-FFF2-40B4-BE49-F238E27FC236}">
                <a16:creationId xmlns:a16="http://schemas.microsoft.com/office/drawing/2014/main" id="{6B496C2C-4B9E-496F-9A48-775B45F86C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60563" y="4741562"/>
            <a:ext cx="487363" cy="487363"/>
          </a:xfrm>
          <a:prstGeom prst="rect">
            <a:avLst/>
          </a:prstGeom>
        </p:spPr>
      </p:pic>
      <p:pic>
        <p:nvPicPr>
          <p:cNvPr id="8" name="violin">
            <a:hlinkClick r:id="" action="ppaction://media"/>
            <a:extLst>
              <a:ext uri="{FF2B5EF4-FFF2-40B4-BE49-F238E27FC236}">
                <a16:creationId xmlns:a16="http://schemas.microsoft.com/office/drawing/2014/main" id="{67B10F87-94DC-4FA1-8B41-AC8D97A6D5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37519" y="4741563"/>
            <a:ext cx="487363" cy="487362"/>
          </a:xfrm>
          <a:prstGeom prst="rect">
            <a:avLst/>
          </a:prstGeom>
        </p:spPr>
      </p:pic>
      <p:pic>
        <p:nvPicPr>
          <p:cNvPr id="9" name="Beethoven's 5th">
            <a:hlinkClick r:id="" action="ppaction://media"/>
            <a:extLst>
              <a:ext uri="{FF2B5EF4-FFF2-40B4-BE49-F238E27FC236}">
                <a16:creationId xmlns:a16="http://schemas.microsoft.com/office/drawing/2014/main" id="{CDDF2839-244F-4872-9365-213A14E12D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70754" y="4741563"/>
            <a:ext cx="487363" cy="487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3C4412-A2DA-4F32-BC1B-F04C80E62D34}"/>
              </a:ext>
            </a:extLst>
          </p:cNvPr>
          <p:cNvSpPr txBox="1"/>
          <p:nvPr/>
        </p:nvSpPr>
        <p:spPr>
          <a:xfrm>
            <a:off x="1843721" y="3582998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Flauta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67B6F-6956-448F-8032-0959024B418F}"/>
              </a:ext>
            </a:extLst>
          </p:cNvPr>
          <p:cNvSpPr txBox="1"/>
          <p:nvPr/>
        </p:nvSpPr>
        <p:spPr>
          <a:xfrm>
            <a:off x="7329639" y="5593172"/>
            <a:ext cx="3525252" cy="37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Isječak iz Beethovenove 5. simfonije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8B40-8475-4489-9026-677894FFBC09}"/>
              </a:ext>
            </a:extLst>
          </p:cNvPr>
          <p:cNvSpPr txBox="1"/>
          <p:nvPr/>
        </p:nvSpPr>
        <p:spPr>
          <a:xfrm>
            <a:off x="4688112" y="5587088"/>
            <a:ext cx="18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Kombinirani ton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D7F25-8D1D-4D7C-9297-71BF38025EF8}"/>
              </a:ext>
            </a:extLst>
          </p:cNvPr>
          <p:cNvSpPr txBox="1"/>
          <p:nvPr/>
        </p:nvSpPr>
        <p:spPr>
          <a:xfrm>
            <a:off x="1843620" y="5587088"/>
            <a:ext cx="96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Violina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1C351-EFBE-4BDE-810F-9B48F6E9784C}"/>
              </a:ext>
            </a:extLst>
          </p:cNvPr>
          <p:cNvSpPr txBox="1"/>
          <p:nvPr/>
        </p:nvSpPr>
        <p:spPr>
          <a:xfrm>
            <a:off x="8614341" y="3620914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Truba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AA304-4A53-4BA7-8109-3E40F561F943}"/>
              </a:ext>
            </a:extLst>
          </p:cNvPr>
          <p:cNvSpPr txBox="1"/>
          <p:nvPr/>
        </p:nvSpPr>
        <p:spPr>
          <a:xfrm>
            <a:off x="5130482" y="3590976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Klavir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105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Zvučni val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>
                <a:solidFill>
                  <a:schemeClr val="tx1"/>
                </a:solidFill>
              </a:rPr>
              <a:t> zvučni val – grafička reprezentacija promjene amplitude zvuka u vremenu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2799A7-AB37-4169-814C-F3380F15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05" y="4334931"/>
            <a:ext cx="2385390" cy="16459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FA9072-7CC3-4F00-95FA-07BB35616B3D}"/>
              </a:ext>
            </a:extLst>
          </p:cNvPr>
          <p:cNvSpPr txBox="1"/>
          <p:nvPr/>
        </p:nvSpPr>
        <p:spPr>
          <a:xfrm>
            <a:off x="2048261" y="3931920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Flauta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B593DC-346A-42E5-941F-34956292C466}"/>
              </a:ext>
            </a:extLst>
          </p:cNvPr>
          <p:cNvSpPr txBox="1"/>
          <p:nvPr/>
        </p:nvSpPr>
        <p:spPr>
          <a:xfrm>
            <a:off x="7630428" y="5990221"/>
            <a:ext cx="3525252" cy="37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Isječak iz Beethovenove 5. simfonije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86B38C-D359-4305-8E69-94077DC0B974}"/>
              </a:ext>
            </a:extLst>
          </p:cNvPr>
          <p:cNvSpPr txBox="1"/>
          <p:nvPr/>
        </p:nvSpPr>
        <p:spPr>
          <a:xfrm>
            <a:off x="4988901" y="5984137"/>
            <a:ext cx="18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Kombinirani ton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96D53-BBBF-4924-BF66-F2454E5AC0F6}"/>
              </a:ext>
            </a:extLst>
          </p:cNvPr>
          <p:cNvSpPr txBox="1"/>
          <p:nvPr/>
        </p:nvSpPr>
        <p:spPr>
          <a:xfrm>
            <a:off x="2000029" y="5984137"/>
            <a:ext cx="96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Violina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D823B5-CE4F-4A73-8A00-2FF826D7D0FD}"/>
              </a:ext>
            </a:extLst>
          </p:cNvPr>
          <p:cNvSpPr txBox="1"/>
          <p:nvPr/>
        </p:nvSpPr>
        <p:spPr>
          <a:xfrm>
            <a:off x="8782788" y="3909677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Truba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DA65E7-0B1F-43C1-ABDB-C33469050585}"/>
              </a:ext>
            </a:extLst>
          </p:cNvPr>
          <p:cNvSpPr txBox="1"/>
          <p:nvPr/>
        </p:nvSpPr>
        <p:spPr>
          <a:xfrm>
            <a:off x="5527525" y="3927866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Klavir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A123B35-636A-4CB5-AA86-0426085A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07" y="4338217"/>
            <a:ext cx="2379306" cy="16459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5D8147-F106-4D79-9E6F-90F00B0C0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360" y="4343080"/>
            <a:ext cx="2374901" cy="1645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BAAD6D-83B9-41D8-8359-407EC1E40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272" y="2300575"/>
            <a:ext cx="2397656" cy="1645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363EB0-8EC0-419B-B64A-3955CD73C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410" y="2300575"/>
            <a:ext cx="2381671" cy="1645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55DA76-718B-4333-9EAD-A93ADEAD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196" y="2300575"/>
            <a:ext cx="23951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522124" cy="145075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omotnica amplitude </a:t>
            </a:r>
            <a:r>
              <a:rPr lang="hr-HR" dirty="0">
                <a:solidFill>
                  <a:schemeClr val="tx1"/>
                </a:solidFill>
              </a:rPr>
              <a:t>– maksimalna amplituda unutar vremenskog okvira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redukcija podataka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2AF51-DE5A-4E65-9391-4F448430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27" y="3296490"/>
            <a:ext cx="3016830" cy="121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5ADA5-BE96-45D4-B3D7-7351287C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02" y="1845734"/>
            <a:ext cx="4874178" cy="4158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12F61E-1F67-4D44-B9A8-E86B4A668413}"/>
              </a:ext>
            </a:extLst>
          </p:cNvPr>
          <p:cNvSpPr txBox="1"/>
          <p:nvPr/>
        </p:nvSpPr>
        <p:spPr>
          <a:xfrm>
            <a:off x="5779567" y="5939510"/>
            <a:ext cx="587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Omotnica amplitude za isječak iz Beethovenove 5. simfonije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19634" cy="801214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korijen srednje kvadratne energije </a:t>
            </a:r>
            <a:r>
              <a:rPr lang="hr-HR" dirty="0">
                <a:solidFill>
                  <a:schemeClr val="tx1"/>
                </a:solidFill>
              </a:rPr>
              <a:t>– pronalaženje novih glazbenih cjelina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70EF6-4212-4F0E-BAD5-2A7530297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0" y="3292839"/>
            <a:ext cx="3549364" cy="121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2DACA-8018-4A2F-B6C7-54305803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45734"/>
            <a:ext cx="4895542" cy="4176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384130-59D0-4E68-95C6-4B2A95CFC683}"/>
              </a:ext>
            </a:extLst>
          </p:cNvPr>
          <p:cNvSpPr txBox="1"/>
          <p:nvPr/>
        </p:nvSpPr>
        <p:spPr>
          <a:xfrm>
            <a:off x="5016914" y="5945834"/>
            <a:ext cx="711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Korijen srednje kvadratne energije za isječak iz Beethovenove 5. simfonije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19634" cy="80121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učestalost prelaska nule </a:t>
            </a:r>
            <a:r>
              <a:rPr lang="hr-HR" dirty="0">
                <a:solidFill>
                  <a:schemeClr val="tx1"/>
                </a:solidFill>
              </a:rPr>
              <a:t>– detekcija govora i klasifikacija glazbe u žanrove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84130-59D0-4E68-95C6-4B2A95CFC683}"/>
              </a:ext>
            </a:extLst>
          </p:cNvPr>
          <p:cNvSpPr txBox="1"/>
          <p:nvPr/>
        </p:nvSpPr>
        <p:spPr>
          <a:xfrm>
            <a:off x="5230693" y="5811253"/>
            <a:ext cx="696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Postotna učestalost prelaska nule za isječak iz Beethovenove 5. simfonije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E3A43-B2A9-4F34-A090-A3F6E89B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" y="3268780"/>
            <a:ext cx="5946442" cy="961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729A9-8623-4A4B-B2F2-7C1DB77F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1" y="1978483"/>
            <a:ext cx="5445018" cy="38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1324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Fourierova transformacija – usporedba ulaznih signala sa signalima različitih frekvencija s ciljem pronalaska sličnosti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AAD32-B795-4B64-96B3-7B77903B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37" y="3152274"/>
            <a:ext cx="5741926" cy="2722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A4ABFD-D67A-4ABE-88A7-CDF5E42E4B33}"/>
              </a:ext>
            </a:extLst>
          </p:cNvPr>
          <p:cNvSpPr txBox="1"/>
          <p:nvPr/>
        </p:nvSpPr>
        <p:spPr>
          <a:xfrm>
            <a:off x="4582102" y="5874522"/>
            <a:ext cx="302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Usporedba signala i sinusoide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368B9-1A20-4513-A592-CA664E5F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18" y="2529195"/>
            <a:ext cx="440592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Sadržaj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AC-211B-4A15-BAD5-37F906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Uvod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Glazba i glazbena razdoblja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Analiza glazbenog isječka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Pribavljanje i priprema podataka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Algoritmi strojnog učenja za klasifikaciju glazbenih isječaka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Rezultati klasifikacije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Web-aplikacija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Zaključak</a:t>
            </a:r>
          </a:p>
        </p:txBody>
      </p:sp>
    </p:spTree>
    <p:extLst>
      <p:ext uri="{BB962C8B-B14F-4D97-AF65-F5344CB8AC3E}">
        <p14:creationId xmlns:p14="http://schemas.microsoft.com/office/powerpoint/2010/main" val="5132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E6EE5-D971-4301-B198-F0582712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57" y="2868352"/>
            <a:ext cx="6300686" cy="3020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CE188-B01F-4995-8DF3-46ADFA2531E1}"/>
              </a:ext>
            </a:extLst>
          </p:cNvPr>
          <p:cNvSpPr txBox="1"/>
          <p:nvPr/>
        </p:nvSpPr>
        <p:spPr>
          <a:xfrm>
            <a:off x="3708133" y="5827526"/>
            <a:ext cx="483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Frekvencije za ton c1 frekvencije 261Hz na klaviru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F699A9-999A-44BD-93B3-4233519B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399" cy="914244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alikvotni tonovi – tiši tonovi koji prate osnovni ton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njihova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frekvencija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cjelobrojni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višekratnik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frekvencije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osnovnog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tona</a:t>
            </a:r>
            <a:endParaRPr lang="hr-HR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spektralno curenje – prikaz frekvencija koje nisu prisutne u signalu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uzorkovanje – uzimanje vrijednosti iz ulaznog signala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kvantizacija – detaljnost prikaza vrijednosti ulaznog signala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diskretna Fourierova transformacija – pogodna za obradu digitalnih signala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4D0AC-5EA5-42E6-A356-F10C40F7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126" y="3296491"/>
            <a:ext cx="3737748" cy="2578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3AAE9D-68C2-42A8-8B7C-37E7E80C7AE6}"/>
              </a:ext>
            </a:extLst>
          </p:cNvPr>
          <p:cNvSpPr txBox="1"/>
          <p:nvPr/>
        </p:nvSpPr>
        <p:spPr>
          <a:xfrm>
            <a:off x="4063866" y="5875070"/>
            <a:ext cx="40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Uzorkovanje i kvantizacija za signal sin(7x)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vremensko-frekvencijske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3198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kratkotrajna diskretna Fourierova transformacija – Fourierova transformacija u kratkom isječku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FD97C-D84D-455C-8887-BF9BE4F45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56039"/>
            <a:ext cx="2463239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A759F-913E-4F02-A554-C04B19286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73" y="2156039"/>
            <a:ext cx="246324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783D6-325D-4F3F-ACC3-9147B0E55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489" y="2156039"/>
            <a:ext cx="246324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72DF8-2F19-4078-A85B-1B607619D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441" y="4227348"/>
            <a:ext cx="2463239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D3758-7CAC-4473-B044-F3BF11EE6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874" y="4227348"/>
            <a:ext cx="2463239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A92A97-065F-4F9E-A1F2-781C60776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469" y="4227348"/>
            <a:ext cx="2463239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843835-AFE7-450C-95CC-C9A5290C8D15}"/>
              </a:ext>
            </a:extLst>
          </p:cNvPr>
          <p:cNvSpPr txBox="1"/>
          <p:nvPr/>
        </p:nvSpPr>
        <p:spPr>
          <a:xfrm>
            <a:off x="5345621" y="3894415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Klavir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7DAD0-812F-43F1-9CA8-C2DB47CBB2A7}"/>
              </a:ext>
            </a:extLst>
          </p:cNvPr>
          <p:cNvSpPr txBox="1"/>
          <p:nvPr/>
        </p:nvSpPr>
        <p:spPr>
          <a:xfrm>
            <a:off x="1945189" y="3882080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Flauta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264EBC-B92F-46F0-AE14-DD297ECC4AB2}"/>
              </a:ext>
            </a:extLst>
          </p:cNvPr>
          <p:cNvSpPr txBox="1"/>
          <p:nvPr/>
        </p:nvSpPr>
        <p:spPr>
          <a:xfrm>
            <a:off x="4851124" y="5977358"/>
            <a:ext cx="180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Kombinirani ton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3194BA-00EF-4E5D-947B-8E69CEEED919}"/>
              </a:ext>
            </a:extLst>
          </p:cNvPr>
          <p:cNvSpPr txBox="1"/>
          <p:nvPr/>
        </p:nvSpPr>
        <p:spPr>
          <a:xfrm>
            <a:off x="8792238" y="3883248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Truba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D11E0-8D15-4756-BA41-2F9B62A8325B}"/>
              </a:ext>
            </a:extLst>
          </p:cNvPr>
          <p:cNvSpPr txBox="1"/>
          <p:nvPr/>
        </p:nvSpPr>
        <p:spPr>
          <a:xfrm>
            <a:off x="1851660" y="5972886"/>
            <a:ext cx="9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Violina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D9E5A4-CED5-4B0E-ACC8-790D5A6FB30B}"/>
              </a:ext>
            </a:extLst>
          </p:cNvPr>
          <p:cNvSpPr txBox="1"/>
          <p:nvPr/>
        </p:nvSpPr>
        <p:spPr>
          <a:xfrm>
            <a:off x="7437483" y="5972886"/>
            <a:ext cx="3525252" cy="37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Isječak iz Beethovenove 5. simfonije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854D-1BE7-4A09-9C41-A0BF4FC0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vremensko-frekvencijske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4454-8CE7-4F6A-9E74-E32AA9DE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7419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spektrogram ima puno frekvencijskih podjela i ljudi bolje razlikuju tonove u nižim, nego u višim frekvencijama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Mel-filtri – prilagođena podjela frekvencijskog spektra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23929-3839-4028-AE0F-8933ACC84C1D}"/>
              </a:ext>
            </a:extLst>
          </p:cNvPr>
          <p:cNvSpPr txBox="1"/>
          <p:nvPr/>
        </p:nvSpPr>
        <p:spPr>
          <a:xfrm>
            <a:off x="2693145" y="5763126"/>
            <a:ext cx="302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Mel-filtri izvornih vrijednosti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BDEF4-2C15-490A-99B2-D7E05CE2B9D7}"/>
              </a:ext>
            </a:extLst>
          </p:cNvPr>
          <p:cNvSpPr txBox="1"/>
          <p:nvPr/>
        </p:nvSpPr>
        <p:spPr>
          <a:xfrm>
            <a:off x="7139916" y="5763126"/>
            <a:ext cx="302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Mel-filtri skalirani površinom</a:t>
            </a:r>
            <a:endParaRPr lang="en-US" dirty="0"/>
          </a:p>
        </p:txBody>
      </p:sp>
      <p:pic>
        <p:nvPicPr>
          <p:cNvPr id="11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65B54A03-81A2-4B8B-BEF9-07C1095B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49" y="3019926"/>
            <a:ext cx="4224249" cy="27432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8E40F827-E3F6-4325-9A67-1A3564D4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9" y="3019926"/>
            <a:ext cx="41357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854D-1BE7-4A09-9C41-A0BF4FC0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vremensko-frekvencijske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24C1D07-E756-4478-89D9-9C1444223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07568"/>
            <a:ext cx="5210061" cy="3657600"/>
          </a:xfrm>
          <a:prstGeom prst="rect">
            <a:avLst/>
          </a:prstGeom>
        </p:spPr>
      </p:pic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539E0DAA-A99D-4172-B535-0A98A5782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2" y="2107568"/>
            <a:ext cx="5210062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20F037-0E9D-48CA-BB68-2F140D3B2006}"/>
              </a:ext>
            </a:extLst>
          </p:cNvPr>
          <p:cNvSpPr txBox="1"/>
          <p:nvPr/>
        </p:nvSpPr>
        <p:spPr>
          <a:xfrm>
            <a:off x="654567" y="5765168"/>
            <a:ext cx="5123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30 mel-filtara za isječak iz Beethovenove 5. simfonije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70304-83D1-4CD2-86FD-DCF4C3CEE5BA}"/>
              </a:ext>
            </a:extLst>
          </p:cNvPr>
          <p:cNvSpPr txBox="1"/>
          <p:nvPr/>
        </p:nvSpPr>
        <p:spPr>
          <a:xfrm>
            <a:off x="6413904" y="5765168"/>
            <a:ext cx="5210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100 mel-filtara za isječak iz Beethovenove 5. simfonije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01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854D-1BE7-4A09-9C41-A0BF4FC0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vremensko-frekvencijske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4454-8CE7-4F6A-9E74-E32AA9DE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546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kepstralni koeficijenti mel-frekvencije (MFCC) – 39 koeficijenata koji su generirani provedbom diskretne Fourierove transformacije, logaritmom amplitude, skaliranjem frekvencija u mel-frekvencije i diskretnom kosinusnom transformacijom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E3BCACB-1E1D-4EA8-9683-3A174D4B3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64" y="2864862"/>
            <a:ext cx="1628775" cy="1371600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086E47D-F19A-49EA-A156-A1E577D3A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36" y="2875552"/>
            <a:ext cx="1628776" cy="1371600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7398C8C3-1E56-4CC8-A918-454A18D82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64" y="4553295"/>
            <a:ext cx="1628776" cy="1371600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8A7267C5-1341-4D82-8B86-995C651AF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77" y="4554159"/>
            <a:ext cx="1628776" cy="1371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8DA08F-EEE0-4223-B9D3-0BA8D6DB4A28}"/>
              </a:ext>
            </a:extLst>
          </p:cNvPr>
          <p:cNvSpPr txBox="1"/>
          <p:nvPr/>
        </p:nvSpPr>
        <p:spPr>
          <a:xfrm>
            <a:off x="5426312" y="4172012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Klavir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E9580-121B-4A0B-934C-FAEA7264A6C6}"/>
              </a:ext>
            </a:extLst>
          </p:cNvPr>
          <p:cNvSpPr txBox="1"/>
          <p:nvPr/>
        </p:nvSpPr>
        <p:spPr>
          <a:xfrm>
            <a:off x="1611028" y="4172012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Flauta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8356D-47D5-4010-8502-13054596AA64}"/>
              </a:ext>
            </a:extLst>
          </p:cNvPr>
          <p:cNvSpPr txBox="1"/>
          <p:nvPr/>
        </p:nvSpPr>
        <p:spPr>
          <a:xfrm>
            <a:off x="4931814" y="5924895"/>
            <a:ext cx="180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Kombinirani ton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8A659C-EEA4-466F-974D-4832458998BA}"/>
              </a:ext>
            </a:extLst>
          </p:cNvPr>
          <p:cNvSpPr txBox="1"/>
          <p:nvPr/>
        </p:nvSpPr>
        <p:spPr>
          <a:xfrm>
            <a:off x="9333653" y="4172012"/>
            <a:ext cx="8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Truba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16838-1A64-4EA4-891E-334197478E04}"/>
              </a:ext>
            </a:extLst>
          </p:cNvPr>
          <p:cNvSpPr txBox="1"/>
          <p:nvPr/>
        </p:nvSpPr>
        <p:spPr>
          <a:xfrm>
            <a:off x="1541660" y="5924895"/>
            <a:ext cx="9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Violina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433E6-B968-418E-95E4-79E331EE8145}"/>
              </a:ext>
            </a:extLst>
          </p:cNvPr>
          <p:cNvSpPr txBox="1"/>
          <p:nvPr/>
        </p:nvSpPr>
        <p:spPr>
          <a:xfrm>
            <a:off x="7978898" y="5924895"/>
            <a:ext cx="3525252" cy="37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Isječak iz Beethovenove 5. simfonije</a:t>
            </a:r>
            <a:endParaRPr lang="en-US" dirty="0"/>
          </a:p>
        </p:txBody>
      </p:sp>
      <p:pic>
        <p:nvPicPr>
          <p:cNvPr id="22" name="Picture 21" descr="Chart, bar chart&#10;&#10;Description automatically generated">
            <a:extLst>
              <a:ext uri="{FF2B5EF4-FFF2-40B4-BE49-F238E27FC236}">
                <a16:creationId xmlns:a16="http://schemas.microsoft.com/office/drawing/2014/main" id="{B054BAF6-AA4F-46BA-B8F0-42A2E11D6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6" y="2863998"/>
            <a:ext cx="1628775" cy="1371600"/>
          </a:xfrm>
          <a:prstGeom prst="rect">
            <a:avLst/>
          </a:prstGeom>
        </p:spPr>
      </p:pic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id="{CD47D697-F88E-4098-BE1F-DB0F86005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6" y="4541344"/>
            <a:ext cx="16287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854D-1BE7-4A09-9C41-A0BF4FC0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1882"/>
            <a:ext cx="10058400" cy="145075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Značajke vremensko-frekvencijske domene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9E72287C-ED02-4B5E-B2EE-B8F21F9D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01" y="2636485"/>
            <a:ext cx="3474720" cy="2926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CE21-4116-4337-A823-8FF264AEDDFC}"/>
              </a:ext>
            </a:extLst>
          </p:cNvPr>
          <p:cNvSpPr txBox="1"/>
          <p:nvPr/>
        </p:nvSpPr>
        <p:spPr>
          <a:xfrm>
            <a:off x="495285" y="5539009"/>
            <a:ext cx="37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Aproksimacija prve derivacije MFCC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AE856-76A9-4B41-8EC5-CDEAD8EDF6C8}"/>
              </a:ext>
            </a:extLst>
          </p:cNvPr>
          <p:cNvSpPr txBox="1"/>
          <p:nvPr/>
        </p:nvSpPr>
        <p:spPr>
          <a:xfrm>
            <a:off x="4086700" y="5539009"/>
            <a:ext cx="37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Aproksimacija druge derivacije MFCC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2E587-2753-49E2-9F53-82880DBF56CB}"/>
              </a:ext>
            </a:extLst>
          </p:cNvPr>
          <p:cNvSpPr txBox="1"/>
          <p:nvPr/>
        </p:nvSpPr>
        <p:spPr>
          <a:xfrm>
            <a:off x="7767503" y="5539009"/>
            <a:ext cx="37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Spojeni vektor MFCC sa derivacijama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286AB8-5283-48D3-B2A4-5A94917745D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366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često se rade aproksimacije prve i druge derivacije za generiranje dodatnih koeficijenata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Content Placeholder 4" descr="Chart, treemap chart&#10;&#10;Description automatically generated">
            <a:extLst>
              <a:ext uri="{FF2B5EF4-FFF2-40B4-BE49-F238E27FC236}">
                <a16:creationId xmlns:a16="http://schemas.microsoft.com/office/drawing/2014/main" id="{CA03FC84-2595-4714-BCE0-31CD924B0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3" y="2636485"/>
            <a:ext cx="3413759" cy="2926080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E22A5B57-9BCD-43ED-BB99-90AA9C035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34" y="2636485"/>
            <a:ext cx="343204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854D-1BE7-4A09-9C41-A0BF4FC0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Pribavljanje i priprema podataka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4454-8CE7-4F6A-9E74-E32AA9DE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520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potreban velik broj primjera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primjeri sakupljeni ručno koristeći uslugu </a:t>
            </a:r>
            <a:r>
              <a:rPr lang="hr-HR" i="1" dirty="0">
                <a:solidFill>
                  <a:schemeClr val="tx1"/>
                </a:solidFill>
              </a:rPr>
              <a:t>Youtube To Mp3</a:t>
            </a:r>
            <a:endParaRPr lang="hr-HR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uklonjena tišina sa početka i kraja preuzetih kompozicija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pretvorba u </a:t>
            </a:r>
            <a:r>
              <a:rPr lang="hr-HR" i="1" dirty="0">
                <a:solidFill>
                  <a:schemeClr val="tx1"/>
                </a:solidFill>
              </a:rPr>
              <a:t>wav</a:t>
            </a:r>
            <a:r>
              <a:rPr lang="hr-HR" dirty="0">
                <a:solidFill>
                  <a:schemeClr val="tx1"/>
                </a:solidFill>
              </a:rPr>
              <a:t> format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uklonjena pristranost istosmjerne komponente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kompozicije podijeljene u isječke duljine 10s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za učenje modela pripremljeno 4500 isječaka za svako od pet glazbenih razdoblja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za svaki od isječaka izračunato 13 koeficijenata MFCC i zato ulazni primjeri imaju dimenzije (431, 13)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926B8-4A4F-49D0-A02E-ACCB5F52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Algoritmi strojnog učenja za klasifikaciju glazbenih isječaka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4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Općenito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3837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ispitane potpuno povezane, konvolucijske i povratne neuronske mreže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učenje u 200 epoha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izračun pogreške – algoritam unakrsne entropije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optimizator – Adam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tip regularizacije – L2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normalizacija grupe – ubrzanje učenja i veća stabilnost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ispuštanje neurona – smanjivanje ovisnosti o pojedinim neuronima – 10%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izlazni sloj – funkcija softmax za generiranje vjerojatnosti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ostali slojevi – funkcija zglobnica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podjela primjera na skup za učenje (60%), skup za validaciju (20%) i skup za testiranje (20%)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Uvod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AC-211B-4A15-BAD5-37F906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glazba se mijenja kroz vrijeme i na periode ima karakteristična obilježja – formiranje glazbenih razdoblja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generiranje značajki iz zvučnih isječaka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teško odrediti točno koje značajke glazbe su najbitnije za klasifikaciju u pojedino razdoblje – strojno učenje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složen problem – upotreba modela dubokog učenja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web-aplikacija – jednostavnost pristupa i upotrebe te grafički prikaz rezultata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Potpuno povezana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9746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svaki neuron u sloju povezan sa svim neuronima u okolinim slojevima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71ADD-F551-4827-91A6-D82046E6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127180"/>
            <a:ext cx="4368799" cy="166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99FF9-6780-4D9E-B841-8EA3D227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868" y="2294467"/>
            <a:ext cx="5194812" cy="3332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9E794-963B-403B-B67C-2E559B2981CF}"/>
              </a:ext>
            </a:extLst>
          </p:cNvPr>
          <p:cNvSpPr txBox="1"/>
          <p:nvPr/>
        </p:nvSpPr>
        <p:spPr>
          <a:xfrm>
            <a:off x="1181501" y="5696071"/>
            <a:ext cx="436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Umjetni neuron s aktivacijskom funkcijom [1]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BCCC9-4784-4CFD-8298-3F1E53AEAE1D}"/>
              </a:ext>
            </a:extLst>
          </p:cNvPr>
          <p:cNvSpPr txBox="1"/>
          <p:nvPr/>
        </p:nvSpPr>
        <p:spPr>
          <a:xfrm>
            <a:off x="7299542" y="5696071"/>
            <a:ext cx="265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Potpuno povezani sloj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Konvolucijska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3041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vrijednosti sljedećeg sloja dobivaju se konvolucijom jezgre i vrijednosti neurona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osim ulaznih dimenzija, konvolucijske mreže mogu raditi s većim brojem kanala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24.png">
            <a:extLst>
              <a:ext uri="{FF2B5EF4-FFF2-40B4-BE49-F238E27FC236}">
                <a16:creationId xmlns:a16="http://schemas.microsoft.com/office/drawing/2014/main" id="{AE665334-4A77-4F30-8957-AE492592935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13415" y="2915101"/>
            <a:ext cx="3565168" cy="3000360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8A81D-B9BF-43C4-8BCF-1A3D2CB71CA4}"/>
              </a:ext>
            </a:extLst>
          </p:cNvPr>
          <p:cNvSpPr txBox="1"/>
          <p:nvPr/>
        </p:nvSpPr>
        <p:spPr>
          <a:xfrm>
            <a:off x="4168814" y="5915461"/>
            <a:ext cx="38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Konvolucija jezgre s mapom značajki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Konvolucijska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3959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upotreba nadopune nulama radi održavanja dimenzija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sažimanje maksimalnom vrijednosti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36.png">
            <a:extLst>
              <a:ext uri="{FF2B5EF4-FFF2-40B4-BE49-F238E27FC236}">
                <a16:creationId xmlns:a16="http://schemas.microsoft.com/office/drawing/2014/main" id="{A0607D8D-B536-4C06-85AE-7829BCA7F7E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2852" y="2820588"/>
            <a:ext cx="3066296" cy="297221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0D895-46DC-498E-8B37-D6C5760BA9F1}"/>
              </a:ext>
            </a:extLst>
          </p:cNvPr>
          <p:cNvSpPr txBox="1"/>
          <p:nvPr/>
        </p:nvSpPr>
        <p:spPr>
          <a:xfrm>
            <a:off x="4168815" y="5839102"/>
            <a:ext cx="38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Sažimanje maksimalnom vrijednosti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Povratna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0071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mogućnost spremanja informacija iz prethodnih ćelija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funkcija tangens hiperbolni sprječava eksplodirajući gradijent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vremenska složenost T+D-1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25.png" descr="Diagram&#10;&#10;Description automatically generated">
            <a:extLst>
              <a:ext uri="{FF2B5EF4-FFF2-40B4-BE49-F238E27FC236}">
                <a16:creationId xmlns:a16="http://schemas.microsoft.com/office/drawing/2014/main" id="{D1695648-4FBC-4823-A8FE-F93917F3CB8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38261" y="3213003"/>
            <a:ext cx="4515477" cy="2790951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494FA-04AF-4315-A472-6763A7AD29B1}"/>
              </a:ext>
            </a:extLst>
          </p:cNvPr>
          <p:cNvSpPr txBox="1"/>
          <p:nvPr/>
        </p:nvSpPr>
        <p:spPr>
          <a:xfrm>
            <a:off x="5078875" y="5917569"/>
            <a:ext cx="203424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Niz povratnih ćelija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Povratna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497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dvosmjerna povratna neuronska mreža – bolji rezultati, veća vremenska složenost (T*D)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7.png">
            <a:extLst>
              <a:ext uri="{FF2B5EF4-FFF2-40B4-BE49-F238E27FC236}">
                <a16:creationId xmlns:a16="http://schemas.microsoft.com/office/drawing/2014/main" id="{532FD779-5427-478B-BC66-AD0C99A35E95}"/>
              </a:ext>
            </a:extLst>
          </p:cNvPr>
          <p:cNvPicPr/>
          <p:nvPr/>
        </p:nvPicPr>
        <p:blipFill>
          <a:blip r:embed="rId2"/>
          <a:srcRect r="4815"/>
          <a:stretch>
            <a:fillRect/>
          </a:stretch>
        </p:blipFill>
        <p:spPr>
          <a:xfrm>
            <a:off x="4441648" y="2237173"/>
            <a:ext cx="3308704" cy="3740295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6FB9-192A-47E8-98C9-7D904BFA195E}"/>
              </a:ext>
            </a:extLst>
          </p:cNvPr>
          <p:cNvSpPr txBox="1"/>
          <p:nvPr/>
        </p:nvSpPr>
        <p:spPr>
          <a:xfrm>
            <a:off x="4120586" y="5886288"/>
            <a:ext cx="4109013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Dvosmjerna povratna neuronska mreža [5]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4BE8-2960-45E8-881C-031C4E6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Povratna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89F8-79C8-4BB7-B0EA-1B3A9407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7525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 modelima korišten složeniji tip povratne ćelije s dugoročnom memorijom (LSTM)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sadrži različita logička vrata pomoću kojih sprema bitne informacije za kasnije vremenske trenutke i zaboravlja nebitne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13.png">
            <a:extLst>
              <a:ext uri="{FF2B5EF4-FFF2-40B4-BE49-F238E27FC236}">
                <a16:creationId xmlns:a16="http://schemas.microsoft.com/office/drawing/2014/main" id="{CC0E9A64-7FC6-4773-8AB7-E50174D2F56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30763" y="3020992"/>
            <a:ext cx="5930474" cy="2745820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BC4DE-F717-4DCC-B2C4-AACB090B8C94}"/>
              </a:ext>
            </a:extLst>
          </p:cNvPr>
          <p:cNvSpPr txBox="1"/>
          <p:nvPr/>
        </p:nvSpPr>
        <p:spPr>
          <a:xfrm>
            <a:off x="4487118" y="5874714"/>
            <a:ext cx="3217763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Ćelija s dugoročnom memorijom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9701-AFE1-459C-911F-ECD7C311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Rezultati klasifikacije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37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9701-AFE1-459C-911F-ECD7C311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Konvolucijska neuronska mreža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901C61-4B03-4A56-B6D8-0325933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182344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stopa učenja – 0.001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veličina grupe – 256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najviša točnost 81.33%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konfiguracija modela: regularizacijski faktor 0.01, 4 sloja sa 64 jezgre veličine (3,3)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A6C85A-B463-4604-9DF6-1CAA40CC58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98" y="3669174"/>
            <a:ext cx="3565003" cy="219919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7439B5-2320-4CE8-A29A-1E3187EAB139}"/>
              </a:ext>
            </a:extLst>
          </p:cNvPr>
          <p:cNvSpPr txBox="1"/>
          <p:nvPr/>
        </p:nvSpPr>
        <p:spPr>
          <a:xfrm>
            <a:off x="3724733" y="5868364"/>
            <a:ext cx="480349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Točnost na skupu za učenje i validacijskom skupu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9701-AFE1-459C-911F-ECD7C311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Web-aplikacija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D29C-D7E2-416B-8846-D34072D9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5075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programski jezik </a:t>
            </a:r>
            <a:r>
              <a:rPr lang="hr-HR" i="1" dirty="0">
                <a:solidFill>
                  <a:schemeClr val="tx1"/>
                </a:solidFill>
              </a:rPr>
              <a:t>Python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radni okvir </a:t>
            </a:r>
            <a:r>
              <a:rPr lang="hr-HR" i="1" dirty="0">
                <a:solidFill>
                  <a:schemeClr val="tx1"/>
                </a:solidFill>
              </a:rPr>
              <a:t>Streamlit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najbolji model učen kroz 300 epoha – najveća točnost 88.73%</a:t>
            </a:r>
          </a:p>
        </p:txBody>
      </p:sp>
    </p:spTree>
    <p:extLst>
      <p:ext uri="{BB962C8B-B14F-4D97-AF65-F5344CB8AC3E}">
        <p14:creationId xmlns:p14="http://schemas.microsoft.com/office/powerpoint/2010/main" val="2122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11C3-5ADB-4625-9B0E-0EEED1BC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Web-aplikacija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A7A77-9CA6-41FE-ADF0-F9960F9625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94" y="1783660"/>
            <a:ext cx="4552611" cy="4312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2C057-8D3E-4644-81C4-F500C65CB098}"/>
              </a:ext>
            </a:extLst>
          </p:cNvPr>
          <p:cNvSpPr txBox="1"/>
          <p:nvPr/>
        </p:nvSpPr>
        <p:spPr>
          <a:xfrm>
            <a:off x="5145717" y="5977692"/>
            <a:ext cx="1900563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Sučelje aplikacije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Glazba i glazbena razdoblja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39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F210-B571-4F04-8B07-95598050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Zaključak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A8E9-92E3-4DF3-B079-1D996C16F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iz zvučnih zapisa generirani koeficijenti MFCC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ispitane potpuno povezane, konvolucijske i povratne neuronske mreže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najveća točnost ostvarena na konvolucijskom modelu i iznosi 88.73%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optimizacija više hiperparametara mogla je rezultirati boljim modelom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ručno prikupljanje materijala sigurno je utjecalo na reprezentabilnost razdoblja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za bolje rezultate trebalo bi ispitati omotnicu amplitude, korijen srednje kvadratne energije i učestalost prelaska nule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aproksimacije prve i druge derivacije koeficijenata MFCC također </a:t>
            </a:r>
            <a:r>
              <a:rPr lang="hr-HR">
                <a:solidFill>
                  <a:schemeClr val="tx1"/>
                </a:solidFill>
              </a:rPr>
              <a:t>bi mogle </a:t>
            </a:r>
            <a:r>
              <a:rPr lang="hr-HR" dirty="0">
                <a:solidFill>
                  <a:schemeClr val="tx1"/>
                </a:solidFill>
              </a:rPr>
              <a:t>rezultirati boljom klasifikacijom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rezultati na validacijskom i testnom skupu su vjerojatno bolji nego na neviđenim primjerima zbog korištenja dijelova iste kompozicije u različitim skupovima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AC-211B-4A15-BAD5-37F906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[1] </a:t>
            </a:r>
            <a:r>
              <a:rPr lang="en-US" sz="1500" i="0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Čupić</a:t>
            </a:r>
            <a:r>
              <a:rPr lang="en-US" sz="150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, M., </a:t>
            </a:r>
            <a:r>
              <a:rPr lang="en-US" sz="1500" i="0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Dalbelo</a:t>
            </a:r>
            <a:r>
              <a:rPr lang="en-US" sz="150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500" i="0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Bašić</a:t>
            </a:r>
            <a:r>
              <a:rPr lang="en-US" sz="150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, B., Golub, M. </a:t>
            </a:r>
            <a:r>
              <a:rPr lang="en-US" sz="1500" i="1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Neizrazito</a:t>
            </a:r>
            <a:r>
              <a:rPr lang="en-US" sz="1500" i="1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500" i="1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evolucijsko</a:t>
            </a:r>
            <a:r>
              <a:rPr lang="en-US" sz="1500" i="1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500" i="1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US" sz="1500" i="1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500" i="1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neuroračunarstvo</a:t>
            </a:r>
            <a:r>
              <a:rPr lang="en-US" sz="150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. 2013.</a:t>
            </a:r>
            <a:endParaRPr lang="hr-HR" sz="1500" i="0" u="none" strike="noStrike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[2] </a:t>
            </a:r>
            <a:r>
              <a:rPr lang="en-US" sz="1500" i="0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Duboko</a:t>
            </a:r>
            <a:r>
              <a:rPr lang="en-US" sz="150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500" i="0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učenje</a:t>
            </a:r>
            <a:r>
              <a:rPr lang="en-US" sz="150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500" i="1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Konvolucijski</a:t>
            </a:r>
            <a:r>
              <a:rPr lang="en-US" sz="1500" i="1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500" i="1" u="none" strike="noStrike" baseline="0" dirty="0" err="1">
                <a:solidFill>
                  <a:schemeClr val="tx1"/>
                </a:solidFill>
                <a:cs typeface="Arial" panose="020B0604020202020204" pitchFamily="34" charset="0"/>
              </a:rPr>
              <a:t>modeli</a:t>
            </a:r>
            <a:r>
              <a:rPr lang="en-US" sz="1500" i="1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1500" i="0" u="none" strike="noStrike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[3] </a:t>
            </a:r>
            <a:r>
              <a:rPr lang="hr-HR" sz="1500" i="1" dirty="0">
                <a:solidFill>
                  <a:schemeClr val="tx1"/>
                </a:solidFill>
                <a:cs typeface="Arial" panose="020B0604020202020204" pitchFamily="34" charset="0"/>
              </a:rPr>
              <a:t>Net2Vis. </a:t>
            </a:r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Poveznica:</a:t>
            </a:r>
            <a:r>
              <a:rPr lang="hr-HR" sz="15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hr-HR" sz="1500" u="sng" dirty="0">
                <a:solidFill>
                  <a:schemeClr val="tx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https://viscom.net2vis.uni-ulm.de/</a:t>
            </a:r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; pristupljeno 13. lipnja 2021.</a:t>
            </a:r>
          </a:p>
          <a:p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[4] </a:t>
            </a:r>
            <a:r>
              <a:rPr lang="hr-HR" sz="1500" dirty="0">
                <a:solidFill>
                  <a:schemeClr val="tx1"/>
                </a:solidFill>
              </a:rPr>
              <a:t>Duboko učenje, </a:t>
            </a:r>
            <a:r>
              <a:rPr lang="hr-HR" sz="1500" i="1" dirty="0">
                <a:solidFill>
                  <a:schemeClr val="tx1"/>
                </a:solidFill>
              </a:rPr>
              <a:t>Povratne neuronske mreže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hr-HR" sz="1500" dirty="0">
                <a:solidFill>
                  <a:schemeClr val="tx1"/>
                </a:solidFill>
                <a:cs typeface="Arial" panose="020B0604020202020204" pitchFamily="34" charset="0"/>
              </a:rPr>
              <a:t>[5] </a:t>
            </a:r>
            <a:r>
              <a:rPr lang="hr-HR" sz="1500" dirty="0">
                <a:solidFill>
                  <a:schemeClr val="tx1"/>
                </a:solidFill>
              </a:rPr>
              <a:t>Duboko učenje, </a:t>
            </a:r>
            <a:r>
              <a:rPr lang="hr-HR" sz="1500" i="1" dirty="0">
                <a:solidFill>
                  <a:schemeClr val="tx1"/>
                </a:solidFill>
              </a:rPr>
              <a:t>Povratne neuronske mreže 2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endParaRPr lang="hr-HR" sz="1500" b="0" i="0" u="none" strike="noStrike" baseline="0" dirty="0">
              <a:solidFill>
                <a:schemeClr val="tx1"/>
              </a:solidFill>
            </a:endParaRPr>
          </a:p>
          <a:p>
            <a:pPr algn="l"/>
            <a:endParaRPr lang="en-US" sz="1500" b="0" i="0" u="none" strike="noStrike" baseline="0" dirty="0">
              <a:solidFill>
                <a:srgbClr val="000000"/>
              </a:solidFill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322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Elementi glazbe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AC-211B-4A15-BAD5-37F906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neopipljivi elementi – zvuk i ritam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zvuk – uši tumače vibracije izvođačkih tijela kao zvuk određene frekvencije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ritam – uzastopno ponavljanje dvaju ili više različitih, i često kontrastnih, elemenata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zvuk i ritam jednako bitni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Isječak iz Beethovenove 5. simfonije</a:t>
            </a:r>
          </a:p>
        </p:txBody>
      </p:sp>
      <p:pic>
        <p:nvPicPr>
          <p:cNvPr id="4" name="Beethoven's 5th">
            <a:hlinkClick r:id="" action="ppaction://media"/>
            <a:extLst>
              <a:ext uri="{FF2B5EF4-FFF2-40B4-BE49-F238E27FC236}">
                <a16:creationId xmlns:a16="http://schemas.microsoft.com/office/drawing/2014/main" id="{1498FD62-A46F-4EDF-AE5C-EE3B4CD22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2798" y="4431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Elementi glazbe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AC-211B-4A15-BAD5-37F906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zvuk = frekvencija + dinamika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frekvencija – broj titraja u sekundi – određuje visinu tona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dinamika – glasnoća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15CE-D012-48F6-8F98-0E402EBA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Elementi glazbe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29AC-211B-4A15-BAD5-37F90615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3730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konsonantnost – istovremeno emitiranje više frekvencija čije valne duljine se često poklapaju u beskonačno puno točaka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2B725-C960-4248-86E7-DB2487AF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53" y="2663217"/>
            <a:ext cx="3955983" cy="3077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BE992-2C1D-4E78-8304-C161CAC9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19" y="2663216"/>
            <a:ext cx="3955982" cy="3077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853A5-5E5B-4C26-869E-7D3EEBCEB7EF}"/>
              </a:ext>
            </a:extLst>
          </p:cNvPr>
          <p:cNvSpPr txBox="1"/>
          <p:nvPr/>
        </p:nvSpPr>
        <p:spPr>
          <a:xfrm>
            <a:off x="995010" y="5740619"/>
            <a:ext cx="452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Podudaranje frekvencija konsonantnog akorda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B8D7D-95C2-4333-A675-01F44664A19F}"/>
              </a:ext>
            </a:extLst>
          </p:cNvPr>
          <p:cNvSpPr txBox="1"/>
          <p:nvPr/>
        </p:nvSpPr>
        <p:spPr>
          <a:xfrm>
            <a:off x="6474964" y="5740619"/>
            <a:ext cx="434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Podudaranje frekvencija disonantnog akorda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68AD-7EED-45CF-A427-457BFD74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Glazbena razdoblja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8836-4964-494D-92EE-93B4C2BC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9371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srednji vijek (1150. – 1400.) – jednostavne melodijske linije i početak harmonije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Philippe de Vitry – In Arboris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hilippe de Vitry - In Arboris - 1">
            <a:hlinkClick r:id="" action="ppaction://media"/>
            <a:extLst>
              <a:ext uri="{FF2B5EF4-FFF2-40B4-BE49-F238E27FC236}">
                <a16:creationId xmlns:a16="http://schemas.microsoft.com/office/drawing/2014/main" id="{93FBBB46-F577-4A27-909F-A9E841771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6CD-139C-449F-99A8-EF472F3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Glazbena razdoblja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C5-AEFF-46EB-BB85-2A6A9CB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8168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renesansa (1400. – 1600.) – jasna projekcija teksta i pojava imitacije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Giovanni Pierluigi da Palestrina – Exsultate Deo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iovanni Pierluigi da Palestrina - Exsultate Deo - 1">
            <a:hlinkClick r:id="" action="ppaction://media"/>
            <a:extLst>
              <a:ext uri="{FF2B5EF4-FFF2-40B4-BE49-F238E27FC236}">
                <a16:creationId xmlns:a16="http://schemas.microsoft.com/office/drawing/2014/main" id="{C2F140C6-FE50-4C4B-A687-B8A48A2FC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904</TotalTime>
  <Words>1311</Words>
  <Application>Microsoft Office PowerPoint</Application>
  <PresentationFormat>Widescreen</PresentationFormat>
  <Paragraphs>190</Paragraphs>
  <Slides>41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Calibri Light</vt:lpstr>
      <vt:lpstr>Courier New</vt:lpstr>
      <vt:lpstr>Times New Roman</vt:lpstr>
      <vt:lpstr>Retrospect</vt:lpstr>
      <vt:lpstr>WEB APLIKACIJA ZA KLASIFIKACIJU GLAZBENIH ISJEČAKA U GLAZBENA RAZDOBLJA</vt:lpstr>
      <vt:lpstr>Sadržaj</vt:lpstr>
      <vt:lpstr>Uvod</vt:lpstr>
      <vt:lpstr>Glazba i glazbena razdoblja</vt:lpstr>
      <vt:lpstr>Elementi glazbe</vt:lpstr>
      <vt:lpstr>Elementi glazbe</vt:lpstr>
      <vt:lpstr>Elementi glazbe</vt:lpstr>
      <vt:lpstr>Glazbena razdoblja</vt:lpstr>
      <vt:lpstr>Glazbena razdoblja</vt:lpstr>
      <vt:lpstr>Glazbena razdoblja</vt:lpstr>
      <vt:lpstr>Glazbena razdoblja</vt:lpstr>
      <vt:lpstr>Glazbena razdoblja</vt:lpstr>
      <vt:lpstr>Analiza glazbenog isječka</vt:lpstr>
      <vt:lpstr>Zvučni primjeri</vt:lpstr>
      <vt:lpstr>Zvučni val</vt:lpstr>
      <vt:lpstr>Značajke vremenske domene</vt:lpstr>
      <vt:lpstr>Značajke vremenske domene</vt:lpstr>
      <vt:lpstr>Značajke vremenske domene</vt:lpstr>
      <vt:lpstr>Značajke frekvencijske domene</vt:lpstr>
      <vt:lpstr>Značajke frekvencijske domene</vt:lpstr>
      <vt:lpstr>Značajke frekvencijske domene</vt:lpstr>
      <vt:lpstr>Značajke vremensko-frekvencijske domene</vt:lpstr>
      <vt:lpstr>Značajke vremensko-frekvencijske domene</vt:lpstr>
      <vt:lpstr>Značajke vremensko-frekvencijske domene</vt:lpstr>
      <vt:lpstr>Značajke vremensko-frekvencijske domene</vt:lpstr>
      <vt:lpstr>Značajke vremensko-frekvencijske domene</vt:lpstr>
      <vt:lpstr>Pribavljanje i priprema podataka</vt:lpstr>
      <vt:lpstr>Algoritmi strojnog učenja za klasifikaciju glazbenih isječaka</vt:lpstr>
      <vt:lpstr>Općenito</vt:lpstr>
      <vt:lpstr>Potpuno povezana neuronska mreža</vt:lpstr>
      <vt:lpstr>Konvolucijska neuronska mreža</vt:lpstr>
      <vt:lpstr>Konvolucijska neuronska mreža</vt:lpstr>
      <vt:lpstr>Povratna neuronska mreža</vt:lpstr>
      <vt:lpstr>Povratna neuronska mreža</vt:lpstr>
      <vt:lpstr>Povratna neuronska mreža</vt:lpstr>
      <vt:lpstr>Rezultati klasifikacije</vt:lpstr>
      <vt:lpstr>Konvolucijska neuronska mreža</vt:lpstr>
      <vt:lpstr>Web-aplikacija</vt:lpstr>
      <vt:lpstr>Web-aplikacija</vt:lpstr>
      <vt:lpstr>Zaključak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APLIKACIJA ZA KLASIFIKACIJU GLAZBENIH ISJEČAKA U GLAZBENA RAZDOBLJA</dc:title>
  <dc:creator>Antun Modrušan</dc:creator>
  <cp:lastModifiedBy>Antun Modrušan</cp:lastModifiedBy>
  <cp:revision>41</cp:revision>
  <dcterms:created xsi:type="dcterms:W3CDTF">2021-07-05T08:21:06Z</dcterms:created>
  <dcterms:modified xsi:type="dcterms:W3CDTF">2021-07-06T08:41:57Z</dcterms:modified>
</cp:coreProperties>
</file>