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59" r:id="rId5"/>
    <p:sldId id="262" r:id="rId6"/>
    <p:sldId id="263" r:id="rId7"/>
    <p:sldId id="265" r:id="rId8"/>
    <p:sldId id="282" r:id="rId9"/>
    <p:sldId id="268" r:id="rId10"/>
    <p:sldId id="269" r:id="rId11"/>
    <p:sldId id="270" r:id="rId12"/>
    <p:sldId id="284" r:id="rId13"/>
    <p:sldId id="271" r:id="rId14"/>
    <p:sldId id="272" r:id="rId15"/>
    <p:sldId id="274" r:id="rId16"/>
    <p:sldId id="273" r:id="rId17"/>
    <p:sldId id="275" r:id="rId18"/>
    <p:sldId id="279" r:id="rId19"/>
    <p:sldId id="280" r:id="rId20"/>
    <p:sldId id="277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073A0DAA-6AF3-43AB-8588-CEC1D06C72B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CB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0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5202B0CA-FC54-4496-8BCA-5EF66A818D2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1V>
      <a:tcStyle>
        <a:tcBdr/>
        <a:fill>
          <a:solidFill>
            <a:srgbClr val="CBCBCB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7E7E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3E98B6-744A-42C9-BCC8-FEF9A1E82FD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3BADA-A8C7-485A-B483-A251EDF2DAD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D9D1EE5-AF3A-48EF-9153-53978E1833FA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2298A7-2457-4E37-B50C-A5EC47EBDF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EA39A99-9CF3-4BF5-937B-98B87D22C87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C802B-09D8-492C-9E78-B79463E16DD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6229C-DA58-4532-ABFF-F3F865C613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7866F5B-91FC-4D2A-9D79-D9CA38AD50C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5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F9A990-3451-4A8C-86E4-4667014882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6BB958-ABE5-4F75-AFFC-BFD41BB79C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98CDF-238A-4566-A580-369CAD74609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27956A-8BCD-428A-A27B-11B95DC431DB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414D2-9F47-4AC5-A4DE-ED481E6E03D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70694" y="1769537"/>
            <a:ext cx="9440037" cy="1828800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C12B4-D80B-4148-B863-BB548F0265B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0694" y="3773491"/>
            <a:ext cx="9440037" cy="1049868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B8E2D-692A-4D78-B87E-852BCA61A8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58A027-389B-42AC-8291-E9401CC14497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4FBBE-3889-4512-96E9-798373B6CA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F7D9-11EA-49FE-B964-5B8E6888D0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4C60DD-D8CB-4FA9-A640-88EC041B58A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948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Slate-V2-HD-panoPhotoInset.png">
            <a:extLst>
              <a:ext uri="{FF2B5EF4-FFF2-40B4-BE49-F238E27FC236}">
                <a16:creationId xmlns:a16="http://schemas.microsoft.com/office/drawing/2014/main" id="{DB0DEB22-D184-44B5-8166-F41EA9786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86" y="547807"/>
            <a:ext cx="10141802" cy="38168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03C1B5F-E094-4BC9-8025-3522DCC0E5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805" y="4565251"/>
            <a:ext cx="10355323" cy="543473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4170075-BBC2-4A4B-A816-D259639FFFE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69353" y="695008"/>
            <a:ext cx="9845344" cy="3525670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4248632-D804-44A4-AA71-E24F57071F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5247732"/>
            <a:ext cx="10353760" cy="54347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0B6225B-D1A1-4AF1-8FCB-1B707B2042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3D0E72-6AEA-46FE-87B0-5A8E66A1644C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E0EA4FE-D7A1-44BF-B226-D6D5F2DE46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249A95-D672-445E-A7F4-D58BE53D0C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16EF0E-D0EF-4A15-BE1E-7F476C0801C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9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C28F-7344-4C5A-A03C-90EE042515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8432"/>
            <a:ext cx="10353760" cy="35343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8CF4572-7DE3-48A0-8377-FE9C93C838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295183"/>
            <a:ext cx="10353760" cy="1501828"/>
          </a:xfrm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C3D2EAB0-51D9-4B30-AADF-7496E795FD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9CD701-63CE-4F38-BC5B-6F14148CFA20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8081477-4DCE-4648-B630-7A025FC627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64326F3-E3C2-4051-8155-FDDE0FE331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0C9D2B-44D7-48CB-AFDA-1F3697B0551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9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4D30-C4F2-4B3D-8660-D5A92224F2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992904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F908BAB-28C3-406B-B58C-F0DB9573CA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610032"/>
            <a:ext cx="8752298" cy="53274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E0D57-5235-4295-9A63-A09ECC707D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304355"/>
            <a:ext cx="10353760" cy="1489493"/>
          </a:xfrm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F3FAA-A480-40A3-8DAC-263CD7952A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E224B4-4598-4067-A2B4-83789E27AEFF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AFEE5-EE42-43BB-9AED-A61FF45CBE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273E8-EBF4-4442-889E-C9D3DB3B84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6EDD0B-CE53-49C6-8EB1-111A276DB959}" type="slidenum">
              <a:t>‹#›</a:t>
            </a:fld>
            <a:endParaRPr lang="en-US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ED448D1-1DB5-4446-8F4C-CF3507C377A9}"/>
              </a:ext>
            </a:extLst>
          </p:cNvPr>
          <p:cNvSpPr txBox="1"/>
          <p:nvPr/>
        </p:nvSpPr>
        <p:spPr>
          <a:xfrm>
            <a:off x="990596" y="88479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 dirty="0">
                <a:solidFill>
                  <a:srgbClr val="FFFFFF"/>
                </a:solidFill>
                <a:uFillTx/>
                <a:latin typeface="Calisto MT"/>
              </a:rPr>
              <a:t>“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9307CC88-7346-494F-9B7C-6E916DE8886E}"/>
              </a:ext>
            </a:extLst>
          </p:cNvPr>
          <p:cNvSpPr txBox="1"/>
          <p:nvPr/>
        </p:nvSpPr>
        <p:spPr>
          <a:xfrm>
            <a:off x="10504718" y="2928256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 dirty="0">
                <a:solidFill>
                  <a:srgbClr val="FFFFFF"/>
                </a:solidFill>
                <a:uFillTx/>
                <a:latin typeface="Calisto M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975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145FC-82C4-48D7-B163-40C6DDC929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2126940"/>
            <a:ext cx="10353760" cy="251183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DA3624A-6565-4598-BFFE-0630920748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87" y="4650556"/>
            <a:ext cx="10352196" cy="114064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BF51831-F2B6-41AC-8B73-235B6997EB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87A261-E1DB-4E9A-B6E9-1F8C24ABE940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C60FEB5-1750-40E5-8F4A-05890E4C2B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3BB9B13-A24E-443B-BEB7-650FCA06B3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DA8DFA-9668-4E7D-BCC0-A5E80333599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6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C7E-8611-4B0C-A979-686C0486C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970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0F9C3-1917-4462-9CA9-8FFDC237E2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1885950"/>
            <a:ext cx="3300984" cy="764785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EDA86-E336-4C34-A8E8-444DF9BE87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2768108"/>
            <a:ext cx="3300984" cy="302308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CFF50-6C9B-4A2A-8577-C805FDF293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6708" y="1885950"/>
            <a:ext cx="3300984" cy="764785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AD73E38-6D5B-433A-9F07-709D5CC7B5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432" y="2768108"/>
            <a:ext cx="3300984" cy="302308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E06F1CA-DD80-4925-98A2-91BD93A50F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572" y="1885950"/>
            <a:ext cx="3300984" cy="764785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0673567-0995-4EF2-A96D-96F5FEA5EC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572" y="2768108"/>
            <a:ext cx="3300984" cy="302308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DA1426B-848B-4A20-A610-B4EF980484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A655C6-6D86-4F8F-BB18-08407EA853F1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34613DF-380B-4F95-BD84-9CEF434AAB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68F837B-AFD7-4F05-9293-B80EC88A31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964421-EF69-43BD-B719-B7D81B13BAC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4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B31E10B4-294A-40F2-9A53-74CDB796E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59" y="1818211"/>
            <a:ext cx="3339974" cy="18478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5" descr="Slate-V2-HD-3colPhotoInset.png">
            <a:extLst>
              <a:ext uri="{FF2B5EF4-FFF2-40B4-BE49-F238E27FC236}">
                <a16:creationId xmlns:a16="http://schemas.microsoft.com/office/drawing/2014/main" id="{0ECBDE78-92A4-4185-A700-5BD584240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796" y="1818211"/>
            <a:ext cx="3339974" cy="18478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6" descr="Slate-V2-HD-3colPhotoInset.png">
            <a:extLst>
              <a:ext uri="{FF2B5EF4-FFF2-40B4-BE49-F238E27FC236}">
                <a16:creationId xmlns:a16="http://schemas.microsoft.com/office/drawing/2014/main" id="{12DA8321-4ECF-4A9B-A3EA-B0FFAF6BD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50" y="1818211"/>
            <a:ext cx="3339974" cy="18478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598B1BD-FF4C-4BDD-BE16-F2FAFB22E5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970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FF7130D-FE74-4340-A46D-CFA0173D15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3904103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5F55D45-24E6-47A6-97C3-CAF6E929ADE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18102" y="1938921"/>
            <a:ext cx="3092363" cy="1602952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E4F16FB-79E9-4D46-A301-50FD507D27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96" y="4572438"/>
            <a:ext cx="3300984" cy="121875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99E7A72-5311-470E-B522-D222548068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2786" y="3904103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1BEA0E6-FC73-48D4-83B2-CE9D8B5BB1F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545738" y="1939094"/>
            <a:ext cx="3092363" cy="1608164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371109-E32E-4D9B-83EF-EAA4DFDB70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432" y="4572438"/>
            <a:ext cx="3300984" cy="121875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D679DC3-C896-4121-A40C-3581B754AD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700" y="3904103"/>
            <a:ext cx="3300984" cy="576264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63593C4-DE5D-4ADF-8DBB-9A36C4C8C49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75697" y="1934431"/>
            <a:ext cx="3092363" cy="1607295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D12DB24-33CE-4F21-BE35-3D58A41EEF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572" y="4572438"/>
            <a:ext cx="3300984" cy="1218758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A5A0D077-A3A2-45BE-ADF1-F50092E203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D50B8C-EA7C-4E84-983B-53E658BC823C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98F2915-BB42-4888-AB58-7C9710CE07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1C7856C-E9C8-4E16-9ADB-829D592D19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7917FA-7F70-41A3-BB82-BF127FC20E2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40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92B3-BE7A-43E6-8AA7-A07BE8F353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D017F-55BE-405A-8E9A-0CDEF8D9031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FBCBF-B8F2-4B32-A372-DD7C1026FD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216460-E65D-4CAD-9DCB-78D19BDAC971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365F9-6657-4512-AF0B-ACB4F8DFD7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95BE9-17D0-4EAF-8EBB-C23EA890A8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D22424-D4C8-44B6-825F-B525690DC65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79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5AC3C-01A0-4CE6-96CD-EE3DB560018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983065" y="609603"/>
            <a:ext cx="2284491" cy="5181603"/>
          </a:xfrm>
        </p:spPr>
        <p:txBody>
          <a:bodyPr vert="eaVert" anchorCtr="0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59EE2-258F-480B-BAF6-215C16F63B7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913796" y="609603"/>
            <a:ext cx="7916875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A7BE6-8E32-425C-BC29-34BC1DEA9E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F3C96F-6150-40FF-9A7E-0E4EEDCD8FE1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942A0-0827-4CD2-8134-F455478E1B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DE04B-F6E5-43D0-A7A5-F3B6D41EB1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6A6ED6-1D81-43EF-A18D-32CE2281966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7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0E63D-AD39-43AD-A330-B24B2D54EC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B0E64-55E6-446C-83BE-06DCCFD5EE8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0CB1C-3A08-4022-BD7E-254D31D445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32A48F-71E2-47C5-9880-8C38572B20C8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C1880-6706-424B-9F45-CA41EB0012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3FEDD-FF5F-400E-A9B7-E3EC0BBD18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CF81DA-9583-43E8-857B-6CBBFC85504D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379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CB26-2A1C-49C8-84EC-59C34DE938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1761070"/>
            <a:ext cx="9590547" cy="1828809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F06E8-6C3E-4D77-B0CC-7F80B002DE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3763441"/>
            <a:ext cx="9590547" cy="1333496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3F6E8-BBA7-4E54-842C-865136856A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52A2C3-1ED3-48BC-BDAE-067C2D6C26DF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4DC6F-2F7C-4E84-BC7F-BF5D4B36E2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A97EE-916F-4DF6-BBD9-A7F385F121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32E2DF-F480-4969-9A3C-66EC922447F8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0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07488-024B-4D84-902A-47F5EFF950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12618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E7722-4B4C-4A54-9D03-D9A8AB29B1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96" y="2076446"/>
            <a:ext cx="4856844" cy="36226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407BA-30F1-49D8-9350-BB5B973BBA1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410712" y="2076446"/>
            <a:ext cx="4856844" cy="36226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A0E45-6546-4ABA-A5AA-D9EDF27D82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E09A22-4D8F-400C-A5C8-F56E13C39D4E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4AB07-7F24-4912-87B9-DA7BF4D530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BF4A3-5980-4965-9C06-AF3A3D5DFE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E27042-78A8-4C31-8D72-026B273B5BE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310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Slate-V2-HD-compPhotoInset.png">
            <a:extLst>
              <a:ext uri="{FF2B5EF4-FFF2-40B4-BE49-F238E27FC236}">
                <a16:creationId xmlns:a16="http://schemas.microsoft.com/office/drawing/2014/main" id="{CA448114-8208-43C4-AFCB-2C60BF212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6" y="1734507"/>
            <a:ext cx="5029200" cy="40999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0" descr="Slate-V2-HD-compPhotoInset.png">
            <a:extLst>
              <a:ext uri="{FF2B5EF4-FFF2-40B4-BE49-F238E27FC236}">
                <a16:creationId xmlns:a16="http://schemas.microsoft.com/office/drawing/2014/main" id="{24D88FD7-C089-46B3-940A-DD8F7D99B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356" y="1734507"/>
            <a:ext cx="5029200" cy="40999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A05C0C-AA21-490B-AE06-872D14A8A1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9704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D66BCCA-11B6-4946-B9FA-CBC2FD9062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6009" y="1855153"/>
            <a:ext cx="4764764" cy="692493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343EDF0-27F4-4C35-BEB3-FED604ADE0C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46009" y="2702106"/>
            <a:ext cx="4764764" cy="3043534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defRPr sz="1600"/>
            </a:lvl2pPr>
            <a:lvl3pPr>
              <a:spcBef>
                <a:spcPts val="300"/>
              </a:spcBef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DBBA3EE-E39C-4D9A-8C81-FE89FC90285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363163" y="1855153"/>
            <a:ext cx="4779577" cy="692493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AF3487D-C316-4B31-B6AD-1EEC1645930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363163" y="2702106"/>
            <a:ext cx="4779577" cy="3043534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defRPr sz="1600"/>
            </a:lvl2pPr>
            <a:lvl3pPr>
              <a:spcBef>
                <a:spcPts val="300"/>
              </a:spcBef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86D87AB3-5348-418A-9D58-C5DB8C3DC2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9FC958-63A8-476E-AE51-B5F3080FBF0D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237C0D2-A680-4B2E-88DE-B00865D7F0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A2F69A9-31B5-4882-BEB8-1F28C61234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223B47-DE35-4127-A9EA-B094600D84D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10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00AA-3F09-4D08-8B63-E02994E6087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42351-4DC7-425E-884E-6BE97C1B10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1A33AD-04C9-44D4-ADC0-B3A08FF8A127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682CC-A00A-437E-A499-8063D7E5BB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2C2D2-087E-41D3-A9C2-2774D2E78D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D94E43-35E5-4320-A76C-EEB1AD93895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4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C80EF-A16B-47D3-925A-A967CD38D7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BF5D0E-EF59-4EB7-97A4-916BF002F4C7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ABEE34-FCE7-4D7C-B150-264FECE9E6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EC07F-4CB3-420D-981A-034CCDC2EC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9336FC-169E-45AC-B650-D7E62932816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4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8FCB-2ED3-4436-A260-736B4E240E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3706886" cy="1821914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F1D95-58EC-4FF0-9D65-101730448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55628" y="609603"/>
            <a:ext cx="6411928" cy="50800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48191-7E92-4167-A115-5C4672A19F9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3796" y="2673348"/>
            <a:ext cx="3706886" cy="3016248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45A35-F64F-4C82-8099-F76E567FC1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3689EE-4CCF-4768-B9E1-F8639704950A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D2967-FDC4-48BD-B38D-E7C8E5CA7D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1C9AF-A329-4253-8753-438795080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DF2DA5-F084-45C6-AE98-FC9C23B6C0A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370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Slate-V2-HD-vertPhotoInset.png">
            <a:extLst>
              <a:ext uri="{FF2B5EF4-FFF2-40B4-BE49-F238E27FC236}">
                <a16:creationId xmlns:a16="http://schemas.microsoft.com/office/drawing/2014/main" id="{8D0E9604-8A10-49E7-8D00-53C166E08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665" y="609603"/>
            <a:ext cx="3584164" cy="52048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2382DEE-33E5-4D17-9656-A2BF8BF4D4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763697"/>
            <a:ext cx="5707895" cy="1675555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11F37B4-3236-4F01-80BF-B9A5DA09846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442548" y="763697"/>
            <a:ext cx="3275746" cy="4912824"/>
          </a:xfrm>
          <a:effectLst>
            <a:outerShdw dist="25399" dir="4439558" algn="tl">
              <a:srgbClr val="000000">
                <a:alpha val="36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570D4D0-071C-4FDF-9B23-8010DD6BF1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473701" y="2679694"/>
            <a:ext cx="4588093" cy="3135697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BF008E5-47C7-4D2C-B891-5DB984F174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0A9AC7-6755-4866-8E73-3B1CF1BC6313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08585C8-DA63-4F66-92A4-4FCE6F9733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CF532AE-47DF-4308-B22D-346F1A6D26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013F96-21BB-4389-BFE0-CF038A7BCD0D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3B9CF4-16B3-41D7-955D-670546E5CA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760" cy="1257300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34863-C6FC-4D24-A43B-1CCCCC2057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796" y="2076446"/>
            <a:ext cx="10353760" cy="3714749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8CE17-193D-497D-A6CD-5BD1D90A0AF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678738" y="600074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sto MT"/>
              </a:defRPr>
            </a:lvl1pPr>
          </a:lstStyle>
          <a:p>
            <a:pPr lvl="0"/>
            <a:fld id="{7FED8F51-A7A8-4FFD-A7D4-A58502B7A35E}" type="datetime1">
              <a:rPr lang="en-US"/>
              <a:pPr lvl="0"/>
              <a:t>7/1/2019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1D591-7CCB-4175-A4C8-C31B01508E0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913796" y="6000749"/>
            <a:ext cx="667286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sto M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DBC60-477E-4A9A-8322-BEE25A239B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514008" y="6000749"/>
            <a:ext cx="75354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sto MT"/>
              </a:defRPr>
            </a:lvl1pPr>
          </a:lstStyle>
          <a:p>
            <a:pPr lvl="0"/>
            <a:fld id="{F7BC8770-5603-4DB5-BBE0-288E6CEFC9BD}" type="slidenum"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ctr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  <a:cs typeface="Trebuchet MS"/>
        </a:defRPr>
      </a:lvl1pPr>
    </p:titleStyle>
    <p:bodyStyle>
      <a:lvl1pPr marL="342900" marR="0" lvl="0" indent="-306003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DADADA"/>
        </a:buClr>
        <a:buSzPct val="70000"/>
        <a:buFont typeface="Wingdings 2"/>
        <a:buChar char=""/>
        <a:tabLst/>
        <a:defRPr lang="en-US" sz="20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</a:defRPr>
      </a:lvl1pPr>
      <a:lvl2pPr marL="719998" marR="0" lvl="1" indent="-270004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DADADA"/>
        </a:buClr>
        <a:buSzPct val="70000"/>
        <a:buFont typeface="Wingdings 2"/>
        <a:buChar char=""/>
        <a:tabLst/>
        <a:defRPr lang="en-US" sz="18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</a:defRPr>
      </a:lvl2pPr>
      <a:lvl3pPr marL="1026002" marR="0" lvl="2" indent="-215999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DADADA"/>
        </a:buClr>
        <a:buSzPct val="70000"/>
        <a:buFont typeface="Wingdings 2"/>
        <a:buChar char=""/>
        <a:tabLst/>
        <a:defRPr lang="en-US" sz="16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</a:defRPr>
      </a:lvl3pPr>
      <a:lvl4pPr marL="1386001" marR="0" lvl="3" indent="-215999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DADADA"/>
        </a:buClr>
        <a:buSzPct val="70000"/>
        <a:buFont typeface="Wingdings 2"/>
        <a:buChar char=""/>
        <a:tabLst/>
        <a:defRPr lang="en-US" sz="14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</a:defRPr>
      </a:lvl4pPr>
      <a:lvl5pPr marL="1674001" marR="0" lvl="4" indent="-215999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DADADA"/>
        </a:buClr>
        <a:buSzPct val="70000"/>
        <a:buFont typeface="Wingdings 2"/>
        <a:buChar char=""/>
        <a:tabLst/>
        <a:defRPr lang="en-US" sz="1400" b="0" i="0" u="none" strike="noStrike" kern="1200" cap="none" spc="0" baseline="0">
          <a:solidFill>
            <a:srgbClr val="DADADA"/>
          </a:solidFill>
          <a:effectLst>
            <a:outerShdw dist="25403" dir="14639867">
              <a:srgbClr val="000000"/>
            </a:outerShdw>
          </a:effectLst>
          <a:uFillTx/>
          <a:latin typeface="Calisto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46C52FB8-E088-4838-B062-AB0C8B0C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172" b="4559"/>
          <a:stretch>
            <a:fillRect/>
          </a:stretch>
        </p:blipFill>
        <p:spPr>
          <a:xfrm>
            <a:off x="18" y="9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A5885A29-2B12-472B-B6BF-FA219F81F676}"/>
              </a:ext>
            </a:extLst>
          </p:cNvPr>
          <p:cNvSpPr>
            <a:spLocks noMove="1" noResize="1"/>
          </p:cNvSpPr>
          <p:nvPr/>
        </p:nvSpPr>
        <p:spPr>
          <a:xfrm rot="5400013">
            <a:off x="199828" y="1101875"/>
            <a:ext cx="4254639" cy="46542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5146"/>
              <a:gd name="f8" fmla="val 400"/>
              <a:gd name="f9" fmla="abs f3"/>
              <a:gd name="f10" fmla="abs f4"/>
              <a:gd name="f11" fmla="abs f5"/>
              <a:gd name="f12" fmla="?: f9 f3 1"/>
              <a:gd name="f13" fmla="?: f10 f4 1"/>
              <a:gd name="f14" fmla="?: f11 f5 1"/>
              <a:gd name="f15" fmla="*/ f12 1 21600"/>
              <a:gd name="f16" fmla="*/ f13 1 21600"/>
              <a:gd name="f17" fmla="*/ 21600 f12 1"/>
              <a:gd name="f18" fmla="*/ 21600 f13 1"/>
              <a:gd name="f19" fmla="min f16 f15"/>
              <a:gd name="f20" fmla="*/ f17 1 f14"/>
              <a:gd name="f21" fmla="*/ f18 1 f14"/>
              <a:gd name="f22" fmla="val f20"/>
              <a:gd name="f23" fmla="val f21"/>
              <a:gd name="f24" fmla="*/ f6 f19 1"/>
              <a:gd name="f25" fmla="+- f23 0 f6"/>
              <a:gd name="f26" fmla="+- f22 0 f6"/>
              <a:gd name="f27" fmla="*/ f22 f19 1"/>
              <a:gd name="f28" fmla="*/ f23 f19 1"/>
              <a:gd name="f29" fmla="min f26 f25"/>
              <a:gd name="f30" fmla="*/ f29 f7 1"/>
              <a:gd name="f31" fmla="*/ f29 f8 1"/>
              <a:gd name="f32" fmla="*/ f30 1 100000"/>
              <a:gd name="f33" fmla="*/ f31 1 100000"/>
              <a:gd name="f34" fmla="+- f22 0 f32"/>
              <a:gd name="f35" fmla="+- f23 0 f33"/>
              <a:gd name="f36" fmla="+- f32 0 f33"/>
              <a:gd name="f37" fmla="*/ f32 29289 1"/>
              <a:gd name="f38" fmla="*/ f33 29289 1"/>
              <a:gd name="f39" fmla="*/ f32 f19 1"/>
              <a:gd name="f40" fmla="*/ f33 f19 1"/>
              <a:gd name="f41" fmla="*/ f37 1 100000"/>
              <a:gd name="f42" fmla="*/ f38 1 100000"/>
              <a:gd name="f43" fmla="*/ f34 f19 1"/>
              <a:gd name="f44" fmla="*/ f35 f19 1"/>
              <a:gd name="f45" fmla="?: f36 f41 f42"/>
              <a:gd name="f46" fmla="+- f23 0 f42"/>
              <a:gd name="f47" fmla="*/ f41 f19 1"/>
              <a:gd name="f48" fmla="+- f22 0 f45"/>
              <a:gd name="f49" fmla="*/ f45 f19 1"/>
              <a:gd name="f50" fmla="*/ f46 f19 1"/>
              <a:gd name="f51" fmla="*/ f48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9" t="f47" r="f51" b="f50"/>
            <a:pathLst>
              <a:path>
                <a:moveTo>
                  <a:pt x="f39" y="f24"/>
                </a:moveTo>
                <a:lnTo>
                  <a:pt x="f43" y="f24"/>
                </a:lnTo>
                <a:arcTo wR="f39" hR="f39" stAng="f2" swAng="f1"/>
                <a:lnTo>
                  <a:pt x="f27" y="f44"/>
                </a:lnTo>
                <a:arcTo wR="f40" hR="f40" stAng="f6" swAng="f1"/>
                <a:lnTo>
                  <a:pt x="f40" y="f28"/>
                </a:lnTo>
                <a:arcTo wR="f40" hR="f40" stAng="f1" swAng="f1"/>
                <a:lnTo>
                  <a:pt x="f24" y="f39"/>
                </a:lnTo>
                <a:arcTo wR="f39" hR="f39" stAng="f0" swAng="f1"/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  <a:effectLst>
            <a:outerShdw dist="38103" dir="5400000" algn="tl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alisto M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650942C-836E-4F70-ACD3-1265631309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3736" y="4590288"/>
            <a:ext cx="3503121" cy="886968"/>
          </a:xfrm>
        </p:spPr>
        <p:txBody>
          <a:bodyPr anchorCtr="0"/>
          <a:lstStyle/>
          <a:p>
            <a:pPr lvl="0" algn="l">
              <a:spcBef>
                <a:spcPts val="400"/>
              </a:spcBef>
            </a:pPr>
            <a:r>
              <a:rPr lang="hr-HR" sz="1800">
                <a:solidFill>
                  <a:srgbClr val="48CA34"/>
                </a:solidFill>
              </a:rPr>
              <a:t>Borna Popović</a:t>
            </a:r>
          </a:p>
          <a:p>
            <a:pPr lvl="0" algn="l">
              <a:spcBef>
                <a:spcPts val="400"/>
              </a:spcBef>
            </a:pPr>
            <a:r>
              <a:rPr lang="hr-HR" sz="1800">
                <a:solidFill>
                  <a:srgbClr val="48CA34"/>
                </a:solidFill>
              </a:rPr>
              <a:t>Mentor: doc.dr.sc. Alan Jović</a:t>
            </a:r>
            <a:endParaRPr lang="en-US" sz="1800" dirty="0">
              <a:solidFill>
                <a:srgbClr val="48CA3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1EA82-AF18-4A2B-B9D4-A4784596C50B}"/>
              </a:ext>
            </a:extLst>
          </p:cNvPr>
          <p:cNvSpPr txBox="1"/>
          <p:nvPr/>
        </p:nvSpPr>
        <p:spPr>
          <a:xfrm>
            <a:off x="9935303" y="6296028"/>
            <a:ext cx="217095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sto MT"/>
              </a:rPr>
              <a:t>FER, Zagreb, 2019</a:t>
            </a: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alisto MT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921BB8BA-67BE-40D8-89D6-2D6AE747B71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152" y="2761488"/>
            <a:ext cx="4507992" cy="1828800"/>
          </a:xfrm>
        </p:spPr>
        <p:txBody>
          <a:bodyPr>
            <a:noAutofit/>
          </a:bodyPr>
          <a:lstStyle/>
          <a:p>
            <a:pPr lvl="0"/>
            <a:r>
              <a:rPr lang="hr-HR" sz="4000"/>
              <a:t>Analiza potrošačke košarice korištenjem algoritma</a:t>
            </a:r>
            <a:br>
              <a:rPr lang="hr-HR" sz="4000"/>
            </a:br>
            <a:r>
              <a:rPr lang="hr-HR" sz="4000"/>
              <a:t> FP-Growth</a:t>
            </a:r>
            <a:endParaRPr lang="en-US" sz="4000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1DBD3AF-6460-4DD7-A73E-7C3050BC43F2}"/>
              </a:ext>
            </a:extLst>
          </p:cNvPr>
          <p:cNvSpPr txBox="1"/>
          <p:nvPr/>
        </p:nvSpPr>
        <p:spPr>
          <a:xfrm>
            <a:off x="173736" y="6296028"/>
            <a:ext cx="373075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sto MT"/>
              </a:rPr>
              <a:t>Završni rad br. 5926</a:t>
            </a: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alisto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799F-4799-4585-9215-8BA32751633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Konstrukcija strukture podataka FP-stablo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FA0D3-40D9-49E5-8FC5-5E905D0B3B3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/>
              <a:t>Nakon čitanja TID=3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3766C3D-0A4A-44CB-9A4D-905AEBE42952}"/>
              </a:ext>
            </a:extLst>
          </p:cNvPr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/>
            <a:r>
              <a:rPr lang="hr-HR"/>
              <a:t>Nakon čitanja TID=10</a:t>
            </a:r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2DEF23AD-F25F-4952-BE2A-C3D689473B38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10507" y="2702774"/>
            <a:ext cx="3978609" cy="2812804"/>
          </a:xfr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12044A58-537B-42EC-A75E-642A3F00E9E4}"/>
              </a:ext>
            </a:extLst>
          </p:cNvPr>
          <p:cNvPicPr>
            <a:picLocks noGrp="1" noChangeAspect="1"/>
          </p:cNvPicPr>
          <p:nvPr>
            <p:ph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562182" y="2702783"/>
            <a:ext cx="4356823" cy="28128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8E31-0887-4A8E-A6BC-711152599B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/>
              <a:t>Generiranje čestih podskupova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61875-EF5C-4FFA-96E0-5B129E6C5C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96" y="1811444"/>
            <a:ext cx="10534866" cy="4552038"/>
          </a:xfrm>
        </p:spPr>
        <p:txBody>
          <a:bodyPr>
            <a:normAutofit/>
          </a:bodyPr>
          <a:lstStyle/>
          <a:p>
            <a:pPr lvl="0"/>
            <a:r>
              <a:rPr lang="hr-HR" sz="2400" dirty="0"/>
              <a:t>Iz konstruiranog FP-stabla generiramo česte podskupove</a:t>
            </a:r>
          </a:p>
          <a:p>
            <a:pPr lvl="0"/>
            <a:r>
              <a:rPr lang="hr-HR" sz="2400" dirty="0"/>
              <a:t>Strategija podijeli pa vladaj – raspodjela problema na više manjih podproblema:</a:t>
            </a:r>
          </a:p>
          <a:p>
            <a:pPr marL="792894" lvl="1" indent="-342900">
              <a:buAutoNum type="arabicPeriod"/>
            </a:pPr>
            <a:r>
              <a:rPr lang="hr-HR" sz="2400" dirty="0"/>
              <a:t>Pronalazimo podstabla koja završavaju na određeni artikl ili skup artikala (Prefiksni putovi)</a:t>
            </a:r>
          </a:p>
          <a:p>
            <a:pPr marL="792894" lvl="1" indent="-342900">
              <a:buAutoNum type="arabicPeriod"/>
            </a:pPr>
            <a:r>
              <a:rPr lang="hr-HR" sz="2400" dirty="0"/>
              <a:t>Iz prefiksnih putova određenog artikla ili skupa artikala dohvaćamo česte podskupove ako oni postoje</a:t>
            </a:r>
          </a:p>
          <a:p>
            <a:pPr marL="792894" lvl="1" indent="-342900">
              <a:buAutoNum type="arabicPeriod"/>
            </a:pPr>
            <a:r>
              <a:rPr lang="hr-HR" sz="2400" dirty="0"/>
              <a:t>Konstruiramo uvjetno FP-stablo za odabrani artikl ili skup artikala</a:t>
            </a:r>
          </a:p>
          <a:p>
            <a:pPr marL="415795" lvl="0" indent="-342900"/>
            <a:r>
              <a:rPr lang="hr-HR" sz="2400" dirty="0"/>
              <a:t>Svako podstablo prefiksnih putova se obrađuje rekurzivno i na kraju se rješenja spajaju</a:t>
            </a:r>
          </a:p>
          <a:p>
            <a:pPr marL="72895" lvl="0" indent="0">
              <a:buNone/>
            </a:pPr>
            <a:endParaRPr lang="hr-HR" dirty="0"/>
          </a:p>
          <a:p>
            <a:pPr marL="792894" lvl="1" indent="-342900">
              <a:buAutoNum type="arabicPeriod"/>
            </a:pPr>
            <a:endParaRPr lang="hr-HR" dirty="0"/>
          </a:p>
          <a:p>
            <a:pPr marL="792894" lvl="1" indent="-342900">
              <a:buAutoNum type="arabicPeriod"/>
            </a:pPr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7578-236A-4997-B002-8578A2AE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Generiranje čestih podskupova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539DA-80C8-4A63-A868-D19853597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Konstruirano FP-stablo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90EE4-6CDC-4F72-86BD-1591636C6F2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hr-HR" dirty="0"/>
              <a:t>Prefiksni putovi za pojedine artikle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58EDF5-81A4-4528-BED4-C2EED6F2E969}"/>
              </a:ext>
            </a:extLst>
          </p:cNvPr>
          <p:cNvPicPr>
            <a:picLocks noGrp="1"/>
          </p:cNvPicPr>
          <p:nvPr>
            <p:ph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79" y="2702106"/>
            <a:ext cx="4669944" cy="292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83CB73-AEA1-4AAF-B76A-4758A9F664D3}"/>
              </a:ext>
            </a:extLst>
          </p:cNvPr>
          <p:cNvPicPr>
            <a:picLocks noGrp="1"/>
          </p:cNvPicPr>
          <p:nvPr>
            <p:ph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78" y="2702106"/>
            <a:ext cx="4669944" cy="2922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76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6B649-9CA8-4A5F-BE92-197B93AFD9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Konstrukcija uvjetnog FP-stabla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548B-08E1-40A4-9724-7C1F2B22A03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FP-stablo koje bi bilo konstruirano ako uzmemo u obzir samo transakcije koje sadrže određeni artikl i na kraju taj artikl izbacujemo iz stabla</a:t>
            </a:r>
          </a:p>
          <a:p>
            <a:pPr lvl="0"/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E3409-0E32-4A28-AA5A-B837673164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5290" y="3498466"/>
            <a:ext cx="3686906" cy="21370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C2D6712-6108-4594-87D1-08BF086DCD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93814" y="3498466"/>
            <a:ext cx="3266145" cy="21370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Arrow: Right 7">
            <a:extLst>
              <a:ext uri="{FF2B5EF4-FFF2-40B4-BE49-F238E27FC236}">
                <a16:creationId xmlns:a16="http://schemas.microsoft.com/office/drawing/2014/main" id="{AF365D4B-5C8F-41FA-AC43-E68B51C54A90}"/>
              </a:ext>
            </a:extLst>
          </p:cNvPr>
          <p:cNvSpPr/>
          <p:nvPr/>
        </p:nvSpPr>
        <p:spPr>
          <a:xfrm>
            <a:off x="5158011" y="4090476"/>
            <a:ext cx="1799621" cy="1264596"/>
          </a:xfrm>
          <a:custGeom>
            <a:avLst>
              <a:gd name="f0" fmla="val 1401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B7A812-DE7D-430B-A47C-E47FF5D4E161}"/>
                  </a:ext>
                </a:extLst>
              </p:cNvPr>
              <p:cNvSpPr txBox="1"/>
              <p:nvPr/>
            </p:nvSpPr>
            <p:spPr>
              <a:xfrm>
                <a:off x="1446663" y="5791195"/>
                <a:ext cx="3475533" cy="64633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r-HR" sz="1800" b="0" i="0" u="none" strike="noStrike" kern="1200" cap="none" spc="0" baseline="0" dirty="0">
                    <a:solidFill>
                      <a:srgbClr val="E7E6E6"/>
                    </a:solidFill>
                    <a:uFillTx/>
                    <a:latin typeface="Calibri"/>
                  </a:rPr>
                  <a:t>Prefiksni putovi koji sadrže čvor </a:t>
                </a:r>
                <a:r>
                  <a:rPr lang="hr-HR" sz="1800" b="0" i="1" u="none" strike="noStrike" kern="1200" cap="none" spc="0" baseline="0" dirty="0">
                    <a:solidFill>
                      <a:srgbClr val="E7E6E6"/>
                    </a:solidFill>
                    <a:uFillTx/>
                    <a:latin typeface="Calibri"/>
                  </a:rPr>
                  <a:t>e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r-HR" dirty="0">
                    <a:solidFill>
                      <a:srgbClr val="E7E6E6"/>
                    </a:solidFill>
                    <a:latin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hr-HR" i="1" smtClean="0">
                        <a:solidFill>
                          <a:srgbClr val="E7E6E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sz="1800" b="0" i="0" u="none" strike="noStrike" kern="1200" cap="none" spc="0" baseline="0" dirty="0">
                    <a:solidFill>
                      <a:srgbClr val="E7E6E6"/>
                    </a:solidFill>
                    <a:uFillTx/>
                    <a:latin typeface="Calibri"/>
                  </a:rPr>
                  <a:t> česti</a:t>
                </a:r>
                <a:r>
                  <a:rPr lang="hr-HR" sz="1800" b="0" i="0" u="none" strike="noStrike" kern="1200" cap="none" spc="0" dirty="0">
                    <a:solidFill>
                      <a:srgbClr val="E7E6E6"/>
                    </a:solidFill>
                    <a:uFillTx/>
                    <a:latin typeface="Calibri"/>
                  </a:rPr>
                  <a:t> podskup {</a:t>
                </a:r>
                <a:r>
                  <a:rPr lang="hr-HR" sz="1800" b="0" i="1" u="none" strike="noStrike" kern="1200" cap="none" spc="0" dirty="0">
                    <a:solidFill>
                      <a:srgbClr val="E7E6E6"/>
                    </a:solidFill>
                    <a:uFillTx/>
                    <a:latin typeface="Calibri"/>
                  </a:rPr>
                  <a:t>e</a:t>
                </a:r>
                <a:r>
                  <a:rPr lang="hr-HR" sz="1800" b="0" i="0" u="none" strike="noStrike" kern="1200" cap="none" spc="0" dirty="0">
                    <a:solidFill>
                      <a:srgbClr val="E7E6E6"/>
                    </a:solidFill>
                    <a:uFillTx/>
                    <a:latin typeface="Calibri"/>
                  </a:rPr>
                  <a:t>}</a:t>
                </a:r>
                <a:endParaRPr lang="en-US" sz="1800" b="0" i="0" u="none" strike="noStrike" kern="1200" cap="none" spc="0" baseline="0" dirty="0">
                  <a:solidFill>
                    <a:srgbClr val="E7E6E6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B7A812-DE7D-430B-A47C-E47FF5D4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663" y="5791195"/>
                <a:ext cx="3475533" cy="646331"/>
              </a:xfrm>
              <a:prstGeom prst="rect">
                <a:avLst/>
              </a:prstGeom>
              <a:blipFill>
                <a:blip r:embed="rId5"/>
                <a:stretch>
                  <a:fillRect l="-1404" t="-4717" b="-14151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F632C26-E1D0-4DC9-8250-FAE8D0CFEC86}"/>
              </a:ext>
            </a:extLst>
          </p:cNvPr>
          <p:cNvSpPr txBox="1"/>
          <p:nvPr/>
        </p:nvSpPr>
        <p:spPr>
          <a:xfrm>
            <a:off x="7347130" y="5816068"/>
            <a:ext cx="301282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 dirty="0">
                <a:solidFill>
                  <a:srgbClr val="E7E6E6"/>
                </a:solidFill>
                <a:uFillTx/>
                <a:latin typeface="Calibri"/>
              </a:rPr>
              <a:t>Uvjetno FP-stablo za artikl </a:t>
            </a:r>
            <a:r>
              <a:rPr lang="hr-HR" sz="1800" b="0" i="1" u="none" strike="noStrike" kern="1200" cap="none" spc="0" baseline="0" dirty="0">
                <a:solidFill>
                  <a:srgbClr val="E7E6E6"/>
                </a:solidFill>
                <a:uFillTx/>
                <a:latin typeface="Calibri"/>
              </a:rPr>
              <a:t>e</a:t>
            </a:r>
            <a:endParaRPr lang="en-US" sz="1800" b="0" i="1" u="none" strike="noStrike" kern="1200" cap="none" spc="0" baseline="0" dirty="0">
              <a:solidFill>
                <a:srgbClr val="E7E6E6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8273-2D77-46C9-AF38-FB45FA4962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Generiranje čestih podskupova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F9012-360D-46EF-8981-A08C844039F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Koristimo uvjetno FP-stablo za artikl </a:t>
            </a:r>
            <a:r>
              <a:rPr lang="hr-HR" i="1"/>
              <a:t>e</a:t>
            </a:r>
            <a:r>
              <a:rPr lang="hr-HR"/>
              <a:t> kako bi našli česte podskupove koji završavaju na </a:t>
            </a:r>
            <a:r>
              <a:rPr lang="hr-HR" i="1"/>
              <a:t>de</a:t>
            </a:r>
          </a:p>
          <a:p>
            <a:pPr lvl="0"/>
            <a:r>
              <a:rPr lang="hr-HR"/>
              <a:t>Iz dobivenog podstabla prefiksnih putova generiramo uvjetno FP-stablo za </a:t>
            </a:r>
            <a:r>
              <a:rPr lang="hr-HR" i="1"/>
              <a:t>de</a:t>
            </a:r>
            <a:endParaRPr lang="en-US" i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98555D2-8B42-466B-BEA6-B1763AFBFA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23917" y="3429000"/>
            <a:ext cx="2533528" cy="19485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B8B1285-7754-4A6E-A359-FEAFF5777D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8701" y="3439305"/>
            <a:ext cx="2453874" cy="18862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1F74241-2B88-467F-AADC-1D0CFAE08C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91578" y="3638818"/>
            <a:ext cx="2481937" cy="1686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Arrow: Right 7">
            <a:extLst>
              <a:ext uri="{FF2B5EF4-FFF2-40B4-BE49-F238E27FC236}">
                <a16:creationId xmlns:a16="http://schemas.microsoft.com/office/drawing/2014/main" id="{5DC7C888-EFCA-44A5-A475-054799B2BF8E}"/>
              </a:ext>
            </a:extLst>
          </p:cNvPr>
          <p:cNvSpPr/>
          <p:nvPr/>
        </p:nvSpPr>
        <p:spPr>
          <a:xfrm>
            <a:off x="3419298" y="4057265"/>
            <a:ext cx="1324709" cy="724652"/>
          </a:xfrm>
          <a:custGeom>
            <a:avLst>
              <a:gd name="f0" fmla="val 1569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Arrow: Right 9">
            <a:extLst>
              <a:ext uri="{FF2B5EF4-FFF2-40B4-BE49-F238E27FC236}">
                <a16:creationId xmlns:a16="http://schemas.microsoft.com/office/drawing/2014/main" id="{39CF834C-C204-4F89-B9E1-242C44C7D96A}"/>
              </a:ext>
            </a:extLst>
          </p:cNvPr>
          <p:cNvSpPr/>
          <p:nvPr/>
        </p:nvSpPr>
        <p:spPr>
          <a:xfrm>
            <a:off x="7461494" y="4057266"/>
            <a:ext cx="1387293" cy="724652"/>
          </a:xfrm>
          <a:custGeom>
            <a:avLst>
              <a:gd name="f0" fmla="val 1437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431044F-0DA5-48EA-9C77-1C6662C30F45}"/>
              </a:ext>
            </a:extLst>
          </p:cNvPr>
          <p:cNvSpPr/>
          <p:nvPr/>
        </p:nvSpPr>
        <p:spPr>
          <a:xfrm>
            <a:off x="765334" y="5421861"/>
            <a:ext cx="2791919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 dirty="0">
                <a:solidFill>
                  <a:srgbClr val="E7E6E6"/>
                </a:solidFill>
                <a:uFillTx/>
                <a:latin typeface="Calibri"/>
              </a:rPr>
              <a:t>Uvjetno FP-stablo za artikl </a:t>
            </a:r>
            <a:r>
              <a:rPr lang="hr-HR" sz="1800" b="0" i="1" u="none" strike="noStrike" kern="1200" cap="none" spc="0" baseline="0" dirty="0">
                <a:solidFill>
                  <a:srgbClr val="E7E6E6"/>
                </a:solidFill>
                <a:uFillTx/>
                <a:latin typeface="Calibri"/>
              </a:rPr>
              <a:t>e</a:t>
            </a:r>
            <a:endParaRPr lang="en-US" sz="1800" b="0" i="1" u="none" strike="noStrike" kern="1200" cap="none" spc="0" baseline="0" dirty="0">
              <a:solidFill>
                <a:srgbClr val="E7E6E6"/>
              </a:solidFill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6CA912FE-07D3-4E38-957F-426AFF32EBFD}"/>
                  </a:ext>
                </a:extLst>
              </p:cNvPr>
              <p:cNvSpPr txBox="1"/>
              <p:nvPr/>
            </p:nvSpPr>
            <p:spPr>
              <a:xfrm>
                <a:off x="4387629" y="5421861"/>
                <a:ext cx="3930493" cy="64633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r-HR" sz="1800" b="0" i="0" u="none" strike="noStrike" kern="1200" cap="none" spc="0" baseline="0" dirty="0">
                    <a:solidFill>
                      <a:srgbClr val="E7E6E6"/>
                    </a:solidFill>
                    <a:uFillTx/>
                    <a:latin typeface="Calibri"/>
                  </a:rPr>
                  <a:t>Prefiksni putovi koji završavaju na </a:t>
                </a:r>
                <a:r>
                  <a:rPr lang="hr-HR" sz="1800" b="0" i="1" u="none" strike="noStrike" kern="1200" cap="none" spc="0" baseline="0" dirty="0">
                    <a:solidFill>
                      <a:srgbClr val="E7E6E6"/>
                    </a:solidFill>
                    <a:uFillTx/>
                    <a:latin typeface="Calibri"/>
                  </a:rPr>
                  <a:t>de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r-HR" dirty="0">
                    <a:solidFill>
                      <a:srgbClr val="E7E6E6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hr-HR" i="1" smtClean="0">
                        <a:solidFill>
                          <a:srgbClr val="E7E6E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sz="1800" b="0" i="0" u="none" strike="noStrike" kern="1200" cap="none" spc="0" baseline="0" dirty="0">
                    <a:solidFill>
                      <a:srgbClr val="E7E6E6"/>
                    </a:solidFill>
                    <a:uFillTx/>
                    <a:latin typeface="Calibri"/>
                  </a:rPr>
                  <a:t> česti podskup {</a:t>
                </a:r>
                <a:r>
                  <a:rPr lang="hr-HR" sz="1800" b="0" i="1" u="none" strike="noStrike" kern="1200" cap="none" spc="0" baseline="0" dirty="0">
                    <a:solidFill>
                      <a:srgbClr val="E7E6E6"/>
                    </a:solidFill>
                    <a:uFillTx/>
                    <a:latin typeface="Calibri"/>
                  </a:rPr>
                  <a:t>d</a:t>
                </a:r>
                <a:r>
                  <a:rPr lang="hr-HR" sz="1800" b="0" i="0" u="none" strike="noStrike" kern="1200" cap="none" spc="0" baseline="0" dirty="0">
                    <a:solidFill>
                      <a:srgbClr val="E7E6E6"/>
                    </a:solidFill>
                    <a:uFillTx/>
                    <a:latin typeface="Calibri"/>
                  </a:rPr>
                  <a:t>, </a:t>
                </a:r>
                <a:r>
                  <a:rPr lang="hr-HR" sz="1800" b="0" i="1" u="none" strike="noStrike" kern="1200" cap="none" spc="0" baseline="0" dirty="0">
                    <a:solidFill>
                      <a:srgbClr val="E7E6E6"/>
                    </a:solidFill>
                    <a:uFillTx/>
                    <a:latin typeface="Calibri"/>
                  </a:rPr>
                  <a:t>e</a:t>
                </a:r>
                <a:r>
                  <a:rPr lang="hr-HR" sz="1800" b="0" i="0" u="none" strike="noStrike" kern="1200" cap="none" spc="0" baseline="0" dirty="0">
                    <a:solidFill>
                      <a:srgbClr val="E7E6E6"/>
                    </a:solidFill>
                    <a:uFillTx/>
                    <a:latin typeface="Calibri"/>
                  </a:rPr>
                  <a:t>}</a:t>
                </a:r>
                <a:endParaRPr lang="en-US" sz="1800" b="0" i="0" u="none" strike="noStrike" kern="1200" cap="none" spc="0" baseline="0" dirty="0">
                  <a:solidFill>
                    <a:srgbClr val="E7E6E6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6CA912FE-07D3-4E38-957F-426AFF32E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629" y="5421861"/>
                <a:ext cx="3930493" cy="646331"/>
              </a:xfrm>
              <a:prstGeom prst="rect">
                <a:avLst/>
              </a:prstGeom>
              <a:blipFill>
                <a:blip r:embed="rId5"/>
                <a:stretch>
                  <a:fillRect l="-1395" t="-4717" b="-14151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C32D7B28-8BFF-4A07-85FB-BBDDBF2857E5}"/>
                  </a:ext>
                </a:extLst>
              </p:cNvPr>
              <p:cNvSpPr txBox="1"/>
              <p:nvPr/>
            </p:nvSpPr>
            <p:spPr>
              <a:xfrm>
                <a:off x="8991578" y="5441301"/>
                <a:ext cx="2481937" cy="64633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r-HR" sz="1800" b="0" i="0" u="none" strike="noStrike" kern="1200" cap="none" spc="0" baseline="0" dirty="0">
                    <a:solidFill>
                      <a:srgbClr val="E7E6E6"/>
                    </a:solidFill>
                    <a:uFillTx/>
                    <a:latin typeface="Calibri"/>
                  </a:rPr>
                  <a:t>Uvjetno FP-stablo za </a:t>
                </a:r>
                <a:r>
                  <a:rPr lang="hr-HR" sz="1800" b="0" i="1" u="none" strike="noStrike" kern="1200" cap="none" spc="0" baseline="0" dirty="0">
                    <a:solidFill>
                      <a:srgbClr val="E7E6E6"/>
                    </a:solidFill>
                    <a:uFillTx/>
                    <a:latin typeface="Calibri"/>
                  </a:rPr>
                  <a:t>de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a:rPr lang="hr-HR" i="1" smtClean="0">
                        <a:solidFill>
                          <a:srgbClr val="E7E6E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sz="1800" b="0" i="0" u="none" strike="noStrike" kern="1200" cap="none" spc="0" baseline="0" dirty="0">
                    <a:solidFill>
                      <a:srgbClr val="E7E6E6"/>
                    </a:solidFill>
                    <a:uFillTx/>
                    <a:latin typeface="Calibri"/>
                  </a:rPr>
                  <a:t> česti podskup {</a:t>
                </a:r>
                <a:r>
                  <a:rPr lang="hr-HR" sz="1800" b="0" i="1" u="none" strike="noStrike" kern="1200" cap="none" spc="0" baseline="0" dirty="0">
                    <a:solidFill>
                      <a:srgbClr val="E7E6E6"/>
                    </a:solidFill>
                    <a:uFillTx/>
                    <a:latin typeface="Calibri"/>
                  </a:rPr>
                  <a:t>a</a:t>
                </a:r>
                <a:r>
                  <a:rPr lang="hr-HR" sz="1800" b="0" i="0" u="none" strike="noStrike" kern="1200" cap="none" spc="0" baseline="0" dirty="0">
                    <a:solidFill>
                      <a:srgbClr val="E7E6E6"/>
                    </a:solidFill>
                    <a:uFillTx/>
                    <a:latin typeface="Calibri"/>
                  </a:rPr>
                  <a:t>,</a:t>
                </a:r>
                <a:r>
                  <a:rPr lang="hr-HR" sz="1800" b="0" i="0" u="none" strike="noStrike" kern="1200" cap="none" spc="0" dirty="0">
                    <a:solidFill>
                      <a:srgbClr val="E7E6E6"/>
                    </a:solidFill>
                    <a:uFillTx/>
                    <a:latin typeface="Calibri"/>
                  </a:rPr>
                  <a:t> </a:t>
                </a:r>
                <a:r>
                  <a:rPr lang="hr-HR" sz="1800" b="0" i="1" u="none" strike="noStrike" kern="1200" cap="none" spc="0" dirty="0">
                    <a:solidFill>
                      <a:srgbClr val="E7E6E6"/>
                    </a:solidFill>
                    <a:uFillTx/>
                    <a:latin typeface="Calibri"/>
                  </a:rPr>
                  <a:t>d</a:t>
                </a:r>
                <a:r>
                  <a:rPr lang="hr-HR" sz="1800" b="0" i="0" u="none" strike="noStrike" kern="1200" cap="none" spc="0" dirty="0">
                    <a:solidFill>
                      <a:srgbClr val="E7E6E6"/>
                    </a:solidFill>
                    <a:uFillTx/>
                    <a:latin typeface="Calibri"/>
                  </a:rPr>
                  <a:t>, </a:t>
                </a:r>
                <a:r>
                  <a:rPr lang="hr-HR" sz="1800" b="0" i="1" u="none" strike="noStrike" kern="1200" cap="none" spc="0" dirty="0">
                    <a:solidFill>
                      <a:srgbClr val="E7E6E6"/>
                    </a:solidFill>
                    <a:uFillTx/>
                    <a:latin typeface="Calibri"/>
                  </a:rPr>
                  <a:t>e</a:t>
                </a:r>
                <a:r>
                  <a:rPr lang="hr-HR" sz="1800" b="0" i="0" u="none" strike="noStrike" kern="1200" cap="none" spc="0" dirty="0">
                    <a:solidFill>
                      <a:srgbClr val="E7E6E6"/>
                    </a:solidFill>
                    <a:uFillTx/>
                    <a:latin typeface="Calibri"/>
                  </a:rPr>
                  <a:t>}</a:t>
                </a:r>
                <a:endParaRPr lang="en-US" sz="1800" b="0" i="0" u="none" strike="noStrike" kern="1200" cap="none" spc="0" baseline="0" dirty="0">
                  <a:solidFill>
                    <a:srgbClr val="E7E6E6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C32D7B28-8BFF-4A07-85FB-BBDDBF285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578" y="5441301"/>
                <a:ext cx="2481937" cy="646331"/>
              </a:xfrm>
              <a:prstGeom prst="rect">
                <a:avLst/>
              </a:prstGeom>
              <a:blipFill>
                <a:blip r:embed="rId6"/>
                <a:stretch>
                  <a:fillRect l="-2211" t="-5660" r="-1229" b="-14151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9BF27-E67C-4142-9391-CC037BEBA4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Generirani česti podskupovi</a:t>
            </a:r>
            <a:endParaRPr lang="en-US"/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AB06C9C7-E3CC-464A-9148-E8E2678BEB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40264" y="2280733"/>
          <a:ext cx="6711457" cy="302086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907706">
                  <a:extLst>
                    <a:ext uri="{9D8B030D-6E8A-4147-A177-3AD203B41FA5}">
                      <a16:colId xmlns:a16="http://schemas.microsoft.com/office/drawing/2014/main" val="547140234"/>
                    </a:ext>
                  </a:extLst>
                </a:gridCol>
                <a:gridCol w="5803751">
                  <a:extLst>
                    <a:ext uri="{9D8B030D-6E8A-4147-A177-3AD203B41FA5}">
                      <a16:colId xmlns:a16="http://schemas.microsoft.com/office/drawing/2014/main" val="1331599632"/>
                    </a:ext>
                  </a:extLst>
                </a:gridCol>
              </a:tblGrid>
              <a:tr h="503477">
                <a:tc>
                  <a:txBody>
                    <a:bodyPr/>
                    <a:lstStyle/>
                    <a:p>
                      <a:pPr lvl="0" algn="ctr"/>
                      <a:r>
                        <a:rPr lang="hr-HR"/>
                        <a:t>Sufiks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r-HR"/>
                        <a:t>Česti podskupovi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924518"/>
                  </a:ext>
                </a:extLst>
              </a:tr>
              <a:tr h="503477">
                <a:tc>
                  <a:txBody>
                    <a:bodyPr/>
                    <a:lstStyle/>
                    <a:p>
                      <a:pPr lvl="0" algn="ctr"/>
                      <a:r>
                        <a:rPr lang="hr-HR"/>
                        <a:t>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/>
                        <a:t>{e}, {d, e}, {a, d, e}, {c, e}, {a, e}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531300"/>
                  </a:ext>
                </a:extLst>
              </a:tr>
              <a:tr h="503477">
                <a:tc>
                  <a:txBody>
                    <a:bodyPr/>
                    <a:lstStyle/>
                    <a:p>
                      <a:pPr lvl="0" algn="ctr"/>
                      <a:r>
                        <a:rPr lang="hr-HR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{d}, {c, d}, {b, c, d}, {a, c, d}, {b, d}, {a, b, d}, {a,d}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332841"/>
                  </a:ext>
                </a:extLst>
              </a:tr>
              <a:tr h="503477">
                <a:tc>
                  <a:txBody>
                    <a:bodyPr/>
                    <a:lstStyle/>
                    <a:p>
                      <a:pPr lvl="0" algn="ctr"/>
                      <a:r>
                        <a:rPr lang="hr-HR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800" kern="1200"/>
                        <a:t>{c}, {b, c}, {a, b, c}, {a, c}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23812"/>
                  </a:ext>
                </a:extLst>
              </a:tr>
              <a:tr h="503477">
                <a:tc>
                  <a:txBody>
                    <a:bodyPr/>
                    <a:lstStyle/>
                    <a:p>
                      <a:pPr lvl="0" algn="ctr"/>
                      <a:r>
                        <a:rPr lang="hr-HR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800" kern="1200"/>
                        <a:t>{b}, {a, b}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058693"/>
                  </a:ext>
                </a:extLst>
              </a:tr>
              <a:tr h="503477">
                <a:tc>
                  <a:txBody>
                    <a:bodyPr/>
                    <a:lstStyle/>
                    <a:p>
                      <a:pPr lvl="0" algn="ctr"/>
                      <a:r>
                        <a:rPr lang="hr-HR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800" kern="1200"/>
                        <a:t>{a}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1268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58F1A-9330-4F43-BD25-97FB401B90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Asocijativna pravila</a:t>
            </a:r>
            <a:endParaRPr lang="en-US"/>
          </a:p>
        </p:txBody>
      </p:sp>
      <p:pic>
        <p:nvPicPr>
          <p:cNvPr id="3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5C4908ED-29E1-497C-A704-4AAE73F38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228" y="1345256"/>
            <a:ext cx="6468895" cy="56494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C732-1706-404E-83A7-F71E1F5DCA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Generiranje asocijativnih pravila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FF602-C558-4D08-804F-5AF74FA2B1CC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353287" y="1866903"/>
                <a:ext cx="10831141" cy="4170212"/>
              </a:xfrm>
            </p:spPr>
            <p:txBody>
              <a:bodyPr/>
              <a:lstStyle/>
              <a:p>
                <a:pPr lvl="0">
                  <a:lnSpc>
                    <a:spcPct val="90000"/>
                  </a:lnSpc>
                </a:pPr>
                <a:r>
                  <a:rPr lang="hr-HR" dirty="0"/>
                  <a:t>Generiramo česte podskupove (obrasce) algoritmom FP-Growh uz zadani minimalni prag podrške</a:t>
                </a:r>
              </a:p>
              <a:p>
                <a:pPr lvl="0">
                  <a:lnSpc>
                    <a:spcPct val="90000"/>
                  </a:lnSpc>
                </a:pPr>
                <a:r>
                  <a:rPr lang="hr-HR" dirty="0"/>
                  <a:t> Pomoću čestih podskupova i zadane minimalne uvjerenosti dobivamo jaka asocijativna pravila na sljedeći način:</a:t>
                </a:r>
              </a:p>
              <a:p>
                <a:pPr marL="449994" lvl="1" indent="0">
                  <a:lnSpc>
                    <a:spcPct val="90000"/>
                  </a:lnSpc>
                  <a:buNone/>
                </a:pPr>
                <a:r>
                  <a:rPr lang="hr-HR" dirty="0"/>
                  <a:t>		1. za svaki česti podskup generiramo sve neprazne podskupove, antecedente </a:t>
                </a:r>
              </a:p>
              <a:p>
                <a:pPr marL="449994" lvl="1" indent="0">
                  <a:lnSpc>
                    <a:spcPct val="90000"/>
                  </a:lnSpc>
                  <a:buNone/>
                </a:pPr>
                <a:r>
                  <a:rPr lang="hr-HR" dirty="0"/>
                  <a:t>		2. za svaki antecedent generiramo konsekvens (razlika čestog podskupa i antecedenta)</a:t>
                </a:r>
              </a:p>
              <a:p>
                <a:pPr marL="449994" lvl="1" indent="0">
                  <a:lnSpc>
                    <a:spcPct val="90000"/>
                  </a:lnSpc>
                  <a:buNone/>
                </a:pPr>
                <a:r>
                  <a:rPr lang="hr-HR" dirty="0"/>
                  <a:t>		3. ako je antecedent jedan od obrazaca računamo njegovu uvjerenost prema formuli: </a:t>
                </a:r>
              </a:p>
              <a:p>
                <a:pPr marL="449994" lvl="1" indent="0">
                  <a:lnSpc>
                    <a:spcPct val="90000"/>
                  </a:lnSpc>
                  <a:buNone/>
                </a:pPr>
                <a:r>
                  <a:rPr lang="hr-HR" dirty="0"/>
                  <a:t> 						uvjerenost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𝑏𝑟𝑜𝑗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𝑝𝑜𝑛𝑎𝑣𝑙𝑗𝑎𝑛𝑗𝑎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𝑜𝑏𝑟𝑎𝑧𝑎𝑐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𝑏𝑟𝑜𝑗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𝑝𝑜𝑛𝑎𝑣𝑙𝑗𝑎𝑛𝑗𝑎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𝑎𝑛𝑡𝑒𝑐𝑒𝑑𝑒𝑛𝑡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hr-HR" dirty="0"/>
              </a:p>
              <a:p>
                <a:pPr marL="449994" lvl="1" indent="0">
                  <a:lnSpc>
                    <a:spcPct val="90000"/>
                  </a:lnSpc>
                  <a:buNone/>
                </a:pPr>
                <a:r>
                  <a:rPr lang="hr-HR" dirty="0"/>
                  <a:t>		4. ako je uvjerenost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hr-HR" dirty="0"/>
                  <a:t> minimalna uvjerenost, dobili smo jako asocijativno pravilo oblika:</a:t>
                </a:r>
              </a:p>
              <a:p>
                <a:pPr marL="449994" lvl="1" indent="0">
                  <a:lnSpc>
                    <a:spcPct val="90000"/>
                  </a:lnSpc>
                  <a:buNone/>
                </a:pPr>
                <a:r>
                  <a:rPr lang="hr-HR" dirty="0"/>
                  <a:t>							antecedent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dirty="0"/>
                  <a:t>	konsekvens uz pripadajuću uvjerenost	</a:t>
                </a:r>
              </a:p>
              <a:p>
                <a:pPr marL="810002" lvl="2" indent="0">
                  <a:lnSpc>
                    <a:spcPct val="90000"/>
                  </a:lnSpc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FF602-C558-4D08-804F-5AF74FA2B1C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287" y="1866903"/>
                <a:ext cx="10831141" cy="41702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3FF6-299C-4C98-9107-19D3373A313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3600" dirty="0"/>
              <a:t>Generiranje asocijativnih pravila – obrazac {</a:t>
            </a:r>
            <a:r>
              <a:rPr lang="hr-HR" sz="3600" i="1" dirty="0"/>
              <a:t>a</a:t>
            </a:r>
            <a:r>
              <a:rPr lang="hr-HR" sz="3600" dirty="0"/>
              <a:t>, </a:t>
            </a:r>
            <a:r>
              <a:rPr lang="hr-HR" sz="3600" i="1" dirty="0"/>
              <a:t>d</a:t>
            </a:r>
            <a:r>
              <a:rPr lang="hr-HR" sz="3600" dirty="0"/>
              <a:t>, </a:t>
            </a:r>
            <a:r>
              <a:rPr lang="hr-HR" sz="3600" i="1" dirty="0"/>
              <a:t>e</a:t>
            </a:r>
            <a:r>
              <a:rPr lang="hr-HR" sz="3600" dirty="0"/>
              <a:t>}</a:t>
            </a:r>
            <a:endParaRPr lang="en-US" sz="3600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1B54202-D578-49D7-B12D-DC851466A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7345" y="2406567"/>
            <a:ext cx="4856158" cy="3127696"/>
          </a:xfr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CCBBD7A-C6DA-4817-88B9-DD4222F72F79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/>
          <a:stretch>
            <a:fillRect/>
          </a:stretch>
        </p:blipFill>
        <p:spPr>
          <a:xfrm>
            <a:off x="688497" y="2406567"/>
            <a:ext cx="4857749" cy="312769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A5DF-9076-422E-AA93-DF307410B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275015"/>
            <a:ext cx="10353760" cy="1257300"/>
          </a:xfrm>
        </p:spPr>
        <p:txBody>
          <a:bodyPr/>
          <a:lstStyle/>
          <a:p>
            <a:pPr lvl="0"/>
            <a:r>
              <a:rPr lang="hr-HR" dirty="0"/>
              <a:t>Eksperimentalno vrednovanje algoritma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39B4-0FDB-43EA-8EE0-2C139769E4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81872" y="1532315"/>
            <a:ext cx="10353760" cy="3714749"/>
          </a:xfrm>
        </p:spPr>
        <p:txBody>
          <a:bodyPr/>
          <a:lstStyle/>
          <a:p>
            <a:r>
              <a:rPr lang="hr-HR" dirty="0"/>
              <a:t>Skup od 1000 transakcija, minimalni prag podrške 200, minimalna uvjerenost 0.75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88449-D11D-4E70-8AC6-A1AD7578F8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9" y="2789615"/>
            <a:ext cx="5632600" cy="314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C70D6D-BED1-468C-9CB9-BF871A52D9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06" y="3288078"/>
            <a:ext cx="5156315" cy="23012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9E56D6D-F57D-49DC-83DA-EDF1A011B8F3}"/>
              </a:ext>
            </a:extLst>
          </p:cNvPr>
          <p:cNvSpPr/>
          <p:nvPr/>
        </p:nvSpPr>
        <p:spPr>
          <a:xfrm>
            <a:off x="5906596" y="4199021"/>
            <a:ext cx="855093" cy="5775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>
            <a:extLst>
              <a:ext uri="{FF2B5EF4-FFF2-40B4-BE49-F238E27FC236}">
                <a16:creationId xmlns:a16="http://schemas.microsoft.com/office/drawing/2014/main" id="{B403619F-2F1B-4E4E-AB60-CA2D93615CCD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alisto M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7EA4C8-5386-4079-B4BD-763B3A0A14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015" y="1115568"/>
            <a:ext cx="3487613" cy="4626864"/>
          </a:xfrm>
        </p:spPr>
        <p:txBody>
          <a:bodyPr anchorCtr="0"/>
          <a:lstStyle/>
          <a:p>
            <a:pPr lvl="0" algn="l"/>
            <a:r>
              <a:rPr lang="hr-HR" sz="4400" dirty="0"/>
              <a:t>Sadržaj</a:t>
            </a:r>
            <a:endParaRPr lang="en-US" sz="4400" dirty="0"/>
          </a:p>
        </p:txBody>
      </p:sp>
      <p:cxnSp>
        <p:nvCxnSpPr>
          <p:cNvPr id="4" name="Straight Connector 52">
            <a:extLst>
              <a:ext uri="{FF2B5EF4-FFF2-40B4-BE49-F238E27FC236}">
                <a16:creationId xmlns:a16="http://schemas.microsoft.com/office/drawing/2014/main" id="{55B779F6-1E50-486C-B7F9-E3C66F3C4351}"/>
              </a:ext>
            </a:extLst>
          </p:cNvPr>
          <p:cNvCxnSpPr>
            <a:cxnSpLocks noMove="1" noResize="1"/>
          </p:cNvCxnSpPr>
          <p:nvPr/>
        </p:nvCxnSpPr>
        <p:spPr>
          <a:xfrm>
            <a:off x="4654606" y="2057400"/>
            <a:ext cx="0" cy="2743200"/>
          </a:xfrm>
          <a:prstGeom prst="straightConnector1">
            <a:avLst/>
          </a:prstGeom>
          <a:noFill/>
          <a:ln w="19046" cap="rnd">
            <a:solidFill>
              <a:srgbClr val="DADADA"/>
            </a:solidFill>
            <a:prstDash val="solid"/>
            <a:miter/>
          </a:ln>
        </p:spPr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74CCBA-66C3-40A3-B4D2-B1F2829D4E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12639" y="1289304"/>
            <a:ext cx="6245352" cy="4626864"/>
          </a:xfrm>
        </p:spPr>
        <p:txBody>
          <a:bodyPr anchor="ctr"/>
          <a:lstStyle/>
          <a:p>
            <a:pPr lvl="0">
              <a:spcBef>
                <a:spcPts val="600"/>
              </a:spcBef>
            </a:pPr>
            <a:r>
              <a:rPr lang="hr-HR" sz="2600" dirty="0"/>
              <a:t>Motivacija</a:t>
            </a:r>
          </a:p>
          <a:p>
            <a:pPr lvl="0">
              <a:spcBef>
                <a:spcPts val="600"/>
              </a:spcBef>
            </a:pPr>
            <a:r>
              <a:rPr lang="hr-HR" sz="2600" dirty="0"/>
              <a:t>Uvod u analizu potrošačke košarice</a:t>
            </a:r>
          </a:p>
          <a:p>
            <a:pPr lvl="0">
              <a:spcBef>
                <a:spcPts val="600"/>
              </a:spcBef>
            </a:pPr>
            <a:r>
              <a:rPr lang="hr-HR" sz="2600" dirty="0"/>
              <a:t>Algoritam FP-Growth</a:t>
            </a:r>
          </a:p>
          <a:p>
            <a:pPr lvl="0">
              <a:spcBef>
                <a:spcPts val="600"/>
              </a:spcBef>
            </a:pPr>
            <a:r>
              <a:rPr lang="hr-HR" sz="2600" dirty="0"/>
              <a:t>Asocijativna pravila</a:t>
            </a:r>
          </a:p>
          <a:p>
            <a:pPr lvl="0">
              <a:spcBef>
                <a:spcPts val="600"/>
              </a:spcBef>
            </a:pPr>
            <a:r>
              <a:rPr lang="hr-HR" sz="2600" dirty="0"/>
              <a:t>Eksperimentalno vrednovanje algoritma</a:t>
            </a:r>
          </a:p>
          <a:p>
            <a:pPr lvl="0">
              <a:spcBef>
                <a:spcPts val="600"/>
              </a:spcBef>
            </a:pPr>
            <a:r>
              <a:rPr lang="hr-HR" sz="2600" dirty="0"/>
              <a:t>Zaključak</a:t>
            </a:r>
          </a:p>
          <a:p>
            <a:pPr marL="36896" lvl="0" indent="0"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BADB7-56BA-447B-BE43-A5440ECC79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/>
              <a:t>Zaključak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5E966-54C7-49AA-886A-146220D10E7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sz="2400" dirty="0"/>
              <a:t>Analiza potrošačke košarice koristi se za otkrivanje zanimljivih i korisnih veza između određenih artikala i skupova artikala</a:t>
            </a:r>
          </a:p>
          <a:p>
            <a:pPr lvl="0"/>
            <a:r>
              <a:rPr lang="hr-HR" sz="2400" dirty="0"/>
              <a:t>Informacije dobivene iz generiranih jakih asocijativnih pravila jako su korisne trgovcima i velikim kompanijama</a:t>
            </a:r>
          </a:p>
          <a:p>
            <a:pPr lvl="0"/>
            <a:r>
              <a:rPr lang="hr-HR" sz="2400" dirty="0"/>
              <a:t>Omogućuju manipulaciju tržištem:</a:t>
            </a:r>
          </a:p>
          <a:p>
            <a:pPr lvl="1"/>
            <a:r>
              <a:rPr lang="hr-HR" sz="2000" dirty="0"/>
              <a:t>Davanjem određenih kupona i popusta na pojedine artikle</a:t>
            </a:r>
          </a:p>
          <a:p>
            <a:pPr lvl="1"/>
            <a:r>
              <a:rPr lang="hr-HR" sz="2000" dirty="0"/>
              <a:t>Raspodjelom proizvoda po supermarketima</a:t>
            </a:r>
          </a:p>
          <a:p>
            <a:pPr lvl="1"/>
            <a:r>
              <a:rPr lang="hr-HR" sz="2000" dirty="0"/>
              <a:t>Davanjem posebnih ponuda za određene skupove artikala</a:t>
            </a:r>
          </a:p>
          <a:p>
            <a:pPr lvl="0"/>
            <a:endParaRPr lang="hr-HR" dirty="0"/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01A60-940C-4806-877F-C55BDF72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/>
              <a:t>Hvala na pažnji!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43EC6-2E5D-4C8E-ADFD-8CA84A14C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Pitanja?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77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5D42FD33-74B7-45E6-B04E-E561E019D7B1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alisto M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589AE1-9C43-4FB3-9132-C3D27BA3B6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43463"/>
            <a:ext cx="10263280" cy="1185336"/>
          </a:xfrm>
        </p:spPr>
        <p:txBody>
          <a:bodyPr/>
          <a:lstStyle/>
          <a:p>
            <a:pPr lvl="0"/>
            <a:r>
              <a:rPr lang="hr-HR" sz="4800"/>
              <a:t>Motivacija</a:t>
            </a:r>
            <a:endParaRPr lang="en-US" sz="4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B2D6FD-1E35-4AD3-B316-0F63CACAAA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96" y="2247156"/>
            <a:ext cx="3301587" cy="3787883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hr-HR" sz="2400" dirty="0"/>
              <a:t>Ljudi svakodnevno posjećuju trgovačke centre i samoposluge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hr-HR" sz="2400" dirty="0"/>
              <a:t>Velik broj podataka se neprestano skuplja i sprema u obliku transakcija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hr-HR" sz="2400" dirty="0"/>
              <a:t>Kako iskoristiti skupljene podatke za unaprijeđenje poslovanja?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hr-HR" sz="1700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hr-HR" sz="1700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hr-HR" sz="1700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hr-HR" sz="1700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hr-HR" sz="1700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hr-HR" sz="1700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hr-HR" sz="1700" dirty="0"/>
          </a:p>
        </p:txBody>
      </p:sp>
      <p:pic>
        <p:nvPicPr>
          <p:cNvPr id="5" name="Picture 6" descr="A picture containing marketplace&#10;&#10;Description automatically generated">
            <a:extLst>
              <a:ext uri="{FF2B5EF4-FFF2-40B4-BE49-F238E27FC236}">
                <a16:creationId xmlns:a16="http://schemas.microsoft.com/office/drawing/2014/main" id="{39085DC5-D8AA-4965-BB0E-C8E0FC138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395" y="2014066"/>
            <a:ext cx="6633185" cy="364825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C78789B0-2CB2-4204-81C0-AE674B388C35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alisto M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8F09C3-B4B6-4C03-9955-365E126247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43463"/>
            <a:ext cx="9952000" cy="1370603"/>
          </a:xfrm>
        </p:spPr>
        <p:txBody>
          <a:bodyPr anchor="ctr" anchorCtr="0">
            <a:noAutofit/>
          </a:bodyPr>
          <a:lstStyle/>
          <a:p>
            <a:pPr lvl="0" algn="l"/>
            <a:r>
              <a:rPr lang="en-US" sz="4800" dirty="0"/>
              <a:t>Uvod u analizu potrošačke košarice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AC698C-3CA4-40B4-9E37-36A783013205}"/>
              </a:ext>
            </a:extLst>
          </p:cNvPr>
          <p:cNvSpPr txBox="1"/>
          <p:nvPr/>
        </p:nvSpPr>
        <p:spPr>
          <a:xfrm>
            <a:off x="913796" y="2247156"/>
            <a:ext cx="4667856" cy="35440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marR="0" lvl="0" indent="-306003" algn="l" defTabSz="4572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/>
              <a:buChar char="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DADADA"/>
                </a:solidFill>
                <a:effectLst>
                  <a:outerShdw dist="25403" dir="14639867">
                    <a:srgbClr val="000000"/>
                  </a:outerShdw>
                </a:effectLst>
                <a:uFillTx/>
                <a:latin typeface="Calisto MT"/>
              </a:rPr>
              <a:t>Analitička tehnika kojom se koriste trgovci kako bi bolje razumjeli ponašanje kupaca</a:t>
            </a:r>
          </a:p>
          <a:p>
            <a:pPr marL="342900" marR="0" lvl="0" indent="-306003" algn="l" defTabSz="4572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/>
              <a:buChar char="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DADADA"/>
                </a:solidFill>
                <a:effectLst>
                  <a:outerShdw dist="25403" dir="14639867">
                    <a:srgbClr val="000000"/>
                  </a:outerShdw>
                </a:effectLst>
                <a:uFillTx/>
                <a:latin typeface="Calisto MT"/>
              </a:rPr>
              <a:t>Trgovci</a:t>
            </a:r>
            <a:r>
              <a:rPr lang="hr-HR" sz="2400" b="0" i="0" u="none" strike="noStrike" kern="1200" cap="none" spc="0" baseline="0" dirty="0">
                <a:solidFill>
                  <a:srgbClr val="DADADA"/>
                </a:solidFill>
                <a:effectLst>
                  <a:outerShdw dist="25403" dir="14639867">
                    <a:srgbClr val="000000"/>
                  </a:outerShdw>
                </a:effectLst>
                <a:uFillTx/>
                <a:latin typeface="Calisto MT"/>
              </a:rPr>
              <a:t> u velikom skupu transakcija</a:t>
            </a:r>
            <a:r>
              <a:rPr lang="en-US" sz="2400" b="0" i="0" u="none" strike="noStrike" kern="1200" cap="none" spc="0" baseline="0" dirty="0">
                <a:solidFill>
                  <a:srgbClr val="DADADA"/>
                </a:solidFill>
                <a:effectLst>
                  <a:outerShdw dist="25403" dir="14639867">
                    <a:srgbClr val="000000"/>
                  </a:outerShdw>
                </a:effectLst>
                <a:uFillTx/>
                <a:latin typeface="Calisto MT"/>
              </a:rPr>
              <a:t> </a:t>
            </a:r>
            <a:r>
              <a:rPr lang="hr-HR" sz="2400" b="0" i="0" u="none" strike="noStrike" kern="1200" cap="none" spc="0" baseline="0" dirty="0">
                <a:solidFill>
                  <a:srgbClr val="DADADA"/>
                </a:solidFill>
                <a:effectLst>
                  <a:outerShdw dist="25403" dir="14639867">
                    <a:srgbClr val="000000"/>
                  </a:outerShdw>
                </a:effectLst>
                <a:uFillTx/>
                <a:latin typeface="Calisto MT"/>
              </a:rPr>
              <a:t>pronalaze</a:t>
            </a:r>
            <a:r>
              <a:rPr lang="en-US" sz="2400" b="0" i="0" u="none" strike="noStrike" kern="1200" cap="none" spc="0" baseline="0" dirty="0">
                <a:solidFill>
                  <a:srgbClr val="DADADA"/>
                </a:solidFill>
                <a:effectLst>
                  <a:outerShdw dist="25403" dir="14639867">
                    <a:srgbClr val="000000"/>
                  </a:outerShdw>
                </a:effectLst>
                <a:uFillTx/>
                <a:latin typeface="Calisto MT"/>
              </a:rPr>
              <a:t> artikle koji se često prodaju zajedno</a:t>
            </a:r>
            <a:endParaRPr lang="hr-HR" sz="2400" b="0" i="0" u="none" strike="noStrike" kern="1200" cap="none" spc="0" baseline="0" dirty="0">
              <a:solidFill>
                <a:srgbClr val="DADADA"/>
              </a:solidFill>
              <a:effectLst>
                <a:outerShdw dist="25403" dir="14639867">
                  <a:srgbClr val="000000"/>
                </a:outerShdw>
              </a:effectLst>
              <a:uFillTx/>
              <a:latin typeface="Calisto MT"/>
            </a:endParaRPr>
          </a:p>
          <a:p>
            <a:pPr marL="342900" marR="0" lvl="0" indent="-306003" algn="l" defTabSz="4572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/>
              <a:buChar char="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400" b="0" i="0" u="none" strike="noStrike" kern="1200" cap="none" spc="0" baseline="0" dirty="0">
                <a:solidFill>
                  <a:srgbClr val="DADADA"/>
                </a:solidFill>
                <a:effectLst>
                  <a:outerShdw dist="25403" dir="14639867">
                    <a:srgbClr val="000000"/>
                  </a:outerShdw>
                </a:effectLst>
                <a:uFillTx/>
                <a:latin typeface="Calisto MT"/>
              </a:rPr>
              <a:t>Česti podskupovi pomažu pri otkrivanju asocijacija i korelacija između artikala</a:t>
            </a:r>
          </a:p>
          <a:p>
            <a:pPr marL="36896" marR="0" lvl="0" indent="0" algn="l" defTabSz="457200" rtl="0" fontAlgn="auto" hangingPunct="1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DADADA"/>
              </a:solidFill>
              <a:effectLst>
                <a:outerShdw dist="25403" dir="14639867">
                  <a:srgbClr val="000000"/>
                </a:outerShdw>
              </a:effectLst>
              <a:uFillTx/>
              <a:latin typeface="Calisto MT"/>
            </a:endParaRPr>
          </a:p>
          <a:p>
            <a:pPr marL="342900" marR="0" lvl="0" indent="-306003" algn="l" defTabSz="457200" rtl="0" fontAlgn="auto" hangingPunct="1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/>
              <a:buChar char="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DADADA"/>
              </a:solidFill>
              <a:effectLst>
                <a:outerShdw dist="25403" dir="14639867">
                  <a:srgbClr val="000000"/>
                </a:outerShdw>
              </a:effectLst>
              <a:uFillTx/>
              <a:latin typeface="Calisto MT"/>
            </a:endParaRPr>
          </a:p>
          <a:p>
            <a:pPr marL="342900" marR="0" lvl="0" indent="-306003" algn="l" defTabSz="457200" rtl="0" fontAlgn="auto" hangingPunct="1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/>
              <a:buChar char="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DADADA"/>
              </a:solidFill>
              <a:effectLst>
                <a:outerShdw dist="25403" dir="14639867">
                  <a:srgbClr val="000000"/>
                </a:outerShdw>
              </a:effectLst>
              <a:uFillTx/>
              <a:latin typeface="Calisto MT"/>
            </a:endParaRPr>
          </a:p>
        </p:txBody>
      </p:sp>
      <p:pic>
        <p:nvPicPr>
          <p:cNvPr id="5" name="Content Placeholder 5" descr="A picture containing table, wall, indoor, cup&#10;&#10;Description automatically generated">
            <a:extLst>
              <a:ext uri="{FF2B5EF4-FFF2-40B4-BE49-F238E27FC236}">
                <a16:creationId xmlns:a16="http://schemas.microsoft.com/office/drawing/2014/main" id="{C7ECF821-5DB6-4345-8424-5DC7056DC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3" y="2247156"/>
            <a:ext cx="5219696" cy="308076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04E5-FFA0-4C51-A0BA-6B2C488DCD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603757" cy="1257300"/>
          </a:xfrm>
        </p:spPr>
        <p:txBody>
          <a:bodyPr>
            <a:noAutofit/>
          </a:bodyPr>
          <a:lstStyle/>
          <a:p>
            <a:pPr lvl="0"/>
            <a:r>
              <a:rPr lang="hr-HR" sz="4800"/>
              <a:t>Algoritam FP-Growth</a:t>
            </a:r>
            <a:br>
              <a:rPr lang="hr-HR" sz="4800"/>
            </a:br>
            <a:endParaRPr lang="en-US" sz="4800"/>
          </a:p>
        </p:txBody>
      </p:sp>
      <p:grpSp>
        <p:nvGrpSpPr>
          <p:cNvPr id="3" name="Content Placeholder 3">
            <a:extLst>
              <a:ext uri="{FF2B5EF4-FFF2-40B4-BE49-F238E27FC236}">
                <a16:creationId xmlns:a16="http://schemas.microsoft.com/office/drawing/2014/main" id="{C03F6542-5073-437C-8712-4B77B91CEF60}"/>
              </a:ext>
            </a:extLst>
          </p:cNvPr>
          <p:cNvGrpSpPr/>
          <p:nvPr/>
        </p:nvGrpSpPr>
        <p:grpSpPr>
          <a:xfrm>
            <a:off x="925519" y="2076446"/>
            <a:ext cx="10592034" cy="3974156"/>
            <a:chOff x="925519" y="2076446"/>
            <a:chExt cx="10592034" cy="397415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D913AF3-1F58-4B77-BB11-ACA07D5300B7}"/>
                </a:ext>
              </a:extLst>
            </p:cNvPr>
            <p:cNvSpPr/>
            <p:nvPr/>
          </p:nvSpPr>
          <p:spPr>
            <a:xfrm>
              <a:off x="1710229" y="2076446"/>
              <a:ext cx="9022613" cy="3974156"/>
            </a:xfrm>
            <a:custGeom>
              <a:avLst>
                <a:gd name="f0" fmla="val 17041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+- f8 0 f7"/>
                <a:gd name="f15" fmla="pin 0 f0 21600"/>
                <a:gd name="f16" fmla="pin 0 f1 108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20"/>
                <a:gd name="f27" fmla="+- 21600 0 f19"/>
                <a:gd name="f28" fmla="*/ 0 f21 1"/>
                <a:gd name="f29" fmla="*/ 21600 f21 1"/>
                <a:gd name="f30" fmla="*/ f20 f13 1"/>
                <a:gd name="f31" fmla="*/ f19 f12 1"/>
                <a:gd name="f32" fmla="+- f24 0 f3"/>
                <a:gd name="f33" fmla="+- f25 0 f3"/>
                <a:gd name="f34" fmla="*/ f27 f20 1"/>
                <a:gd name="f35" fmla="*/ f28 1 f21"/>
                <a:gd name="f36" fmla="*/ f29 1 f21"/>
                <a:gd name="f37" fmla="*/ f26 f13 1"/>
                <a:gd name="f38" fmla="*/ f34 1 10800"/>
                <a:gd name="f39" fmla="*/ f35 f12 1"/>
                <a:gd name="f40" fmla="*/ f35 f13 1"/>
                <a:gd name="f41" fmla="*/ f36 f13 1"/>
                <a:gd name="f42" fmla="+- f19 f38 0"/>
                <a:gd name="f43" fmla="*/ f42 f12 1"/>
              </a:gdLst>
              <a:ahLst>
                <a:ahXY gdRefX="f0" minX="f7" maxX="f8" gdRefY="f1" minY="f7" maxY="f9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0"/>
                </a:cxn>
                <a:cxn ang="f33">
                  <a:pos x="f31" y="f41"/>
                </a:cxn>
              </a:cxnLst>
              <a:rect l="f39" t="f30" r="f43" b="f37"/>
              <a:pathLst>
                <a:path w="21600" h="21600">
                  <a:moveTo>
                    <a:pt x="f7" y="f20"/>
                  </a:moveTo>
                  <a:lnTo>
                    <a:pt x="f19" y="f20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6"/>
                  </a:lnTo>
                  <a:lnTo>
                    <a:pt x="f7" y="f26"/>
                  </a:lnTo>
                  <a:close/>
                </a:path>
              </a:pathLst>
            </a:custGeom>
            <a:solidFill>
              <a:srgbClr val="E7CFC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C1253DA-5472-4A85-9C6E-2F66BA82D535}"/>
                </a:ext>
              </a:extLst>
            </p:cNvPr>
            <p:cNvSpPr/>
            <p:nvPr/>
          </p:nvSpPr>
          <p:spPr>
            <a:xfrm>
              <a:off x="925519" y="3268696"/>
              <a:ext cx="3416646" cy="15896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32589"/>
                <a:gd name="f7" fmla="val 1485900"/>
                <a:gd name="f8" fmla="val 247655"/>
                <a:gd name="f9" fmla="val 110879"/>
                <a:gd name="f10" fmla="val 3084934"/>
                <a:gd name="f11" fmla="val 3221710"/>
                <a:gd name="f12" fmla="val 1238245"/>
                <a:gd name="f13" fmla="val 1375021"/>
                <a:gd name="f14" fmla="+- 0 0 -90"/>
                <a:gd name="f15" fmla="*/ f3 1 3332589"/>
                <a:gd name="f16" fmla="*/ f4 1 1485900"/>
                <a:gd name="f17" fmla="+- f7 0 f5"/>
                <a:gd name="f18" fmla="+- f6 0 f5"/>
                <a:gd name="f19" fmla="*/ f14 f0 1"/>
                <a:gd name="f20" fmla="*/ f18 1 3332589"/>
                <a:gd name="f21" fmla="*/ f17 1 1485900"/>
                <a:gd name="f22" fmla="*/ 0 f18 1"/>
                <a:gd name="f23" fmla="*/ 247655 f17 1"/>
                <a:gd name="f24" fmla="*/ 247655 f18 1"/>
                <a:gd name="f25" fmla="*/ 0 f17 1"/>
                <a:gd name="f26" fmla="*/ 3084934 f18 1"/>
                <a:gd name="f27" fmla="*/ 3332589 f18 1"/>
                <a:gd name="f28" fmla="*/ 1238245 f17 1"/>
                <a:gd name="f29" fmla="*/ 1485900 f17 1"/>
                <a:gd name="f30" fmla="*/ f19 1 f2"/>
                <a:gd name="f31" fmla="*/ f22 1 3332589"/>
                <a:gd name="f32" fmla="*/ f23 1 1485900"/>
                <a:gd name="f33" fmla="*/ f24 1 3332589"/>
                <a:gd name="f34" fmla="*/ f25 1 1485900"/>
                <a:gd name="f35" fmla="*/ f26 1 3332589"/>
                <a:gd name="f36" fmla="*/ f27 1 3332589"/>
                <a:gd name="f37" fmla="*/ f28 1 1485900"/>
                <a:gd name="f38" fmla="*/ f29 1 14859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332589" h="14859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BC451B"/>
            </a:solidFill>
            <a:ln w="15873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79213" tIns="179213" rIns="179213" bIns="179213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2800" b="0" i="0" u="none" strike="noStrike" kern="1200" cap="none" spc="0" baseline="0">
                  <a:solidFill>
                    <a:srgbClr val="FFFFFF"/>
                  </a:solidFill>
                  <a:uFillTx/>
                  <a:latin typeface="Calisto MT"/>
                </a:rPr>
                <a:t>Ulazni skup podataka</a:t>
              </a:r>
              <a:endPara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alisto MT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680FF39-1215-4827-8FD6-5662A6FABF0C}"/>
                </a:ext>
              </a:extLst>
            </p:cNvPr>
            <p:cNvSpPr/>
            <p:nvPr/>
          </p:nvSpPr>
          <p:spPr>
            <a:xfrm>
              <a:off x="4513213" y="3268696"/>
              <a:ext cx="3416646" cy="15896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32589"/>
                <a:gd name="f7" fmla="val 1485900"/>
                <a:gd name="f8" fmla="val 247655"/>
                <a:gd name="f9" fmla="val 110879"/>
                <a:gd name="f10" fmla="val 3084934"/>
                <a:gd name="f11" fmla="val 3221710"/>
                <a:gd name="f12" fmla="val 1238245"/>
                <a:gd name="f13" fmla="val 1375021"/>
                <a:gd name="f14" fmla="+- 0 0 -90"/>
                <a:gd name="f15" fmla="*/ f3 1 3332589"/>
                <a:gd name="f16" fmla="*/ f4 1 1485900"/>
                <a:gd name="f17" fmla="+- f7 0 f5"/>
                <a:gd name="f18" fmla="+- f6 0 f5"/>
                <a:gd name="f19" fmla="*/ f14 f0 1"/>
                <a:gd name="f20" fmla="*/ f18 1 3332589"/>
                <a:gd name="f21" fmla="*/ f17 1 1485900"/>
                <a:gd name="f22" fmla="*/ 0 f18 1"/>
                <a:gd name="f23" fmla="*/ 247655 f17 1"/>
                <a:gd name="f24" fmla="*/ 247655 f18 1"/>
                <a:gd name="f25" fmla="*/ 0 f17 1"/>
                <a:gd name="f26" fmla="*/ 3084934 f18 1"/>
                <a:gd name="f27" fmla="*/ 3332589 f18 1"/>
                <a:gd name="f28" fmla="*/ 1238245 f17 1"/>
                <a:gd name="f29" fmla="*/ 1485900 f17 1"/>
                <a:gd name="f30" fmla="*/ f19 1 f2"/>
                <a:gd name="f31" fmla="*/ f22 1 3332589"/>
                <a:gd name="f32" fmla="*/ f23 1 1485900"/>
                <a:gd name="f33" fmla="*/ f24 1 3332589"/>
                <a:gd name="f34" fmla="*/ f25 1 1485900"/>
                <a:gd name="f35" fmla="*/ f26 1 3332589"/>
                <a:gd name="f36" fmla="*/ f27 1 3332589"/>
                <a:gd name="f37" fmla="*/ f28 1 1485900"/>
                <a:gd name="f38" fmla="*/ f29 1 14859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332589" h="14859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BC451B"/>
            </a:solidFill>
            <a:ln w="15873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79213" tIns="179213" rIns="179213" bIns="179213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2800" b="0" i="0" u="none" strike="noStrike" kern="1200" cap="none" spc="0" baseline="0">
                  <a:solidFill>
                    <a:srgbClr val="FFFFFF"/>
                  </a:solidFill>
                  <a:uFillTx/>
                  <a:latin typeface="Calisto MT"/>
                </a:rPr>
                <a:t>Kontrukcija strukture podataka FP-stablo</a:t>
              </a:r>
              <a:endPara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alisto MT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5BF49CF-3735-4A20-A9F5-07F80450D0AA}"/>
                </a:ext>
              </a:extLst>
            </p:cNvPr>
            <p:cNvSpPr/>
            <p:nvPr/>
          </p:nvSpPr>
          <p:spPr>
            <a:xfrm>
              <a:off x="8100907" y="3268696"/>
              <a:ext cx="3416646" cy="15896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32589"/>
                <a:gd name="f7" fmla="val 1485900"/>
                <a:gd name="f8" fmla="val 247655"/>
                <a:gd name="f9" fmla="val 110879"/>
                <a:gd name="f10" fmla="val 3084934"/>
                <a:gd name="f11" fmla="val 3221710"/>
                <a:gd name="f12" fmla="val 1238245"/>
                <a:gd name="f13" fmla="val 1375021"/>
                <a:gd name="f14" fmla="+- 0 0 -90"/>
                <a:gd name="f15" fmla="*/ f3 1 3332589"/>
                <a:gd name="f16" fmla="*/ f4 1 1485900"/>
                <a:gd name="f17" fmla="+- f7 0 f5"/>
                <a:gd name="f18" fmla="+- f6 0 f5"/>
                <a:gd name="f19" fmla="*/ f14 f0 1"/>
                <a:gd name="f20" fmla="*/ f18 1 3332589"/>
                <a:gd name="f21" fmla="*/ f17 1 1485900"/>
                <a:gd name="f22" fmla="*/ 0 f18 1"/>
                <a:gd name="f23" fmla="*/ 247655 f17 1"/>
                <a:gd name="f24" fmla="*/ 247655 f18 1"/>
                <a:gd name="f25" fmla="*/ 0 f17 1"/>
                <a:gd name="f26" fmla="*/ 3084934 f18 1"/>
                <a:gd name="f27" fmla="*/ 3332589 f18 1"/>
                <a:gd name="f28" fmla="*/ 1238245 f17 1"/>
                <a:gd name="f29" fmla="*/ 1485900 f17 1"/>
                <a:gd name="f30" fmla="*/ f19 1 f2"/>
                <a:gd name="f31" fmla="*/ f22 1 3332589"/>
                <a:gd name="f32" fmla="*/ f23 1 1485900"/>
                <a:gd name="f33" fmla="*/ f24 1 3332589"/>
                <a:gd name="f34" fmla="*/ f25 1 1485900"/>
                <a:gd name="f35" fmla="*/ f26 1 3332589"/>
                <a:gd name="f36" fmla="*/ f27 1 3332589"/>
                <a:gd name="f37" fmla="*/ f28 1 1485900"/>
                <a:gd name="f38" fmla="*/ f29 1 14859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332589" h="14859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BC451B"/>
            </a:solidFill>
            <a:ln w="15873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79213" tIns="179213" rIns="179213" bIns="179213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r-HR" sz="2800" b="0" i="0" u="none" strike="noStrike" kern="1200" cap="none" spc="0" baseline="0">
                  <a:solidFill>
                    <a:srgbClr val="FFFFFF"/>
                  </a:solidFill>
                  <a:uFillTx/>
                  <a:latin typeface="Calisto MT"/>
                </a:rPr>
                <a:t>Generiranje čestih podskupova</a:t>
              </a:r>
              <a:endPara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alisto M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03D4-39F2-4681-A916-F673A411E9D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/>
              <a:t>Struktura podataka FP-stablo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6C7FA-E42F-4EDC-BAF1-C99D52A4E2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96" y="2076446"/>
            <a:ext cx="10353760" cy="3229480"/>
          </a:xfrm>
        </p:spPr>
        <p:txBody>
          <a:bodyPr>
            <a:normAutofit/>
          </a:bodyPr>
          <a:lstStyle/>
          <a:p>
            <a:pPr lvl="0"/>
            <a:r>
              <a:rPr lang="hr-HR" sz="2400" dirty="0"/>
              <a:t>Sažeti prikaz ulaznih podataka</a:t>
            </a:r>
          </a:p>
          <a:p>
            <a:pPr lvl="0"/>
            <a:r>
              <a:rPr lang="hr-HR" sz="2400" dirty="0"/>
              <a:t>Zajednički artikli u transakcijama omogućuju sažimanje velike količine podataka</a:t>
            </a:r>
          </a:p>
          <a:p>
            <a:pPr lvl="0"/>
            <a:r>
              <a:rPr lang="hr-HR" sz="2400" dirty="0"/>
              <a:t>Grane stabla predstavljaju pojedine transakcije, a čvorovi artikle</a:t>
            </a:r>
          </a:p>
          <a:p>
            <a:r>
              <a:rPr lang="hr-HR" sz="2400" dirty="0"/>
              <a:t>Potrebno dva puta proći kroz skup ulaznih podataka da bi konstruirali     FP-stablo</a:t>
            </a:r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36896" lvl="0" indent="0">
              <a:buNone/>
            </a:pPr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6453D-9D9C-4E07-8376-5544C39E30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Konstrukcija strukture podataka FP-stablo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EDC4F-2E50-4B72-8BF6-9509BCD89FAF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dirty="0"/>
              <a:t>Prvi prolaz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20897-97BA-4828-889F-5426F20CA85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046009" y="2702106"/>
            <a:ext cx="4764764" cy="3043534"/>
          </a:xfrm>
        </p:spPr>
        <p:txBody>
          <a:bodyPr anchor="t" anchorCtr="0">
            <a:normAutofit/>
          </a:bodyPr>
          <a:lstStyle/>
          <a:p>
            <a:pPr marL="342900" lvl="0" indent="-306003" algn="l">
              <a:spcBef>
                <a:spcPts val="400"/>
              </a:spcBef>
              <a:buChar char=""/>
            </a:pPr>
            <a:r>
              <a:rPr lang="hr-HR" sz="1800" dirty="0"/>
              <a:t>Sumiranje pojavljivanja svakog artikla</a:t>
            </a:r>
          </a:p>
          <a:p>
            <a:pPr marL="342900" lvl="0" indent="-306003" algn="l">
              <a:spcBef>
                <a:spcPts val="400"/>
              </a:spcBef>
              <a:buChar char=""/>
            </a:pPr>
            <a:r>
              <a:rPr lang="hr-HR" sz="1800" dirty="0"/>
              <a:t>Usporedba sa minimalnim pragom podrške (eng. Minimum support threshhold)</a:t>
            </a:r>
          </a:p>
          <a:p>
            <a:pPr marL="342900" lvl="0" indent="-306003" algn="l">
              <a:spcBef>
                <a:spcPts val="400"/>
              </a:spcBef>
              <a:buChar char=""/>
            </a:pPr>
            <a:r>
              <a:rPr lang="hr-HR" sz="1800" dirty="0"/>
              <a:t>Izbacivanje artikala koji ne zadovoljavaju uvjet</a:t>
            </a:r>
          </a:p>
          <a:p>
            <a:pPr marL="342900" lvl="0" indent="-306003" algn="l">
              <a:spcBef>
                <a:spcPts val="400"/>
              </a:spcBef>
              <a:buChar char=""/>
            </a:pPr>
            <a:r>
              <a:rPr lang="hr-HR" sz="1800" dirty="0"/>
              <a:t>Sortiranje ostalih silazno prema broju pojavljivanja</a:t>
            </a: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DFEB8-369A-4951-9113-2C48701E9B6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63163" y="1855153"/>
            <a:ext cx="4779577" cy="692493"/>
          </a:xfrm>
        </p:spPr>
        <p:txBody>
          <a:bodyPr anchor="b" anchorCtr="1">
            <a:noAutofit/>
          </a:bodyPr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hr-HR" sz="2400"/>
              <a:t>Drugi prolaz</a:t>
            </a:r>
            <a:endParaRPr lang="en-US" sz="24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F3E63-1C7E-402F-AF5E-9F29ADC895E8}"/>
              </a:ext>
            </a:extLst>
          </p:cNvPr>
          <p:cNvSpPr txBox="1">
            <a:spLocks noGrp="1"/>
          </p:cNvSpPr>
          <p:nvPr>
            <p:ph idx="4"/>
          </p:nvPr>
        </p:nvSpPr>
        <p:spPr/>
        <p:txBody>
          <a:bodyPr/>
          <a:lstStyle/>
          <a:p>
            <a:pPr lvl="0"/>
            <a:r>
              <a:rPr lang="hr-HR"/>
              <a:t>Čitanje svake transakcije iz datoteke</a:t>
            </a:r>
          </a:p>
          <a:p>
            <a:pPr lvl="0"/>
            <a:r>
              <a:rPr lang="hr-HR"/>
              <a:t>Sortiranje artikala pojedine transakcije prema broju pojavljivanja u skupu</a:t>
            </a:r>
          </a:p>
          <a:p>
            <a:pPr lvl="0"/>
            <a:r>
              <a:rPr lang="hr-HR"/>
              <a:t>Umetanje artikala u stablo uz pridruživanje odgovarajuće vrijedosti</a:t>
            </a:r>
          </a:p>
          <a:p>
            <a:pPr lvl="0"/>
            <a:r>
              <a:rPr lang="hr-HR"/>
              <a:t>Povezivanje čvorova koji predstavljaju iste artikle pokaživačima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CCE8F-467F-44EB-87DA-74A7C9EBF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Konstrukcija strukture podataka </a:t>
            </a:r>
            <a:r>
              <a:rPr lang="en-US" noProof="1"/>
              <a:t>FP-stablo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78AB9-164E-43F3-9625-84791E446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7628" y="1508906"/>
            <a:ext cx="4764764" cy="692493"/>
          </a:xfrm>
        </p:spPr>
        <p:txBody>
          <a:bodyPr/>
          <a:lstStyle/>
          <a:p>
            <a:r>
              <a:rPr lang="hr-HR" dirty="0"/>
              <a:t>Ulazni skup podataka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4262C5-42FA-46A5-BA80-19366FB02475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1049261" y="2201399"/>
            <a:ext cx="4779577" cy="363415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6A3B2-6E4E-468E-94CB-7159C2F32F0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3163" y="1855153"/>
            <a:ext cx="4779577" cy="692493"/>
          </a:xfrm>
        </p:spPr>
        <p:txBody>
          <a:bodyPr/>
          <a:lstStyle/>
          <a:p>
            <a:r>
              <a:rPr lang="hr-HR" dirty="0"/>
              <a:t>Broj ponavljanja pojedinih artikala iz skupa</a:t>
            </a:r>
            <a:endParaRPr lang="en-US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553E53FA-C55B-4130-8C8C-7C84A7786638}"/>
              </a:ext>
            </a:extLst>
          </p:cNvPr>
          <p:cNvGraphicFramePr>
            <a:graphicFrameLocks noGrp="1"/>
          </p:cNvGraphicFramePr>
          <p:nvPr>
            <p:ph idx="4"/>
            <p:extLst>
              <p:ext uri="{D42A27DB-BD31-4B8C-83A1-F6EECF244321}">
                <p14:modId xmlns:p14="http://schemas.microsoft.com/office/powerpoint/2010/main" val="2930861450"/>
              </p:ext>
            </p:extLst>
          </p:nvPr>
        </p:nvGraphicFramePr>
        <p:xfrm>
          <a:off x="6436101" y="2643014"/>
          <a:ext cx="4633700" cy="29757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16850">
                  <a:extLst>
                    <a:ext uri="{9D8B030D-6E8A-4147-A177-3AD203B41FA5}">
                      <a16:colId xmlns:a16="http://schemas.microsoft.com/office/drawing/2014/main" val="2824515773"/>
                    </a:ext>
                  </a:extLst>
                </a:gridCol>
                <a:gridCol w="2316850">
                  <a:extLst>
                    <a:ext uri="{9D8B030D-6E8A-4147-A177-3AD203B41FA5}">
                      <a16:colId xmlns:a16="http://schemas.microsoft.com/office/drawing/2014/main" val="4250514401"/>
                    </a:ext>
                  </a:extLst>
                </a:gridCol>
              </a:tblGrid>
              <a:tr h="495956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Artikl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Broj ponavljanja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007940"/>
                  </a:ext>
                </a:extLst>
              </a:tr>
              <a:tr h="495956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{a}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817997"/>
                  </a:ext>
                </a:extLst>
              </a:tr>
              <a:tr h="495956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{b}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495143"/>
                  </a:ext>
                </a:extLst>
              </a:tr>
              <a:tr h="495956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{c}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6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881111"/>
                  </a:ext>
                </a:extLst>
              </a:tr>
              <a:tr h="495956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{d}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890294"/>
                  </a:ext>
                </a:extLst>
              </a:tr>
              <a:tr h="495956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{e}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798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26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BF38-5C33-4447-8EAA-38F8C6D4BA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Konstrukcija strukture podataka FP-stablo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2A7C0-A05F-4034-A128-7ED49B45444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/>
              <a:t>Nakon čitanja TID=1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E2FCF5D-460A-4C73-AD12-62C5526EF309}"/>
              </a:ext>
            </a:extLst>
          </p:cNvPr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/>
            <a:r>
              <a:rPr lang="hr-HR"/>
              <a:t>Nakon čitanja TID=2</a:t>
            </a:r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D1751568-8C37-4D62-8E99-0488980F0B66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36615" y="2702106"/>
            <a:ext cx="2788298" cy="2527465"/>
          </a:xfr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49DB8465-8443-4538-8DB8-EF8AE95EBDA8}"/>
              </a:ext>
            </a:extLst>
          </p:cNvPr>
          <p:cNvPicPr>
            <a:picLocks noGrp="1" noChangeAspect="1"/>
          </p:cNvPicPr>
          <p:nvPr>
            <p:ph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7211443" y="2702106"/>
            <a:ext cx="3177704" cy="252746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687</Words>
  <Application>Microsoft Office PowerPoint</Application>
  <PresentationFormat>Widescreen</PresentationFormat>
  <Paragraphs>137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Calisto MT</vt:lpstr>
      <vt:lpstr>Cambria Math</vt:lpstr>
      <vt:lpstr>Wingdings 2</vt:lpstr>
      <vt:lpstr>SlateVTI</vt:lpstr>
      <vt:lpstr>Analiza potrošačke košarice korištenjem algoritma  FP-Growth</vt:lpstr>
      <vt:lpstr>Sadržaj</vt:lpstr>
      <vt:lpstr>Motivacija</vt:lpstr>
      <vt:lpstr>Uvod u analizu potrošačke košarice</vt:lpstr>
      <vt:lpstr>Algoritam FP-Growth </vt:lpstr>
      <vt:lpstr>Struktura podataka FP-stablo</vt:lpstr>
      <vt:lpstr>Konstrukcija strukture podataka FP-stablo</vt:lpstr>
      <vt:lpstr>Konstrukcija strukture podataka FP-stablo</vt:lpstr>
      <vt:lpstr>Konstrukcija strukture podataka FP-stablo</vt:lpstr>
      <vt:lpstr>Konstrukcija strukture podataka FP-stablo</vt:lpstr>
      <vt:lpstr>Generiranje čestih podskupova</vt:lpstr>
      <vt:lpstr>Generiranje čestih podskupova</vt:lpstr>
      <vt:lpstr>Konstrukcija uvjetnog FP-stabla</vt:lpstr>
      <vt:lpstr>Generiranje čestih podskupova</vt:lpstr>
      <vt:lpstr>Generirani česti podskupovi</vt:lpstr>
      <vt:lpstr>Asocijativna pravila</vt:lpstr>
      <vt:lpstr>Generiranje asocijativnih pravila</vt:lpstr>
      <vt:lpstr>Generiranje asocijativnih pravila – obrazac {a, d, e}</vt:lpstr>
      <vt:lpstr>Eksperimentalno vrednovanje algoritma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potrošačke košarice korištenjem algoritma  FP-Growth</dc:title>
  <dc:creator>korisnik</dc:creator>
  <cp:lastModifiedBy>korisnik</cp:lastModifiedBy>
  <cp:revision>68</cp:revision>
  <dcterms:created xsi:type="dcterms:W3CDTF">2019-06-23T12:24:23Z</dcterms:created>
  <dcterms:modified xsi:type="dcterms:W3CDTF">2019-07-01T18:36:59Z</dcterms:modified>
</cp:coreProperties>
</file>