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3" r:id="rId3"/>
    <p:sldId id="264" r:id="rId4"/>
    <p:sldId id="265" r:id="rId5"/>
    <p:sldId id="266" r:id="rId6"/>
    <p:sldId id="267" r:id="rId7"/>
    <p:sldId id="269" r:id="rId8"/>
    <p:sldId id="270" r:id="rId9"/>
    <p:sldId id="272" r:id="rId10"/>
    <p:sldId id="273" r:id="rId11"/>
    <p:sldId id="271" r:id="rId12"/>
    <p:sldId id="274" r:id="rId13"/>
    <p:sldId id="275" r:id="rId14"/>
    <p:sldId id="276" r:id="rId15"/>
    <p:sldId id="277" r:id="rId16"/>
    <p:sldId id="278" r:id="rId17"/>
    <p:sldId id="279" r:id="rId18"/>
  </p:sldIdLst>
  <p:sldSz cx="9906000" cy="6858000" type="A4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an" initials="A" lastIdx="7" clrIdx="0">
    <p:extLst>
      <p:ext uri="{19B8F6BF-5375-455C-9EA6-DF929625EA0E}">
        <p15:presenceInfo xmlns:p15="http://schemas.microsoft.com/office/powerpoint/2012/main" userId="Al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8A7E"/>
    <a:srgbClr val="D7B8B3"/>
    <a:srgbClr val="CDA69F"/>
    <a:srgbClr val="C89B94"/>
    <a:srgbClr val="C4948C"/>
    <a:srgbClr val="D70505"/>
    <a:srgbClr val="FA2828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94630" autoAdjust="0"/>
  </p:normalViewPr>
  <p:slideViewPr>
    <p:cSldViewPr>
      <p:cViewPr varScale="1">
        <p:scale>
          <a:sx n="92" d="100"/>
          <a:sy n="92" d="100"/>
        </p:scale>
        <p:origin x="1128" y="9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592" y="-169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0">
                <a:solidFill>
                  <a:sysClr val="windowText" lastClr="000000"/>
                </a:solidFill>
              </a:rPr>
              <a:t>Graf 1. Prikaz prosječne</a:t>
            </a:r>
            <a:r>
              <a:rPr lang="en-US" sz="1600" b="0" baseline="0">
                <a:solidFill>
                  <a:sysClr val="windowText" lastClr="000000"/>
                </a:solidFill>
              </a:rPr>
              <a:t> točnosti kroz svih pet sezona za FG_PCT i AFG_PCT.</a:t>
            </a:r>
            <a:endParaRPr lang="hr-HR" sz="1600" b="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1.504855643044619E-2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FG_PCT</c:v>
          </c:tx>
          <c:spPr>
            <a:solidFill>
              <a:schemeClr val="dk1">
                <a:tint val="88500"/>
              </a:schemeClr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(Sheet1!$O$29,Sheet1!$S$29,Sheet1!$W$29,Sheet1!$AA$29)</c:f>
                <c:numCache>
                  <c:formatCode>General</c:formatCode>
                  <c:ptCount val="4"/>
                  <c:pt idx="0">
                    <c:v>0.74013929311347026</c:v>
                  </c:pt>
                  <c:pt idx="1">
                    <c:v>0.37459869225725401</c:v>
                  </c:pt>
                  <c:pt idx="2">
                    <c:v>0.58582877401481503</c:v>
                  </c:pt>
                  <c:pt idx="3">
                    <c:v>0.63323665917419247</c:v>
                  </c:pt>
                </c:numCache>
              </c:numRef>
            </c:plus>
            <c:minus>
              <c:numRef>
                <c:f>(Sheet1!$O$29,Sheet1!$S$29,Sheet1!$W$29,Sheet1!$AA$29)</c:f>
                <c:numCache>
                  <c:formatCode>General</c:formatCode>
                  <c:ptCount val="4"/>
                  <c:pt idx="0">
                    <c:v>0.74013929311347026</c:v>
                  </c:pt>
                  <c:pt idx="1">
                    <c:v>0.37459869225725401</c:v>
                  </c:pt>
                  <c:pt idx="2">
                    <c:v>0.58582877401481503</c:v>
                  </c:pt>
                  <c:pt idx="3">
                    <c:v>0.63323665917419247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(Sheet1!$N$18,Sheet1!$R$18,Sheet1!$V$18,Sheet1!$Z$18)</c:f>
              <c:strCache>
                <c:ptCount val="4"/>
                <c:pt idx="0">
                  <c:v>Jrip</c:v>
                </c:pt>
                <c:pt idx="1">
                  <c:v>RandomForests</c:v>
                </c:pt>
                <c:pt idx="2">
                  <c:v>NaiveBayes</c:v>
                </c:pt>
                <c:pt idx="3">
                  <c:v>SMO</c:v>
                </c:pt>
              </c:strCache>
            </c:strRef>
          </c:cat>
          <c:val>
            <c:numRef>
              <c:f>(Sheet1!$N$28,Sheet1!$R$28,Sheet1!$V$28,Sheet1!$Z$28)</c:f>
              <c:numCache>
                <c:formatCode>General</c:formatCode>
                <c:ptCount val="4"/>
                <c:pt idx="0">
                  <c:v>78.258195632287482</c:v>
                </c:pt>
                <c:pt idx="1">
                  <c:v>75.453931458907888</c:v>
                </c:pt>
                <c:pt idx="2">
                  <c:v>80.526164547493451</c:v>
                </c:pt>
                <c:pt idx="3">
                  <c:v>80.468928297189606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F33-4A9E-ABC2-817B9BEDD3B9}"/>
            </c:ext>
          </c:extLst>
        </c:ser>
        <c:ser>
          <c:idx val="1"/>
          <c:order val="1"/>
          <c:tx>
            <c:v>AFG_PCT</c:v>
          </c:tx>
          <c:spPr>
            <a:solidFill>
              <a:schemeClr val="dk1">
                <a:tint val="55000"/>
              </a:schemeClr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(Sheet1!$Q$29,Sheet1!$U$29,Sheet1!$Y$29,Sheet1!$AC$29)</c:f>
                <c:numCache>
                  <c:formatCode>General</c:formatCode>
                  <c:ptCount val="4"/>
                  <c:pt idx="0">
                    <c:v>0.96340883525878529</c:v>
                  </c:pt>
                  <c:pt idx="1">
                    <c:v>1.2471328704177775</c:v>
                  </c:pt>
                  <c:pt idx="2">
                    <c:v>0.81988448052853402</c:v>
                  </c:pt>
                  <c:pt idx="3">
                    <c:v>0.80334549990902016</c:v>
                  </c:pt>
                </c:numCache>
              </c:numRef>
            </c:plus>
            <c:minus>
              <c:numRef>
                <c:f>(Sheet1!$Q$29,Sheet1!$U$29,Sheet1!$Y$29,Sheet1!$AC$29)</c:f>
                <c:numCache>
                  <c:formatCode>General</c:formatCode>
                  <c:ptCount val="4"/>
                  <c:pt idx="0">
                    <c:v>0.96340883525878529</c:v>
                  </c:pt>
                  <c:pt idx="1">
                    <c:v>1.2471328704177775</c:v>
                  </c:pt>
                  <c:pt idx="2">
                    <c:v>0.81988448052853402</c:v>
                  </c:pt>
                  <c:pt idx="3">
                    <c:v>0.80334549990902016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(Sheet1!$N$18,Sheet1!$R$18,Sheet1!$V$18,Sheet1!$Z$18)</c:f>
              <c:strCache>
                <c:ptCount val="4"/>
                <c:pt idx="0">
                  <c:v>Jrip</c:v>
                </c:pt>
                <c:pt idx="1">
                  <c:v>RandomForests</c:v>
                </c:pt>
                <c:pt idx="2">
                  <c:v>NaiveBayes</c:v>
                </c:pt>
                <c:pt idx="3">
                  <c:v>SMO</c:v>
                </c:pt>
              </c:strCache>
            </c:strRef>
          </c:cat>
          <c:val>
            <c:numRef>
              <c:f>(Sheet1!$P$28,Sheet1!$T$28,Sheet1!$X$28,Sheet1!$AB$28)</c:f>
              <c:numCache>
                <c:formatCode>General</c:formatCode>
                <c:ptCount val="4"/>
                <c:pt idx="0">
                  <c:v>78.053660872775396</c:v>
                </c:pt>
                <c:pt idx="1">
                  <c:v>77.029373694650118</c:v>
                </c:pt>
                <c:pt idx="2">
                  <c:v>80.754183713430393</c:v>
                </c:pt>
                <c:pt idx="3">
                  <c:v>80.778680222366773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F33-4A9E-ABC2-817B9BEDD3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387883168"/>
        <c:axId val="-387879360"/>
      </c:barChart>
      <c:catAx>
        <c:axId val="-3878831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387879360"/>
        <c:crosses val="autoZero"/>
        <c:auto val="0"/>
        <c:lblAlgn val="ctr"/>
        <c:lblOffset val="100"/>
        <c:tickLblSkip val="1"/>
        <c:noMultiLvlLbl val="0"/>
      </c:catAx>
      <c:valAx>
        <c:axId val="-387879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38788316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>
                <a:solidFill>
                  <a:sysClr val="windowText" lastClr="000000"/>
                </a:solidFill>
              </a:rPr>
              <a:t>Graf</a:t>
            </a:r>
            <a:r>
              <a:rPr lang="en-US" sz="1400" b="0" baseline="0">
                <a:solidFill>
                  <a:sysClr val="windowText" lastClr="000000"/>
                </a:solidFill>
              </a:rPr>
              <a:t> 2. Analiza za izbor parametra n</a:t>
            </a:r>
            <a:endParaRPr lang="en-US" sz="1400" b="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8.8678915135608043E-3"/>
          <c:y val="2.31481481481481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Mean accuracy</c:v>
          </c:tx>
          <c:spPr>
            <a:ln w="28575" cap="rnd">
              <a:solidFill>
                <a:schemeClr val="dk1">
                  <a:tint val="88500"/>
                </a:schemeClr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Sheet1!$AZ$7:$AZ$18</c:f>
                <c:numCache>
                  <c:formatCode>General</c:formatCode>
                  <c:ptCount val="12"/>
                  <c:pt idx="0">
                    <c:v>2.7492229351801729</c:v>
                  </c:pt>
                  <c:pt idx="1">
                    <c:v>2.6215082121194158</c:v>
                  </c:pt>
                  <c:pt idx="2">
                    <c:v>2.2846493355818187</c:v>
                  </c:pt>
                  <c:pt idx="3">
                    <c:v>2.577220602541864</c:v>
                  </c:pt>
                  <c:pt idx="4">
                    <c:v>2.4767963368268924</c:v>
                  </c:pt>
                  <c:pt idx="5">
                    <c:v>2.582049662470133</c:v>
                  </c:pt>
                  <c:pt idx="6">
                    <c:v>2.2226406595810366</c:v>
                  </c:pt>
                  <c:pt idx="7">
                    <c:v>2.3810250170675187</c:v>
                  </c:pt>
                  <c:pt idx="8">
                    <c:v>1.8807321984819183</c:v>
                  </c:pt>
                  <c:pt idx="9">
                    <c:v>1.3291508809618451</c:v>
                  </c:pt>
                  <c:pt idx="10">
                    <c:v>1.2884085961220546</c:v>
                  </c:pt>
                  <c:pt idx="11">
                    <c:v>1.6312537285940327</c:v>
                  </c:pt>
                </c:numCache>
              </c:numRef>
            </c:plus>
            <c:minus>
              <c:numRef>
                <c:f>Sheet1!$AZ$7:$AZ$18</c:f>
                <c:numCache>
                  <c:formatCode>General</c:formatCode>
                  <c:ptCount val="12"/>
                  <c:pt idx="0">
                    <c:v>2.7492229351801729</c:v>
                  </c:pt>
                  <c:pt idx="1">
                    <c:v>2.6215082121194158</c:v>
                  </c:pt>
                  <c:pt idx="2">
                    <c:v>2.2846493355818187</c:v>
                  </c:pt>
                  <c:pt idx="3">
                    <c:v>2.577220602541864</c:v>
                  </c:pt>
                  <c:pt idx="4">
                    <c:v>2.4767963368268924</c:v>
                  </c:pt>
                  <c:pt idx="5">
                    <c:v>2.582049662470133</c:v>
                  </c:pt>
                  <c:pt idx="6">
                    <c:v>2.2226406595810366</c:v>
                  </c:pt>
                  <c:pt idx="7">
                    <c:v>2.3810250170675187</c:v>
                  </c:pt>
                  <c:pt idx="8">
                    <c:v>1.8807321984819183</c:v>
                  </c:pt>
                  <c:pt idx="9">
                    <c:v>1.3291508809618451</c:v>
                  </c:pt>
                  <c:pt idx="10">
                    <c:v>1.2884085961220546</c:v>
                  </c:pt>
                  <c:pt idx="11">
                    <c:v>1.6312537285940327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Sheet1!$A$7:$A$18</c:f>
              <c:strCache>
                <c:ptCount val="12"/>
                <c:pt idx="0">
                  <c:v>4</c:v>
                </c:pt>
                <c:pt idx="1">
                  <c:v>6</c:v>
                </c:pt>
                <c:pt idx="2">
                  <c:v>8</c:v>
                </c:pt>
                <c:pt idx="3">
                  <c:v>10</c:v>
                </c:pt>
                <c:pt idx="4">
                  <c:v>12</c:v>
                </c:pt>
                <c:pt idx="5">
                  <c:v>14</c:v>
                </c:pt>
                <c:pt idx="6">
                  <c:v>16</c:v>
                </c:pt>
                <c:pt idx="7">
                  <c:v>18</c:v>
                </c:pt>
                <c:pt idx="8">
                  <c:v>20</c:v>
                </c:pt>
                <c:pt idx="9">
                  <c:v>22</c:v>
                </c:pt>
                <c:pt idx="10">
                  <c:v>24</c:v>
                </c:pt>
                <c:pt idx="11">
                  <c:v>26</c:v>
                </c:pt>
              </c:strCache>
            </c:strRef>
          </c:cat>
          <c:val>
            <c:numRef>
              <c:f>Sheet1!$AY$7:$AY$18</c:f>
              <c:numCache>
                <c:formatCode>0.00</c:formatCode>
                <c:ptCount val="12"/>
                <c:pt idx="0">
                  <c:v>61.21963701045712</c:v>
                </c:pt>
                <c:pt idx="1">
                  <c:v>61.804995129895659</c:v>
                </c:pt>
                <c:pt idx="2">
                  <c:v>62.590693601124187</c:v>
                </c:pt>
                <c:pt idx="3">
                  <c:v>62.539252045574194</c:v>
                </c:pt>
                <c:pt idx="4">
                  <c:v>61.950197934401295</c:v>
                </c:pt>
                <c:pt idx="5">
                  <c:v>62.004291803708931</c:v>
                </c:pt>
                <c:pt idx="6">
                  <c:v>62.42762443598199</c:v>
                </c:pt>
                <c:pt idx="7">
                  <c:v>62.902979732383997</c:v>
                </c:pt>
                <c:pt idx="8">
                  <c:v>63.419110206316894</c:v>
                </c:pt>
                <c:pt idx="9">
                  <c:v>63.838213213213216</c:v>
                </c:pt>
                <c:pt idx="10">
                  <c:v>63.380668003496893</c:v>
                </c:pt>
                <c:pt idx="11">
                  <c:v>63.562935800002741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688-44AE-91F2-88972346C3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upDownBars>
          <c:gapWidth val="150"/>
          <c:upBars>
            <c:spPr>
              <a:solidFill>
                <a:schemeClr val="lt1"/>
              </a:solidFill>
              <a:ln w="9525">
                <a:solidFill>
                  <a:schemeClr val="tx1">
                    <a:lumMod val="15000"/>
                    <a:lumOff val="85000"/>
                  </a:schemeClr>
                </a:solidFill>
              </a:ln>
              <a:effectLst/>
            </c:spPr>
          </c:upBars>
          <c:downBars>
            <c:spPr>
              <a:solidFill>
                <a:schemeClr val="dk1">
                  <a:lumMod val="65000"/>
                  <a:lumOff val="35000"/>
                </a:schemeClr>
              </a:solidFill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</c:downBars>
        </c:upDownBars>
        <c:smooth val="0"/>
        <c:axId val="-387877728"/>
        <c:axId val="-387880992"/>
      </c:lineChart>
      <c:catAx>
        <c:axId val="-3878777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/>
                  <a:t>Vrijednost parametra </a:t>
                </a:r>
                <a:r>
                  <a:rPr lang="en-US" sz="1400" baseline="0"/>
                  <a:t>n</a:t>
                </a:r>
                <a:endParaRPr lang="hr-HR" sz="1400"/>
              </a:p>
            </c:rich>
          </c:tx>
          <c:layout>
            <c:manualLayout>
              <c:xMode val="edge"/>
              <c:yMode val="edge"/>
              <c:x val="0.46577799650043744"/>
              <c:y val="0.8977770487022455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387880992"/>
        <c:crosses val="autoZero"/>
        <c:auto val="1"/>
        <c:lblAlgn val="ctr"/>
        <c:lblOffset val="100"/>
        <c:noMultiLvlLbl val="0"/>
      </c:catAx>
      <c:valAx>
        <c:axId val="-387880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0" i="0" u="none" strike="noStrike" kern="1200" baseline="0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  <a:latin typeface="+mn-lt"/>
                    <a:ea typeface="+mn-ea"/>
                    <a:cs typeface="+mn-cs"/>
                  </a:rPr>
                  <a:t>Točnost</a:t>
                </a:r>
                <a:endParaRPr lang="hr-HR" sz="140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387877728"/>
        <c:crosses val="autoZero"/>
        <c:crossBetween val="between"/>
      </c:valAx>
      <c:dTable>
        <c:showHorzBorder val="1"/>
        <c:showVertBorder val="1"/>
        <c:showOutline val="1"/>
        <c:showKeys val="0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>
                <a:solidFill>
                  <a:sysClr val="windowText" lastClr="000000"/>
                </a:solidFill>
              </a:rPr>
              <a:t>Graf</a:t>
            </a:r>
            <a:r>
              <a:rPr lang="en-US" sz="1400" b="0" baseline="0">
                <a:solidFill>
                  <a:sysClr val="windowText" lastClr="000000"/>
                </a:solidFill>
              </a:rPr>
              <a:t> 3. Analiza za izbor parametra n+</a:t>
            </a:r>
            <a:endParaRPr lang="en-US" sz="1400" b="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8.8678915135608043E-3"/>
          <c:y val="2.31481481481481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lineChart>
        <c:grouping val="standard"/>
        <c:varyColors val="0"/>
        <c:ser>
          <c:idx val="1"/>
          <c:order val="0"/>
          <c:tx>
            <c:v>Mean accuracy</c:v>
          </c:tx>
          <c:spPr>
            <a:ln w="28575" cap="rnd">
              <a:solidFill>
                <a:schemeClr val="tx1">
                  <a:lumMod val="65000"/>
                  <a:lumOff val="35000"/>
                </a:schemeClr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Sheet1!$AZ$36:$AZ$46</c:f>
                <c:numCache>
                  <c:formatCode>General</c:formatCode>
                  <c:ptCount val="11"/>
                  <c:pt idx="0">
                    <c:v>0.925038228785518</c:v>
                  </c:pt>
                  <c:pt idx="1">
                    <c:v>1.0098269021210917</c:v>
                  </c:pt>
                  <c:pt idx="2">
                    <c:v>1.1949614712063954</c:v>
                  </c:pt>
                  <c:pt idx="3">
                    <c:v>1.1348157725743877</c:v>
                  </c:pt>
                  <c:pt idx="4">
                    <c:v>1.0950043255886115</c:v>
                  </c:pt>
                  <c:pt idx="5">
                    <c:v>1.154373945705113</c:v>
                  </c:pt>
                  <c:pt idx="6">
                    <c:v>1.4812190736758433</c:v>
                  </c:pt>
                  <c:pt idx="7">
                    <c:v>1.2093879261665197</c:v>
                  </c:pt>
                  <c:pt idx="8">
                    <c:v>1.3297296750611693</c:v>
                  </c:pt>
                  <c:pt idx="9">
                    <c:v>1.5035878532859979</c:v>
                  </c:pt>
                  <c:pt idx="10">
                    <c:v>1.7255620390510265</c:v>
                  </c:pt>
                </c:numCache>
              </c:numRef>
            </c:plus>
            <c:minus>
              <c:numRef>
                <c:f>Sheet1!$AZ$36:$AZ$46</c:f>
                <c:numCache>
                  <c:formatCode>General</c:formatCode>
                  <c:ptCount val="11"/>
                  <c:pt idx="0">
                    <c:v>0.925038228785518</c:v>
                  </c:pt>
                  <c:pt idx="1">
                    <c:v>1.0098269021210917</c:v>
                  </c:pt>
                  <c:pt idx="2">
                    <c:v>1.1949614712063954</c:v>
                  </c:pt>
                  <c:pt idx="3">
                    <c:v>1.1348157725743877</c:v>
                  </c:pt>
                  <c:pt idx="4">
                    <c:v>1.0950043255886115</c:v>
                  </c:pt>
                  <c:pt idx="5">
                    <c:v>1.154373945705113</c:v>
                  </c:pt>
                  <c:pt idx="6">
                    <c:v>1.4812190736758433</c:v>
                  </c:pt>
                  <c:pt idx="7">
                    <c:v>1.2093879261665197</c:v>
                  </c:pt>
                  <c:pt idx="8">
                    <c:v>1.3297296750611693</c:v>
                  </c:pt>
                  <c:pt idx="9">
                    <c:v>1.5035878532859979</c:v>
                  </c:pt>
                  <c:pt idx="10">
                    <c:v>1.7255620390510265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Sheet1!$A$36:$A$46</c:f>
              <c:strCache>
                <c:ptCount val="11"/>
                <c:pt idx="0">
                  <c:v>4+</c:v>
                </c:pt>
                <c:pt idx="1">
                  <c:v>5+</c:v>
                </c:pt>
                <c:pt idx="2">
                  <c:v>6+</c:v>
                </c:pt>
                <c:pt idx="3">
                  <c:v>7+</c:v>
                </c:pt>
                <c:pt idx="4">
                  <c:v>8+</c:v>
                </c:pt>
                <c:pt idx="5">
                  <c:v>9+</c:v>
                </c:pt>
                <c:pt idx="6">
                  <c:v>10+</c:v>
                </c:pt>
                <c:pt idx="7">
                  <c:v>11+</c:v>
                </c:pt>
                <c:pt idx="8">
                  <c:v>12+</c:v>
                </c:pt>
                <c:pt idx="9">
                  <c:v>13+</c:v>
                </c:pt>
                <c:pt idx="10">
                  <c:v>14+</c:v>
                </c:pt>
              </c:strCache>
            </c:strRef>
          </c:cat>
          <c:val>
            <c:numRef>
              <c:f>Sheet1!$AY$36:$AY$46</c:f>
              <c:numCache>
                <c:formatCode>0.00</c:formatCode>
                <c:ptCount val="11"/>
                <c:pt idx="0">
                  <c:v>63.834131909839016</c:v>
                </c:pt>
                <c:pt idx="1">
                  <c:v>63.878488728608339</c:v>
                </c:pt>
                <c:pt idx="2">
                  <c:v>64.127821686490364</c:v>
                </c:pt>
                <c:pt idx="3">
                  <c:v>64.535174689758321</c:v>
                </c:pt>
                <c:pt idx="4">
                  <c:v>63.761538921382034</c:v>
                </c:pt>
                <c:pt idx="5">
                  <c:v>63.855958209800001</c:v>
                </c:pt>
                <c:pt idx="6">
                  <c:v>64.144331876052604</c:v>
                </c:pt>
                <c:pt idx="7">
                  <c:v>64.124912589174997</c:v>
                </c:pt>
                <c:pt idx="8">
                  <c:v>63.936968540899151</c:v>
                </c:pt>
                <c:pt idx="9">
                  <c:v>64.186222045183342</c:v>
                </c:pt>
                <c:pt idx="10">
                  <c:v>63.884861809692865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37B-47E1-8DC7-6A72A237FA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upDownBars>
          <c:gapWidth val="150"/>
          <c:upBars>
            <c:spPr>
              <a:solidFill>
                <a:schemeClr val="lt1"/>
              </a:solidFill>
              <a:ln w="9525">
                <a:solidFill>
                  <a:schemeClr val="tx1">
                    <a:lumMod val="15000"/>
                    <a:lumOff val="85000"/>
                  </a:schemeClr>
                </a:solidFill>
              </a:ln>
              <a:effectLst/>
            </c:spPr>
          </c:upBars>
          <c:downBars>
            <c:spPr>
              <a:solidFill>
                <a:schemeClr val="dk1">
                  <a:lumMod val="65000"/>
                  <a:lumOff val="35000"/>
                </a:schemeClr>
              </a:solidFill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</c:downBars>
        </c:upDownBars>
        <c:smooth val="0"/>
        <c:axId val="-387885344"/>
        <c:axId val="-387876640"/>
      </c:lineChart>
      <c:catAx>
        <c:axId val="-3878853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Vrijednost parametra </a:t>
                </a:r>
                <a:r>
                  <a:rPr lang="en-US" sz="1200" baseline="0"/>
                  <a:t>n</a:t>
                </a:r>
                <a:endParaRPr lang="hr-HR" sz="1200"/>
              </a:p>
            </c:rich>
          </c:tx>
          <c:layout>
            <c:manualLayout>
              <c:xMode val="edge"/>
              <c:yMode val="edge"/>
              <c:x val="0.46577799650043744"/>
              <c:y val="0.8977770487022455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387876640"/>
        <c:crosses val="autoZero"/>
        <c:auto val="1"/>
        <c:lblAlgn val="ctr"/>
        <c:lblOffset val="100"/>
        <c:noMultiLvlLbl val="0"/>
      </c:catAx>
      <c:valAx>
        <c:axId val="-387876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0" i="0" u="none" strike="noStrike" kern="1200" baseline="0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  <a:latin typeface="+mn-lt"/>
                    <a:ea typeface="+mn-ea"/>
                    <a:cs typeface="+mn-cs"/>
                  </a:rPr>
                  <a:t>Točnost</a:t>
                </a:r>
                <a:endParaRPr lang="hr-HR" sz="160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387885344"/>
        <c:crosses val="autoZero"/>
        <c:crossBetween val="between"/>
      </c:valAx>
      <c:dTable>
        <c:showHorzBorder val="1"/>
        <c:showVertBorder val="1"/>
        <c:showOutline val="1"/>
        <c:showKeys val="0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0">
                <a:solidFill>
                  <a:sysClr val="windowText" lastClr="000000"/>
                </a:solidFill>
              </a:rPr>
              <a:t>Graf</a:t>
            </a:r>
            <a:r>
              <a:rPr lang="en-US" sz="1600" b="0" baseline="0">
                <a:solidFill>
                  <a:sysClr val="windowText" lastClr="000000"/>
                </a:solidFill>
              </a:rPr>
              <a:t> 4. Usporedba prosječnih točnosti na temelju kategorija praćenja igrača i na temelju svih kategorija</a:t>
            </a:r>
            <a:endParaRPr lang="hr-HR" sz="1600" b="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2.3381889763779563E-2"/>
          <c:y val="2.31481481481481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player_tracking</c:v>
          </c:tx>
          <c:spPr>
            <a:solidFill>
              <a:schemeClr val="dk1">
                <a:tint val="88500"/>
              </a:schemeClr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(Sheet1!$E$13,Sheet1!$G$13,Sheet1!$I$13,Sheet1!$K$13)</c:f>
                <c:numCache>
                  <c:formatCode>General</c:formatCode>
                  <c:ptCount val="4"/>
                  <c:pt idx="0">
                    <c:v>0.57812853801047481</c:v>
                  </c:pt>
                  <c:pt idx="1">
                    <c:v>0.35416970524268265</c:v>
                  </c:pt>
                  <c:pt idx="2">
                    <c:v>0.85500492752945689</c:v>
                  </c:pt>
                  <c:pt idx="3">
                    <c:v>0.17598895073034981</c:v>
                  </c:pt>
                </c:numCache>
              </c:numRef>
            </c:plus>
            <c:minus>
              <c:numRef>
                <c:f>(Sheet1!$E$13,Sheet1!$G$13,Sheet1!$I$13,Sheet1!$K$13)</c:f>
                <c:numCache>
                  <c:formatCode>General</c:formatCode>
                  <c:ptCount val="4"/>
                  <c:pt idx="0">
                    <c:v>0.57812853801047481</c:v>
                  </c:pt>
                  <c:pt idx="1">
                    <c:v>0.35416970524268265</c:v>
                  </c:pt>
                  <c:pt idx="2">
                    <c:v>0.85500492752945689</c:v>
                  </c:pt>
                  <c:pt idx="3">
                    <c:v>0.17598895073034981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(Sheet1!$D$5,Sheet1!$F$5,Sheet1!$H$5,Sheet1!$J$5)</c:f>
              <c:strCache>
                <c:ptCount val="4"/>
                <c:pt idx="0">
                  <c:v>JRip</c:v>
                </c:pt>
                <c:pt idx="1">
                  <c:v>RandomForest</c:v>
                </c:pt>
                <c:pt idx="2">
                  <c:v>NaiveBayes</c:v>
                </c:pt>
                <c:pt idx="3">
                  <c:v>SMO</c:v>
                </c:pt>
              </c:strCache>
            </c:strRef>
          </c:cat>
          <c:val>
            <c:numRef>
              <c:f>(Sheet1!$D$13,Sheet1!$F$13,Sheet1!$H$13,Sheet1!$J$13)</c:f>
              <c:numCache>
                <c:formatCode>General</c:formatCode>
                <c:ptCount val="4"/>
                <c:pt idx="0">
                  <c:v>64.678397114554784</c:v>
                </c:pt>
                <c:pt idx="1">
                  <c:v>64.848350546782513</c:v>
                </c:pt>
                <c:pt idx="2">
                  <c:v>65.841503577394434</c:v>
                </c:pt>
                <c:pt idx="3">
                  <c:v>65.350563704535176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1B1-4116-9C3A-0087A87A2759}"/>
            </c:ext>
          </c:extLst>
        </c:ser>
        <c:ser>
          <c:idx val="1"/>
          <c:order val="1"/>
          <c:tx>
            <c:v>all_stats</c:v>
          </c:tx>
          <c:spPr>
            <a:solidFill>
              <a:schemeClr val="dk1">
                <a:tint val="55000"/>
              </a:schemeClr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(Sheet1!$E$26,Sheet1!$G$26,Sheet1!$I$26,Sheet1!$K$26)</c:f>
                <c:numCache>
                  <c:formatCode>General</c:formatCode>
                  <c:ptCount val="4"/>
                  <c:pt idx="0">
                    <c:v>0.62144083704999886</c:v>
                  </c:pt>
                  <c:pt idx="1">
                    <c:v>0.35678053030000001</c:v>
                  </c:pt>
                  <c:pt idx="2">
                    <c:v>0.85234575379999455</c:v>
                  </c:pt>
                  <c:pt idx="3">
                    <c:v>0.22147693734999763</c:v>
                  </c:pt>
                </c:numCache>
              </c:numRef>
            </c:plus>
            <c:minus>
              <c:numRef>
                <c:f>(Sheet1!$E$26,Sheet1!$G$26,Sheet1!$I$26,Sheet1!$K$26)</c:f>
                <c:numCache>
                  <c:formatCode>General</c:formatCode>
                  <c:ptCount val="4"/>
                  <c:pt idx="0">
                    <c:v>0.62144083704999886</c:v>
                  </c:pt>
                  <c:pt idx="1">
                    <c:v>0.35678053030000001</c:v>
                  </c:pt>
                  <c:pt idx="2">
                    <c:v>0.85234575379999455</c:v>
                  </c:pt>
                  <c:pt idx="3">
                    <c:v>0.22147693734999763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(Sheet1!$D$26,Sheet1!$F$26,Sheet1!$H$26,Sheet1!$J$26)</c:f>
              <c:numCache>
                <c:formatCode>General</c:formatCode>
                <c:ptCount val="4"/>
                <c:pt idx="0">
                  <c:v>64.095030810149993</c:v>
                </c:pt>
                <c:pt idx="1">
                  <c:v>65.817836931399995</c:v>
                </c:pt>
                <c:pt idx="2">
                  <c:v>66.828943413600001</c:v>
                </c:pt>
                <c:pt idx="3">
                  <c:v>65.575102720649994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1B1-4116-9C3A-0087A87A27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-387875008"/>
        <c:axId val="-387873376"/>
      </c:barChart>
      <c:catAx>
        <c:axId val="-387875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387873376"/>
        <c:crosses val="autoZero"/>
        <c:auto val="1"/>
        <c:lblAlgn val="ctr"/>
        <c:lblOffset val="100"/>
        <c:noMultiLvlLbl val="0"/>
      </c:catAx>
      <c:valAx>
        <c:axId val="-387873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38787500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BB754-51B4-4E94-9122-0A48B1F2FDA1}" type="datetimeFigureOut">
              <a:rPr lang="hr-HR" smtClean="0"/>
              <a:t>4.7.2018.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535217-18AA-4DA2-9A57-EBE3838E1B6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198244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" name="Header Placeholder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0FB469-CC70-4F53-9512-733811242F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665143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F9F508D-F42A-46CF-A78F-8446899061E5}" type="slidenum">
              <a:rPr lang="hr-HR" altLang="sr-Latn-RS" sz="1200"/>
              <a:pPr/>
              <a:t>1</a:t>
            </a:fld>
            <a:endParaRPr lang="hr-HR" altLang="sr-Latn-RS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r-HR" altLang="sr-Latn-R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059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02A89F5-E904-48C4-ABA4-DF1A0D80F0DF}" type="slidenum">
              <a:rPr lang="hr-HR" altLang="sr-Latn-RS" smtClean="0"/>
              <a:pPr>
                <a:defRPr/>
              </a:pPr>
              <a:t>2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6885690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FB469-CC70-4F53-9512-733811242FCE}" type="slidenum">
              <a:rPr lang="hr-HR" smtClean="0"/>
              <a:t>17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40730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1"/>
          <p:cNvGraphicFramePr>
            <a:graphicFrameLocks noChangeAspect="1"/>
          </p:cNvGraphicFramePr>
          <p:nvPr/>
        </p:nvGraphicFramePr>
        <p:xfrm>
          <a:off x="9129713" y="211138"/>
          <a:ext cx="6064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7" name="Picture" r:id="rId3" imgW="708104" imgH="1156204" progId="Word.Picture.8">
                  <p:embed/>
                </p:oleObj>
              </mc:Choice>
              <mc:Fallback>
                <p:oleObj name="Picture" r:id="rId3" imgW="708104" imgH="1156204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29713" y="211138"/>
                        <a:ext cx="60642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2286000"/>
            <a:ext cx="8420100" cy="1143000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 typeface="Symbol" pitchFamily="18" charset="2"/>
              <a:buNone/>
              <a:defRPr i="1">
                <a:latin typeface="Times New Roman CE" pitchFamily="18" charset="0"/>
              </a:defRPr>
            </a:lvl1pPr>
          </a:lstStyle>
          <a:p>
            <a:endParaRPr lang="en-GB"/>
          </a:p>
          <a:p>
            <a:endParaRPr lang="en-GB"/>
          </a:p>
          <a:p>
            <a:r>
              <a:rPr lang="en-GB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sr-Latn-RS"/>
              <a:t>Zagreb, srpanj 2018.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F8B5AA5-727E-4596-B406-B1C1C8F8F7DD}" type="slidenum">
              <a:rPr lang="en-US" altLang="sr-Latn-RS" smtClean="0"/>
              <a:pPr>
                <a:defRPr/>
              </a:pPr>
              <a:t>‹#›</a:t>
            </a:fld>
            <a:r>
              <a:rPr lang="en-US" altLang="sr-Latn-RS" dirty="0"/>
              <a:t> od 17</a:t>
            </a:r>
            <a:endParaRPr lang="en-US" altLang="sr-Latn-RS" sz="1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687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 flipH="1">
            <a:off x="228600" y="990600"/>
            <a:ext cx="718185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>
            <a:outerShdw dist="107763" dir="2700000" algn="ctr" rotWithShape="0">
              <a:srgbClr val="D70505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 flipH="1">
            <a:off x="165100" y="6400800"/>
            <a:ext cx="9410700" cy="0"/>
          </a:xfrm>
          <a:prstGeom prst="line">
            <a:avLst/>
          </a:prstGeom>
          <a:noFill/>
          <a:ln w="28575">
            <a:solidFill>
              <a:srgbClr val="5F5F5F"/>
            </a:solidFill>
            <a:round/>
            <a:headEnd/>
            <a:tailEnd/>
          </a:ln>
          <a:effectLst>
            <a:outerShdw dist="85194" dir="1593903" algn="ctr" rotWithShape="0">
              <a:srgbClr val="D70505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r-HR"/>
          </a:p>
        </p:txBody>
      </p:sp>
      <p:graphicFrame>
        <p:nvGraphicFramePr>
          <p:cNvPr id="6" name="Object 12"/>
          <p:cNvGraphicFramePr>
            <a:graphicFrameLocks noChangeAspect="1"/>
          </p:cNvGraphicFramePr>
          <p:nvPr/>
        </p:nvGraphicFramePr>
        <p:xfrm>
          <a:off x="9129713" y="211138"/>
          <a:ext cx="6064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3" name="Picture" r:id="rId3" imgW="708104" imgH="1156204" progId="Word.Picture.8">
                  <p:embed/>
                </p:oleObj>
              </mc:Choice>
              <mc:Fallback>
                <p:oleObj name="Picture" r:id="rId3" imgW="708104" imgH="1156204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29713" y="211138"/>
                        <a:ext cx="60642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sr-Latn-RS"/>
              <a:t>Zagreb, srpanj 2018.</a:t>
            </a:r>
            <a:endParaRPr lang="en-US">
              <a:latin typeface="Times New Roman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8218C1-AA3B-4EEE-AD9A-52F06018D37E}" type="slidenum">
              <a:rPr lang="en-US" altLang="sr-Latn-RS"/>
              <a:pPr>
                <a:defRPr/>
              </a:pPr>
              <a:t>‹#›</a:t>
            </a:fld>
            <a:r>
              <a:rPr lang="en-US" altLang="sr-Latn-RS" dirty="0"/>
              <a:t> od 17</a:t>
            </a:r>
            <a:endParaRPr lang="en-US" altLang="sr-Latn-RS" sz="1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280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 flipH="1">
            <a:off x="228600" y="990600"/>
            <a:ext cx="718185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>
            <a:outerShdw dist="107763" dir="2700000" algn="ctr" rotWithShape="0">
              <a:srgbClr val="D70505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 flipH="1">
            <a:off x="165100" y="6400800"/>
            <a:ext cx="9410700" cy="0"/>
          </a:xfrm>
          <a:prstGeom prst="line">
            <a:avLst/>
          </a:prstGeom>
          <a:noFill/>
          <a:ln w="28575">
            <a:solidFill>
              <a:srgbClr val="5F5F5F"/>
            </a:solidFill>
            <a:round/>
            <a:headEnd/>
            <a:tailEnd/>
          </a:ln>
          <a:effectLst>
            <a:outerShdw dist="85194" dir="1593903" algn="ctr" rotWithShape="0">
              <a:srgbClr val="D70505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r-HR"/>
          </a:p>
        </p:txBody>
      </p:sp>
      <p:graphicFrame>
        <p:nvGraphicFramePr>
          <p:cNvPr id="6" name="Object 12"/>
          <p:cNvGraphicFramePr>
            <a:graphicFrameLocks noChangeAspect="1"/>
          </p:cNvGraphicFramePr>
          <p:nvPr/>
        </p:nvGraphicFramePr>
        <p:xfrm>
          <a:off x="9129713" y="211138"/>
          <a:ext cx="6064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7" name="Picture" r:id="rId3" imgW="708104" imgH="1156204" progId="Word.Picture.8">
                  <p:embed/>
                </p:oleObj>
              </mc:Choice>
              <mc:Fallback>
                <p:oleObj name="Picture" r:id="rId3" imgW="708104" imgH="1156204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29713" y="211138"/>
                        <a:ext cx="60642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4838" y="0"/>
            <a:ext cx="2208212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200" y="0"/>
            <a:ext cx="6472238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sr-Latn-RS"/>
              <a:t>Zagreb, srpanj 2018.</a:t>
            </a:r>
            <a:endParaRPr lang="en-US">
              <a:latin typeface="Times New Roman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3BDE00D-055B-4DB1-A102-6608A1C70776}" type="slidenum">
              <a:rPr lang="en-US" altLang="sr-Latn-RS"/>
              <a:pPr>
                <a:defRPr/>
              </a:pPr>
              <a:t>‹#›</a:t>
            </a:fld>
            <a:r>
              <a:rPr lang="en-US" altLang="sr-Latn-RS" dirty="0"/>
              <a:t> od 17</a:t>
            </a:r>
            <a:endParaRPr lang="en-US" altLang="sr-Latn-RS" sz="1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861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 flipH="1">
            <a:off x="228600" y="990600"/>
            <a:ext cx="718185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>
            <a:outerShdw dist="107763" dir="2700000" algn="ctr" rotWithShape="0">
              <a:srgbClr val="D70505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 flipH="1">
            <a:off x="165100" y="6400800"/>
            <a:ext cx="9410700" cy="0"/>
          </a:xfrm>
          <a:prstGeom prst="line">
            <a:avLst/>
          </a:prstGeom>
          <a:noFill/>
          <a:ln w="28575">
            <a:solidFill>
              <a:srgbClr val="5F5F5F"/>
            </a:solidFill>
            <a:round/>
            <a:headEnd/>
            <a:tailEnd/>
          </a:ln>
          <a:effectLst>
            <a:outerShdw dist="85194" dir="1593903" algn="ctr" rotWithShape="0">
              <a:srgbClr val="D70505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r-HR"/>
          </a:p>
        </p:txBody>
      </p:sp>
      <p:graphicFrame>
        <p:nvGraphicFramePr>
          <p:cNvPr id="6" name="Object 12"/>
          <p:cNvGraphicFramePr>
            <a:graphicFrameLocks noChangeAspect="1"/>
          </p:cNvGraphicFramePr>
          <p:nvPr/>
        </p:nvGraphicFramePr>
        <p:xfrm>
          <a:off x="9129713" y="211138"/>
          <a:ext cx="6064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1" name="Picture" r:id="rId3" imgW="708104" imgH="1156204" progId="Word.Picture.8">
                  <p:embed/>
                </p:oleObj>
              </mc:Choice>
              <mc:Fallback>
                <p:oleObj name="Picture" r:id="rId3" imgW="708104" imgH="1156204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29713" y="211138"/>
                        <a:ext cx="60642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sr-Latn-RS"/>
              <a:t>Zagreb, srpanj 2018.</a:t>
            </a:r>
            <a:endParaRPr lang="en-US">
              <a:latin typeface="Times New Roman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2388" y="6477000"/>
            <a:ext cx="2063750" cy="3810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6626D72-CCB1-4D9E-978A-EA0579F1DC6E}" type="slidenum">
              <a:rPr lang="en-US" altLang="sr-Latn-RS" smtClean="0"/>
              <a:pPr>
                <a:defRPr/>
              </a:pPr>
              <a:t>‹#›</a:t>
            </a:fld>
            <a:r>
              <a:rPr lang="en-US" altLang="sr-Latn-RS" dirty="0"/>
              <a:t> od 17</a:t>
            </a:r>
            <a:endParaRPr lang="en-US" altLang="sr-Latn-RS" sz="1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82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 flipH="1">
            <a:off x="228600" y="990600"/>
            <a:ext cx="718185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>
            <a:outerShdw dist="107763" dir="2700000" algn="ctr" rotWithShape="0">
              <a:srgbClr val="D70505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 flipH="1">
            <a:off x="165100" y="6400800"/>
            <a:ext cx="9410700" cy="0"/>
          </a:xfrm>
          <a:prstGeom prst="line">
            <a:avLst/>
          </a:prstGeom>
          <a:noFill/>
          <a:ln w="28575">
            <a:solidFill>
              <a:srgbClr val="5F5F5F"/>
            </a:solidFill>
            <a:round/>
            <a:headEnd/>
            <a:tailEnd/>
          </a:ln>
          <a:effectLst>
            <a:outerShdw dist="85194" dir="1593903" algn="ctr" rotWithShape="0">
              <a:srgbClr val="D70505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r-HR"/>
          </a:p>
        </p:txBody>
      </p:sp>
      <p:graphicFrame>
        <p:nvGraphicFramePr>
          <p:cNvPr id="6" name="Object 12"/>
          <p:cNvGraphicFramePr>
            <a:graphicFrameLocks noChangeAspect="1"/>
          </p:cNvGraphicFramePr>
          <p:nvPr/>
        </p:nvGraphicFramePr>
        <p:xfrm>
          <a:off x="9129713" y="211138"/>
          <a:ext cx="6064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5" name="Picture" r:id="rId3" imgW="708104" imgH="1156204" progId="Word.Picture.8">
                  <p:embed/>
                </p:oleObj>
              </mc:Choice>
              <mc:Fallback>
                <p:oleObj name="Picture" r:id="rId3" imgW="708104" imgH="1156204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29713" y="211138"/>
                        <a:ext cx="60642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sr-Latn-RS"/>
              <a:t>Zagreb, srpanj 2018.</a:t>
            </a:r>
            <a:endParaRPr lang="en-US">
              <a:latin typeface="Times New Roman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FF8E033-0F6C-4160-AF91-41C7C4C0B27E}" type="slidenum">
              <a:rPr lang="en-US" altLang="sr-Latn-RS"/>
              <a:pPr>
                <a:defRPr/>
              </a:pPr>
              <a:t>‹#›</a:t>
            </a:fld>
            <a:r>
              <a:rPr lang="en-US" altLang="sr-Latn-RS" dirty="0"/>
              <a:t> od 17</a:t>
            </a:r>
            <a:endParaRPr lang="en-US" altLang="sr-Latn-RS" sz="1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034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7"/>
          <p:cNvSpPr>
            <a:spLocks noChangeShapeType="1"/>
          </p:cNvSpPr>
          <p:nvPr/>
        </p:nvSpPr>
        <p:spPr bwMode="auto">
          <a:xfrm flipH="1">
            <a:off x="228600" y="990600"/>
            <a:ext cx="718185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>
            <a:outerShdw dist="107763" dir="2700000" algn="ctr" rotWithShape="0">
              <a:srgbClr val="D70505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 flipH="1">
            <a:off x="165100" y="6400800"/>
            <a:ext cx="9410700" cy="0"/>
          </a:xfrm>
          <a:prstGeom prst="line">
            <a:avLst/>
          </a:prstGeom>
          <a:noFill/>
          <a:ln w="28575">
            <a:solidFill>
              <a:srgbClr val="5F5F5F"/>
            </a:solidFill>
            <a:round/>
            <a:headEnd/>
            <a:tailEnd/>
          </a:ln>
          <a:effectLst>
            <a:outerShdw dist="85194" dir="1593903" algn="ctr" rotWithShape="0">
              <a:srgbClr val="D70505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r-HR"/>
          </a:p>
        </p:txBody>
      </p:sp>
      <p:graphicFrame>
        <p:nvGraphicFramePr>
          <p:cNvPr id="7" name="Object 12"/>
          <p:cNvGraphicFramePr>
            <a:graphicFrameLocks noChangeAspect="1"/>
          </p:cNvGraphicFramePr>
          <p:nvPr/>
        </p:nvGraphicFramePr>
        <p:xfrm>
          <a:off x="9129713" y="211138"/>
          <a:ext cx="6064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9" name="Picture" r:id="rId3" imgW="708104" imgH="1156204" progId="Word.Picture.8">
                  <p:embed/>
                </p:oleObj>
              </mc:Choice>
              <mc:Fallback>
                <p:oleObj name="Picture" r:id="rId3" imgW="708104" imgH="1156204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29713" y="211138"/>
                        <a:ext cx="60642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950" y="1219200"/>
            <a:ext cx="413385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219200"/>
            <a:ext cx="413385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sr-Latn-RS"/>
              <a:t>Zagreb, srpanj 2018.</a:t>
            </a:r>
            <a:endParaRPr lang="en-US">
              <a:latin typeface="Times New Roman" charset="0"/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D7F577A-E55F-42F8-9589-88400BFC2B4A}" type="slidenum">
              <a:rPr lang="en-US" altLang="sr-Latn-RS"/>
              <a:pPr>
                <a:defRPr/>
              </a:pPr>
              <a:t>‹#›</a:t>
            </a:fld>
            <a:r>
              <a:rPr lang="en-US" altLang="sr-Latn-RS" dirty="0"/>
              <a:t> od 17</a:t>
            </a:r>
            <a:endParaRPr lang="en-US" altLang="sr-Latn-RS" sz="1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123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7"/>
          <p:cNvSpPr>
            <a:spLocks noChangeShapeType="1"/>
          </p:cNvSpPr>
          <p:nvPr/>
        </p:nvSpPr>
        <p:spPr bwMode="auto">
          <a:xfrm flipH="1">
            <a:off x="228600" y="990600"/>
            <a:ext cx="718185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>
            <a:outerShdw dist="107763" dir="2700000" algn="ctr" rotWithShape="0">
              <a:srgbClr val="D70505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 flipH="1">
            <a:off x="165100" y="6400800"/>
            <a:ext cx="9410700" cy="0"/>
          </a:xfrm>
          <a:prstGeom prst="line">
            <a:avLst/>
          </a:prstGeom>
          <a:noFill/>
          <a:ln w="28575">
            <a:solidFill>
              <a:srgbClr val="5F5F5F"/>
            </a:solidFill>
            <a:round/>
            <a:headEnd/>
            <a:tailEnd/>
          </a:ln>
          <a:effectLst>
            <a:outerShdw dist="85194" dir="1593903" algn="ctr" rotWithShape="0">
              <a:srgbClr val="D70505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r-HR"/>
          </a:p>
        </p:txBody>
      </p:sp>
      <p:graphicFrame>
        <p:nvGraphicFramePr>
          <p:cNvPr id="9" name="Object 12"/>
          <p:cNvGraphicFramePr>
            <a:graphicFrameLocks noChangeAspect="1"/>
          </p:cNvGraphicFramePr>
          <p:nvPr/>
        </p:nvGraphicFramePr>
        <p:xfrm>
          <a:off x="9129713" y="211138"/>
          <a:ext cx="6064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3" name="Picture" r:id="rId3" imgW="708104" imgH="1156204" progId="Word.Picture.8">
                  <p:embed/>
                </p:oleObj>
              </mc:Choice>
              <mc:Fallback>
                <p:oleObj name="Picture" r:id="rId3" imgW="708104" imgH="1156204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29713" y="211138"/>
                        <a:ext cx="60642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sr-Latn-RS"/>
              <a:t>Zagreb, srpanj 2018.</a:t>
            </a:r>
            <a:endParaRPr lang="en-US">
              <a:latin typeface="Times New Roman" charset="0"/>
            </a:endParaRPr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C514395-EC98-4D64-935B-511A2CF84E91}" type="slidenum">
              <a:rPr lang="en-US" altLang="sr-Latn-RS"/>
              <a:pPr>
                <a:defRPr/>
              </a:pPr>
              <a:t>‹#›</a:t>
            </a:fld>
            <a:r>
              <a:rPr lang="en-US" altLang="sr-Latn-RS" dirty="0"/>
              <a:t> od 17</a:t>
            </a:r>
            <a:endParaRPr lang="en-US" altLang="sr-Latn-RS" sz="1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558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7"/>
          <p:cNvSpPr>
            <a:spLocks noChangeShapeType="1"/>
          </p:cNvSpPr>
          <p:nvPr/>
        </p:nvSpPr>
        <p:spPr bwMode="auto">
          <a:xfrm flipH="1">
            <a:off x="228600" y="990600"/>
            <a:ext cx="718185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>
            <a:outerShdw dist="107763" dir="2700000" algn="ctr" rotWithShape="0">
              <a:srgbClr val="D70505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4" name="Line 10"/>
          <p:cNvSpPr>
            <a:spLocks noChangeShapeType="1"/>
          </p:cNvSpPr>
          <p:nvPr/>
        </p:nvSpPr>
        <p:spPr bwMode="auto">
          <a:xfrm flipH="1">
            <a:off x="165100" y="6400800"/>
            <a:ext cx="9410700" cy="0"/>
          </a:xfrm>
          <a:prstGeom prst="line">
            <a:avLst/>
          </a:prstGeom>
          <a:noFill/>
          <a:ln w="28575">
            <a:solidFill>
              <a:srgbClr val="5F5F5F"/>
            </a:solidFill>
            <a:round/>
            <a:headEnd/>
            <a:tailEnd/>
          </a:ln>
          <a:effectLst>
            <a:outerShdw dist="85194" dir="1593903" algn="ctr" rotWithShape="0">
              <a:srgbClr val="D70505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r-HR"/>
          </a:p>
        </p:txBody>
      </p:sp>
      <p:graphicFrame>
        <p:nvGraphicFramePr>
          <p:cNvPr id="5" name="Object 12"/>
          <p:cNvGraphicFramePr>
            <a:graphicFrameLocks noChangeAspect="1"/>
          </p:cNvGraphicFramePr>
          <p:nvPr/>
        </p:nvGraphicFramePr>
        <p:xfrm>
          <a:off x="9129713" y="211138"/>
          <a:ext cx="6064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7" name="Picture" r:id="rId3" imgW="708104" imgH="1156204" progId="Word.Picture.8">
                  <p:embed/>
                </p:oleObj>
              </mc:Choice>
              <mc:Fallback>
                <p:oleObj name="Picture" r:id="rId3" imgW="708104" imgH="1156204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29713" y="211138"/>
                        <a:ext cx="60642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sr-Latn-RS"/>
              <a:t>Zagreb, srpanj 2018.</a:t>
            </a:r>
            <a:endParaRPr lang="en-US">
              <a:latin typeface="Times New Roman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0D9C121-ADFE-434F-A437-99CFD3351F39}" type="slidenum">
              <a:rPr lang="en-US" altLang="sr-Latn-RS"/>
              <a:pPr>
                <a:defRPr/>
              </a:pPr>
              <a:t>‹#›</a:t>
            </a:fld>
            <a:r>
              <a:rPr lang="en-US" altLang="sr-Latn-RS" dirty="0"/>
              <a:t> od 17</a:t>
            </a:r>
            <a:endParaRPr lang="en-US" altLang="sr-Latn-RS" sz="1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274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7"/>
          <p:cNvSpPr>
            <a:spLocks noChangeShapeType="1"/>
          </p:cNvSpPr>
          <p:nvPr/>
        </p:nvSpPr>
        <p:spPr bwMode="auto">
          <a:xfrm flipH="1">
            <a:off x="228600" y="990600"/>
            <a:ext cx="718185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>
            <a:outerShdw dist="107763" dir="2700000" algn="ctr" rotWithShape="0">
              <a:srgbClr val="D70505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 flipH="1">
            <a:off x="165100" y="6400800"/>
            <a:ext cx="9410700" cy="0"/>
          </a:xfrm>
          <a:prstGeom prst="line">
            <a:avLst/>
          </a:prstGeom>
          <a:noFill/>
          <a:ln w="28575">
            <a:solidFill>
              <a:srgbClr val="5F5F5F"/>
            </a:solidFill>
            <a:round/>
            <a:headEnd/>
            <a:tailEnd/>
          </a:ln>
          <a:effectLst>
            <a:outerShdw dist="85194" dir="1593903" algn="ctr" rotWithShape="0">
              <a:srgbClr val="D70505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r-HR"/>
          </a:p>
        </p:txBody>
      </p:sp>
      <p:graphicFrame>
        <p:nvGraphicFramePr>
          <p:cNvPr id="4" name="Object 12"/>
          <p:cNvGraphicFramePr>
            <a:graphicFrameLocks noChangeAspect="1"/>
          </p:cNvGraphicFramePr>
          <p:nvPr/>
        </p:nvGraphicFramePr>
        <p:xfrm>
          <a:off x="9129713" y="211138"/>
          <a:ext cx="6064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1" name="Picture" r:id="rId3" imgW="708104" imgH="1156204" progId="Word.Picture.8">
                  <p:embed/>
                </p:oleObj>
              </mc:Choice>
              <mc:Fallback>
                <p:oleObj name="Picture" r:id="rId3" imgW="708104" imgH="1156204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29713" y="211138"/>
                        <a:ext cx="60642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sr-Latn-RS"/>
              <a:t>Zagreb, srpanj 2018.</a:t>
            </a:r>
            <a:endParaRPr lang="en-US">
              <a:latin typeface="Times New Roman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AEB654F-F342-463F-A330-A296F573E065}" type="slidenum">
              <a:rPr lang="en-US" altLang="sr-Latn-RS"/>
              <a:pPr>
                <a:defRPr/>
              </a:pPr>
              <a:t>‹#›</a:t>
            </a:fld>
            <a:r>
              <a:rPr lang="en-US" altLang="sr-Latn-RS" dirty="0"/>
              <a:t> od 17</a:t>
            </a:r>
            <a:endParaRPr lang="en-US" altLang="sr-Latn-RS" sz="1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000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7"/>
          <p:cNvSpPr>
            <a:spLocks noChangeShapeType="1"/>
          </p:cNvSpPr>
          <p:nvPr/>
        </p:nvSpPr>
        <p:spPr bwMode="auto">
          <a:xfrm flipH="1">
            <a:off x="228600" y="990600"/>
            <a:ext cx="718185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>
            <a:outerShdw dist="107763" dir="2700000" algn="ctr" rotWithShape="0">
              <a:srgbClr val="D70505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 flipH="1">
            <a:off x="165100" y="6400800"/>
            <a:ext cx="9410700" cy="0"/>
          </a:xfrm>
          <a:prstGeom prst="line">
            <a:avLst/>
          </a:prstGeom>
          <a:noFill/>
          <a:ln w="28575">
            <a:solidFill>
              <a:srgbClr val="5F5F5F"/>
            </a:solidFill>
            <a:round/>
            <a:headEnd/>
            <a:tailEnd/>
          </a:ln>
          <a:effectLst>
            <a:outerShdw dist="85194" dir="1593903" algn="ctr" rotWithShape="0">
              <a:srgbClr val="D70505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r-HR"/>
          </a:p>
        </p:txBody>
      </p:sp>
      <p:graphicFrame>
        <p:nvGraphicFramePr>
          <p:cNvPr id="7" name="Object 12"/>
          <p:cNvGraphicFramePr>
            <a:graphicFrameLocks noChangeAspect="1"/>
          </p:cNvGraphicFramePr>
          <p:nvPr/>
        </p:nvGraphicFramePr>
        <p:xfrm>
          <a:off x="9129713" y="211138"/>
          <a:ext cx="6064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5" name="Picture" r:id="rId3" imgW="708104" imgH="1156204" progId="Word.Picture.8">
                  <p:embed/>
                </p:oleObj>
              </mc:Choice>
              <mc:Fallback>
                <p:oleObj name="Picture" r:id="rId3" imgW="708104" imgH="1156204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29713" y="211138"/>
                        <a:ext cx="60642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sr-Latn-RS"/>
              <a:t>Zagreb, srpanj 2018.</a:t>
            </a:r>
            <a:endParaRPr lang="en-US">
              <a:latin typeface="Times New Roman" charset="0"/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0455D2D-7A49-4C9F-90B9-4525C71E4A90}" type="slidenum">
              <a:rPr lang="en-US" altLang="sr-Latn-RS"/>
              <a:pPr>
                <a:defRPr/>
              </a:pPr>
              <a:t>‹#›</a:t>
            </a:fld>
            <a:r>
              <a:rPr lang="en-US" altLang="sr-Latn-RS" dirty="0"/>
              <a:t> od 17</a:t>
            </a:r>
            <a:endParaRPr lang="en-US" altLang="sr-Latn-RS" sz="1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243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7"/>
          <p:cNvSpPr>
            <a:spLocks noChangeShapeType="1"/>
          </p:cNvSpPr>
          <p:nvPr/>
        </p:nvSpPr>
        <p:spPr bwMode="auto">
          <a:xfrm flipH="1">
            <a:off x="228600" y="990600"/>
            <a:ext cx="718185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>
            <a:outerShdw dist="107763" dir="2700000" algn="ctr" rotWithShape="0">
              <a:srgbClr val="D70505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 flipH="1">
            <a:off x="165100" y="6400800"/>
            <a:ext cx="9410700" cy="0"/>
          </a:xfrm>
          <a:prstGeom prst="line">
            <a:avLst/>
          </a:prstGeom>
          <a:noFill/>
          <a:ln w="28575">
            <a:solidFill>
              <a:srgbClr val="5F5F5F"/>
            </a:solidFill>
            <a:round/>
            <a:headEnd/>
            <a:tailEnd/>
          </a:ln>
          <a:effectLst>
            <a:outerShdw dist="85194" dir="1593903" algn="ctr" rotWithShape="0">
              <a:srgbClr val="D70505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r-HR"/>
          </a:p>
        </p:txBody>
      </p:sp>
      <p:graphicFrame>
        <p:nvGraphicFramePr>
          <p:cNvPr id="7" name="Object 12"/>
          <p:cNvGraphicFramePr>
            <a:graphicFrameLocks noChangeAspect="1"/>
          </p:cNvGraphicFramePr>
          <p:nvPr/>
        </p:nvGraphicFramePr>
        <p:xfrm>
          <a:off x="9129713" y="211138"/>
          <a:ext cx="6064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9" name="Picture" r:id="rId3" imgW="708104" imgH="1156204" progId="Word.Picture.8">
                  <p:embed/>
                </p:oleObj>
              </mc:Choice>
              <mc:Fallback>
                <p:oleObj name="Picture" r:id="rId3" imgW="708104" imgH="1156204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29713" y="211138"/>
                        <a:ext cx="60642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sr-Latn-RS"/>
              <a:t>Zagreb, srpanj 2018.</a:t>
            </a:r>
            <a:endParaRPr lang="en-US">
              <a:latin typeface="Times New Roman" charset="0"/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1AC5CF-3953-4592-AA7B-7C00E01A6A32}" type="slidenum">
              <a:rPr lang="en-US" altLang="sr-Latn-RS"/>
              <a:pPr>
                <a:defRPr/>
              </a:pPr>
              <a:t>‹#›</a:t>
            </a:fld>
            <a:r>
              <a:rPr lang="en-US" altLang="sr-Latn-RS" dirty="0"/>
              <a:t> od 17</a:t>
            </a:r>
            <a:endParaRPr lang="en-US" altLang="sr-Latn-RS" sz="1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806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0200" y="0"/>
            <a:ext cx="6527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219200"/>
            <a:ext cx="84201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657600" y="6477000"/>
            <a:ext cx="2590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600" dirty="0">
                <a:latin typeface="+mn-lt"/>
              </a:defRPr>
            </a:lvl1pPr>
          </a:lstStyle>
          <a:p>
            <a:pPr>
              <a:defRPr/>
            </a:pPr>
            <a:r>
              <a:rPr lang="sr-Latn-RS"/>
              <a:t>Zagreb, srpanj 2018.</a:t>
            </a:r>
            <a:endParaRPr lang="en-US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7650" y="6477000"/>
            <a:ext cx="31369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6477000"/>
            <a:ext cx="20637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 CE" panose="020B0604020202020204" pitchFamily="34" charset="0"/>
              </a:defRPr>
            </a:lvl1pPr>
          </a:lstStyle>
          <a:p>
            <a:pPr>
              <a:defRPr/>
            </a:pPr>
            <a:fld id="{F058CE79-2C52-4847-95DF-7690207223D0}" type="slidenum">
              <a:rPr lang="en-US" altLang="sr-Latn-RS" smtClean="0"/>
              <a:pPr>
                <a:defRPr/>
              </a:pPr>
              <a:t>‹#›</a:t>
            </a:fld>
            <a:r>
              <a:rPr lang="en-US" altLang="sr-Latn-RS" dirty="0"/>
              <a:t> od 17</a:t>
            </a:r>
            <a:endParaRPr lang="en-US" altLang="sr-Latn-RS" sz="1400" dirty="0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 flipH="1">
            <a:off x="228600" y="990600"/>
            <a:ext cx="718185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>
            <a:outerShdw dist="107763" dir="2700000" algn="ctr" rotWithShape="0">
              <a:srgbClr val="D70505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032" name="Line 10"/>
          <p:cNvSpPr>
            <a:spLocks noChangeShapeType="1"/>
          </p:cNvSpPr>
          <p:nvPr/>
        </p:nvSpPr>
        <p:spPr bwMode="auto">
          <a:xfrm flipH="1">
            <a:off x="165100" y="6400800"/>
            <a:ext cx="9410700" cy="0"/>
          </a:xfrm>
          <a:prstGeom prst="line">
            <a:avLst/>
          </a:prstGeom>
          <a:noFill/>
          <a:ln w="28575">
            <a:solidFill>
              <a:srgbClr val="5F5F5F"/>
            </a:solidFill>
            <a:round/>
            <a:headEnd/>
            <a:tailEnd/>
          </a:ln>
          <a:effectLst>
            <a:outerShdw dist="85194" dir="1593903" algn="ctr" rotWithShape="0">
              <a:srgbClr val="D70505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r-HR"/>
          </a:p>
        </p:txBody>
      </p:sp>
      <p:graphicFrame>
        <p:nvGraphicFramePr>
          <p:cNvPr id="1033" name="Object 12"/>
          <p:cNvGraphicFramePr>
            <a:graphicFrameLocks noChangeAspect="1"/>
          </p:cNvGraphicFramePr>
          <p:nvPr/>
        </p:nvGraphicFramePr>
        <p:xfrm>
          <a:off x="9129713" y="211138"/>
          <a:ext cx="6064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Picture" r:id="rId14" imgW="708104" imgH="1156204" progId="Word.Picture.8">
                  <p:embed/>
                </p:oleObj>
              </mc:Choice>
              <mc:Fallback>
                <p:oleObj name="Picture" r:id="rId14" imgW="708104" imgH="1156204" progId="Word.Picture.8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29713" y="211138"/>
                        <a:ext cx="60642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D70505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D70505"/>
          </a:solidFill>
          <a:effectLst>
            <a:outerShdw blurRad="38100" dist="38100" dir="2700000" algn="tl">
              <a:srgbClr val="C0C0C0"/>
            </a:outerShdw>
          </a:effectLst>
          <a:latin typeface="Arial C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D70505"/>
          </a:solidFill>
          <a:effectLst>
            <a:outerShdw blurRad="38100" dist="38100" dir="2700000" algn="tl">
              <a:srgbClr val="C0C0C0"/>
            </a:outerShdw>
          </a:effectLst>
          <a:latin typeface="Arial C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D70505"/>
          </a:solidFill>
          <a:effectLst>
            <a:outerShdw blurRad="38100" dist="38100" dir="2700000" algn="tl">
              <a:srgbClr val="C0C0C0"/>
            </a:outerShdw>
          </a:effectLst>
          <a:latin typeface="Arial C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D70505"/>
          </a:solidFill>
          <a:effectLst>
            <a:outerShdw blurRad="38100" dist="38100" dir="2700000" algn="tl">
              <a:srgbClr val="C0C0C0"/>
            </a:outerShdw>
          </a:effectLst>
          <a:latin typeface="Arial CE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D70505"/>
          </a:solidFill>
          <a:effectLst>
            <a:outerShdw blurRad="38100" dist="38100" dir="2700000" algn="tl">
              <a:srgbClr val="C0C0C0"/>
            </a:outerShdw>
          </a:effectLst>
          <a:latin typeface="Arial CE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D70505"/>
          </a:solidFill>
          <a:effectLst>
            <a:outerShdw blurRad="38100" dist="38100" dir="2700000" algn="tl">
              <a:srgbClr val="C0C0C0"/>
            </a:outerShdw>
          </a:effectLst>
          <a:latin typeface="Arial CE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D70505"/>
          </a:solidFill>
          <a:effectLst>
            <a:outerShdw blurRad="38100" dist="38100" dir="2700000" algn="tl">
              <a:srgbClr val="C0C0C0"/>
            </a:outerShdw>
          </a:effectLst>
          <a:latin typeface="Arial CE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D70505"/>
          </a:solidFill>
          <a:effectLst>
            <a:outerShdw blurRad="38100" dist="38100" dir="2700000" algn="tl">
              <a:srgbClr val="C0C0C0"/>
            </a:outerShdw>
          </a:effectLst>
          <a:latin typeface="Arial C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D70505"/>
        </a:buClr>
        <a:buSzPct val="75000"/>
        <a:buFont typeface="Symbol" panose="05050102010706020507" pitchFamily="18" charset="2"/>
        <a:buChar char="¨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D70505"/>
        </a:buClr>
        <a:buSzPct val="75000"/>
        <a:buFont typeface="Webdings" panose="05030102010509060703" pitchFamily="18" charset="2"/>
        <a:buChar char="&lt;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D70505"/>
        </a:buClr>
        <a:buSzPct val="75000"/>
        <a:buFont typeface="Webdings" panose="05030102010509060703" pitchFamily="18" charset="2"/>
        <a:buChar char="=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D70505"/>
        </a:buClr>
        <a:buSzPct val="75000"/>
        <a:buFont typeface="Webdings" panose="05030102010509060703" pitchFamily="18" charset="2"/>
        <a:buChar char="8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D70505"/>
        </a:buClr>
        <a:buSzPct val="75000"/>
        <a:buFont typeface="Webdings" panose="05030102010509060703" pitchFamily="18" charset="2"/>
        <a:buChar char="4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D70505"/>
        </a:buClr>
        <a:buSzPct val="75000"/>
        <a:buFont typeface="Webdings" pitchFamily="18" charset="2"/>
        <a:buChar char="4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D70505"/>
        </a:buClr>
        <a:buSzPct val="75000"/>
        <a:buFont typeface="Webdings" pitchFamily="18" charset="2"/>
        <a:buChar char="4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D70505"/>
        </a:buClr>
        <a:buSzPct val="75000"/>
        <a:buFont typeface="Webdings" pitchFamily="18" charset="2"/>
        <a:buChar char="4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D70505"/>
        </a:buClr>
        <a:buSzPct val="75000"/>
        <a:buFont typeface="Webdings" pitchFamily="18" charset="2"/>
        <a:buChar char="4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hr-HR" sz="2400" b="1" dirty="0">
                <a:solidFill>
                  <a:schemeClr val="tx1"/>
                </a:solidFill>
              </a:rPr>
              <a:t>DIPLOMSKI RAD br. </a:t>
            </a:r>
            <a:r>
              <a:rPr lang="en-US" sz="2400" b="1" dirty="0">
                <a:solidFill>
                  <a:schemeClr val="tx1"/>
                </a:solidFill>
              </a:rPr>
              <a:t>1577</a:t>
            </a:r>
            <a:r>
              <a:rPr lang="hr-HR" b="1" dirty="0"/>
              <a:t/>
            </a:r>
            <a:br>
              <a:rPr lang="hr-HR" b="1" dirty="0"/>
            </a:br>
            <a:r>
              <a:rPr lang="hr-HR" b="1" dirty="0"/>
              <a:t/>
            </a:r>
            <a:br>
              <a:rPr lang="hr-HR" b="1" dirty="0"/>
            </a:br>
            <a:r>
              <a:rPr lang="hr-HR" sz="3600" b="1" dirty="0">
                <a:effectLst/>
              </a:rPr>
              <a:t>DUBINSKA ANALIZA STATISTIČKIH KATEGORIJA PRAĆENJA IGRAČA U KOŠARKAŠKIM EKIPAMA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4221088"/>
            <a:ext cx="6934200" cy="1752600"/>
          </a:xfrm>
        </p:spPr>
        <p:txBody>
          <a:bodyPr/>
          <a:lstStyle/>
          <a:p>
            <a:r>
              <a:rPr lang="en-US" altLang="sr-Latn-RS" dirty="0" smtClean="0"/>
              <a:t>Igor </a:t>
            </a:r>
            <a:r>
              <a:rPr lang="en-US" altLang="sr-Latn-RS" dirty="0" err="1" smtClean="0"/>
              <a:t>Stančin</a:t>
            </a:r>
            <a:endParaRPr lang="en-US" altLang="sr-Latn-RS" dirty="0" smtClean="0"/>
          </a:p>
          <a:p>
            <a:r>
              <a:rPr lang="en-US" altLang="sr-Latn-RS" sz="2300" dirty="0" smtClean="0"/>
              <a:t>Mentor: doc. dr. sc. Alan </a:t>
            </a:r>
            <a:r>
              <a:rPr lang="en-US" altLang="sr-Latn-RS" sz="2300" dirty="0" err="1" smtClean="0"/>
              <a:t>Jović</a:t>
            </a:r>
            <a:endParaRPr lang="hr-HR" altLang="sr-Latn-RS" sz="230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sr-Latn-RS"/>
              <a:t>Zagreb, srpanj 2018.</a:t>
            </a:r>
            <a:endParaRPr lang="en-US" dirty="0">
              <a:latin typeface="Times New Roman" charset="0"/>
            </a:endParaRPr>
          </a:p>
        </p:txBody>
      </p:sp>
      <p:sp>
        <p:nvSpPr>
          <p:cNvPr id="14341" name="Rectangle 10"/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D70505"/>
              </a:buClr>
              <a:buSzPct val="75000"/>
              <a:buFont typeface="Symbol" panose="05050102010706020507" pitchFamily="18" charset="2"/>
              <a:buChar char="¨"/>
              <a:defRPr sz="2800">
                <a:solidFill>
                  <a:schemeClr val="tx1"/>
                </a:solidFill>
                <a:latin typeface="Arial CE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D70505"/>
              </a:buClr>
              <a:buSzPct val="75000"/>
              <a:buFont typeface="Webdings" panose="05030102010509060703" pitchFamily="18" charset="2"/>
              <a:buChar char="&lt;"/>
              <a:defRPr sz="2400">
                <a:solidFill>
                  <a:schemeClr val="tx1"/>
                </a:solidFill>
                <a:latin typeface="Arial CE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70505"/>
              </a:buClr>
              <a:buSzPct val="75000"/>
              <a:buFont typeface="Webdings" panose="05030102010509060703" pitchFamily="18" charset="2"/>
              <a:buChar char="="/>
              <a:defRPr sz="2000">
                <a:solidFill>
                  <a:schemeClr val="tx1"/>
                </a:solidFill>
                <a:latin typeface="Arial CE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70505"/>
              </a:buClr>
              <a:buSzPct val="75000"/>
              <a:buFont typeface="Webdings" panose="05030102010509060703" pitchFamily="18" charset="2"/>
              <a:buChar char="8"/>
              <a:defRPr sz="2000">
                <a:solidFill>
                  <a:schemeClr val="tx1"/>
                </a:solidFill>
                <a:latin typeface="Arial CE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D70505"/>
              </a:buClr>
              <a:buSzPct val="75000"/>
              <a:buFont typeface="Webdings" panose="05030102010509060703" pitchFamily="18" charset="2"/>
              <a:buChar char="4"/>
              <a:defRPr sz="1600">
                <a:solidFill>
                  <a:schemeClr val="tx1"/>
                </a:solidFill>
                <a:latin typeface="Arial CE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0505"/>
              </a:buClr>
              <a:buSzPct val="75000"/>
              <a:buFont typeface="Webdings" panose="05030102010509060703" pitchFamily="18" charset="2"/>
              <a:buChar char="4"/>
              <a:defRPr sz="1600">
                <a:solidFill>
                  <a:schemeClr val="tx1"/>
                </a:solidFill>
                <a:latin typeface="Arial CE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0505"/>
              </a:buClr>
              <a:buSzPct val="75000"/>
              <a:buFont typeface="Webdings" panose="05030102010509060703" pitchFamily="18" charset="2"/>
              <a:buChar char="4"/>
              <a:defRPr sz="1600">
                <a:solidFill>
                  <a:schemeClr val="tx1"/>
                </a:solidFill>
                <a:latin typeface="Arial CE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0505"/>
              </a:buClr>
              <a:buSzPct val="75000"/>
              <a:buFont typeface="Webdings" panose="05030102010509060703" pitchFamily="18" charset="2"/>
              <a:buChar char="4"/>
              <a:defRPr sz="1600">
                <a:solidFill>
                  <a:schemeClr val="tx1"/>
                </a:solidFill>
                <a:latin typeface="Arial CE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0505"/>
              </a:buClr>
              <a:buSzPct val="75000"/>
              <a:buFont typeface="Webdings" panose="05030102010509060703" pitchFamily="18" charset="2"/>
              <a:buChar char="4"/>
              <a:defRPr sz="1600">
                <a:solidFill>
                  <a:schemeClr val="tx1"/>
                </a:solidFill>
                <a:latin typeface="Arial CE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AF23858-8CE4-4C43-8492-397B28524D9C}" type="slidenum">
              <a:rPr lang="en-US" altLang="sr-Latn-RS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r>
              <a:rPr lang="en-US" altLang="sr-Latn-RS" sz="1200" dirty="0"/>
              <a:t> od 17</a:t>
            </a:r>
            <a:endParaRPr lang="en-US" altLang="sr-Latn-RS" sz="1400" dirty="0">
              <a:latin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536" y="144910"/>
            <a:ext cx="1163364" cy="116336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Rezultati</a:t>
            </a:r>
            <a:r>
              <a:rPr lang="en-US" dirty="0"/>
              <a:t> </a:t>
            </a:r>
            <a:r>
              <a:rPr lang="en-US" dirty="0" err="1"/>
              <a:t>analize</a:t>
            </a:r>
            <a:r>
              <a:rPr lang="en-US" dirty="0"/>
              <a:t> – </a:t>
            </a:r>
            <a:r>
              <a:rPr lang="en-US" dirty="0" err="1"/>
              <a:t>Klasifikacija</a:t>
            </a:r>
            <a:r>
              <a:rPr lang="en-US" dirty="0"/>
              <a:t> 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r-Latn-RS"/>
              <a:t>Zagreb, srpanj 2018.</a:t>
            </a:r>
            <a:endParaRPr lang="en-US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626D72-CCB1-4D9E-978A-EA0579F1DC6E}" type="slidenum">
              <a:rPr lang="en-US" altLang="sr-Latn-RS" smtClean="0"/>
              <a:pPr>
                <a:defRPr/>
              </a:pPr>
              <a:t>10</a:t>
            </a:fld>
            <a:r>
              <a:rPr lang="en-US" altLang="sr-Latn-RS" dirty="0"/>
              <a:t> od 17</a:t>
            </a:r>
            <a:endParaRPr lang="en-US" altLang="sr-Latn-RS" sz="14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0911901"/>
              </p:ext>
            </p:extLst>
          </p:nvPr>
        </p:nvGraphicFramePr>
        <p:xfrm>
          <a:off x="632519" y="1268776"/>
          <a:ext cx="8784972" cy="5070358"/>
        </p:xfrm>
        <a:graphic>
          <a:graphicData uri="http://schemas.openxmlformats.org/drawingml/2006/table">
            <a:tbl>
              <a:tblPr/>
              <a:tblGrid>
                <a:gridCol w="7680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6808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6808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6808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6808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6808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68085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68085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76808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336037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768085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768085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219155">
                <a:tc gridSpan="12"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Tablica 6. Prikaz srednje vrijednosti i standardne devijacije točnosti algoritama kroz svih pet sezona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871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Kat.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JRip</a:t>
                      </a:r>
                      <a:endParaRPr lang="hr-H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RandomForest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NaiveBayes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Prosjek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6167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Sr. vr.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Std.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Sr. vr.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Std.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Sr. vr.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Std.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Sr. vr.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Std.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Sr. vr.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Std.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22646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68.176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65.348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70.322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70.631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r-H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69125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52.408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53.468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r-H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52.878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08718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49.763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52.676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0.997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r-H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51.435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08718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SAST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56.563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59.991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r-H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58.361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08718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DFGM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51.196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58.468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r-H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08718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DFG_PCT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60.792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55.468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63.696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r-H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60.921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08718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DRBC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62.675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69.898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70.086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r-H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67.597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72523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RBC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59.055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0.376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r-H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59.284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08718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FG_PCT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78.258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75.454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0.375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80.526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0.586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80.469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0.633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r-H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78.677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08718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CFGM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57.782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r-H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55.339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08718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CFGA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55.709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r-H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54.179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08718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CFG_PCT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61.199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0.436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67.089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67.089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r-H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08718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UFGM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66.056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0.785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68.593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r-H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66.381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08718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UFGA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51.451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48.668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r-H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08718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UFG_PCT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70.298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0.777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0.669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71.978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08718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FTAST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48.675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r-H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50.569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4730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statističke</a:t>
            </a:r>
            <a:r>
              <a:rPr lang="en-US" dirty="0"/>
              <a:t> </a:t>
            </a:r>
            <a:r>
              <a:rPr lang="en-US" dirty="0" err="1"/>
              <a:t>kategorije</a:t>
            </a:r>
            <a:r>
              <a:rPr lang="en-US" dirty="0"/>
              <a:t> - EPR</a:t>
            </a:r>
            <a:endParaRPr lang="hr-H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Postotak </a:t>
                </a:r>
                <a:r>
                  <a:rPr lang="en-US" dirty="0" err="1"/>
                  <a:t>efektivnih</a:t>
                </a:r>
                <a:r>
                  <a:rPr lang="en-US" dirty="0"/>
                  <a:t> </a:t>
                </a:r>
                <a:r>
                  <a:rPr lang="en-US" dirty="0" err="1"/>
                  <a:t>dodavanja</a:t>
                </a:r>
                <a:r>
                  <a:rPr lang="en-US" dirty="0"/>
                  <a:t> (</a:t>
                </a:r>
                <a:r>
                  <a:rPr lang="en-US" dirty="0" err="1"/>
                  <a:t>eng.</a:t>
                </a:r>
                <a:r>
                  <a:rPr lang="en-US" dirty="0"/>
                  <a:t> </a:t>
                </a:r>
                <a:r>
                  <a:rPr lang="en-US" i="1" dirty="0"/>
                  <a:t>Effective Passing Ratio</a:t>
                </a:r>
                <a:r>
                  <a:rPr lang="en-US" dirty="0"/>
                  <a:t>) EPR: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𝐸𝑃𝑅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𝐴𝑆𝑇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𝑆𝐴𝑆𝑇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𝐹𝑇𝐴𝑆𝑇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𝑃𝐴𝑆𝑆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U </a:t>
                </a:r>
                <a:r>
                  <a:rPr lang="en-US" dirty="0" err="1"/>
                  <a:t>statističkoj</a:t>
                </a:r>
                <a:r>
                  <a:rPr lang="en-US" dirty="0"/>
                  <a:t> </a:t>
                </a:r>
                <a:r>
                  <a:rPr lang="en-US" dirty="0" err="1"/>
                  <a:t>analizi</a:t>
                </a:r>
                <a:r>
                  <a:rPr lang="en-US" dirty="0"/>
                  <a:t> </a:t>
                </a:r>
                <a:r>
                  <a:rPr lang="en-US" dirty="0" err="1"/>
                  <a:t>manja</a:t>
                </a:r>
                <a:r>
                  <a:rPr lang="en-US" dirty="0"/>
                  <a:t> </a:t>
                </a:r>
                <a:r>
                  <a:rPr lang="en-US" i="1" dirty="0"/>
                  <a:t>p-</a:t>
                </a:r>
                <a:r>
                  <a:rPr lang="en-US" i="1" dirty="0" err="1"/>
                  <a:t>vrijednost</a:t>
                </a:r>
                <a:r>
                  <a:rPr lang="en-US" dirty="0"/>
                  <a:t> od </a:t>
                </a:r>
                <a:r>
                  <a:rPr lang="en-US" dirty="0" err="1"/>
                  <a:t>asistencija</a:t>
                </a:r>
                <a:r>
                  <a:rPr lang="en-US" dirty="0"/>
                  <a:t> (AST).</a:t>
                </a:r>
              </a:p>
              <a:p>
                <a:r>
                  <a:rPr lang="en-US" dirty="0" err="1"/>
                  <a:t>Algoritam</a:t>
                </a:r>
                <a:r>
                  <a:rPr lang="en-US" dirty="0"/>
                  <a:t> Ripper EPR </a:t>
                </a:r>
                <a:r>
                  <a:rPr lang="en-US" dirty="0" err="1"/>
                  <a:t>koristi</a:t>
                </a:r>
                <a:r>
                  <a:rPr lang="en-US" dirty="0"/>
                  <a:t> </a:t>
                </a:r>
                <a:r>
                  <a:rPr lang="en-US" dirty="0" err="1"/>
                  <a:t>kao</a:t>
                </a:r>
                <a:r>
                  <a:rPr lang="en-US" dirty="0"/>
                  <a:t> </a:t>
                </a:r>
                <a:r>
                  <a:rPr lang="en-US" dirty="0" err="1"/>
                  <a:t>diskriminirajuću</a:t>
                </a:r>
                <a:r>
                  <a:rPr lang="en-US" dirty="0"/>
                  <a:t> </a:t>
                </a:r>
                <a:r>
                  <a:rPr lang="en-US" dirty="0" err="1"/>
                  <a:t>varijablu</a:t>
                </a:r>
                <a:r>
                  <a:rPr lang="en-US" dirty="0"/>
                  <a:t> </a:t>
                </a:r>
                <a:r>
                  <a:rPr lang="en-US" dirty="0" err="1"/>
                  <a:t>češće</a:t>
                </a:r>
                <a:r>
                  <a:rPr lang="en-US" dirty="0"/>
                  <a:t> </a:t>
                </a:r>
                <a:r>
                  <a:rPr lang="en-US" dirty="0" err="1"/>
                  <a:t>nego</a:t>
                </a:r>
                <a:r>
                  <a:rPr lang="en-US" dirty="0"/>
                  <a:t> li </a:t>
                </a:r>
                <a:r>
                  <a:rPr lang="en-US" dirty="0" err="1"/>
                  <a:t>asistencije</a:t>
                </a:r>
                <a:r>
                  <a:rPr lang="en-US" dirty="0"/>
                  <a:t>.</a:t>
                </a:r>
              </a:p>
              <a:p>
                <a:r>
                  <a:rPr lang="en-US" dirty="0" err="1"/>
                  <a:t>Prilikom</a:t>
                </a:r>
                <a:r>
                  <a:rPr lang="en-US" dirty="0"/>
                  <a:t> </a:t>
                </a:r>
                <a:r>
                  <a:rPr lang="en-US" dirty="0" err="1"/>
                  <a:t>klasifikacije</a:t>
                </a:r>
                <a:r>
                  <a:rPr lang="en-US" dirty="0"/>
                  <a:t> </a:t>
                </a:r>
                <a:r>
                  <a:rPr lang="en-US" dirty="0" err="1"/>
                  <a:t>asistencije</a:t>
                </a:r>
                <a:r>
                  <a:rPr lang="en-US" dirty="0"/>
                  <a:t> u </a:t>
                </a:r>
                <a:r>
                  <a:rPr lang="en-US" dirty="0" err="1"/>
                  <a:t>prosjeku</a:t>
                </a:r>
                <a:r>
                  <a:rPr lang="en-US" dirty="0"/>
                  <a:t> </a:t>
                </a:r>
                <a:r>
                  <a:rPr lang="en-US" dirty="0" err="1"/>
                  <a:t>daju</a:t>
                </a:r>
                <a:r>
                  <a:rPr lang="en-US" dirty="0"/>
                  <a:t> </a:t>
                </a:r>
                <a:r>
                  <a:rPr lang="en-US" dirty="0" err="1"/>
                  <a:t>oko</a:t>
                </a:r>
                <a:r>
                  <a:rPr lang="en-US" dirty="0"/>
                  <a:t> 1% </a:t>
                </a:r>
                <a:r>
                  <a:rPr lang="en-US" dirty="0" err="1"/>
                  <a:t>višu</a:t>
                </a:r>
                <a:r>
                  <a:rPr lang="en-US" dirty="0"/>
                  <a:t> </a:t>
                </a:r>
                <a:r>
                  <a:rPr lang="en-US" dirty="0" err="1"/>
                  <a:t>točnost</a:t>
                </a:r>
                <a:r>
                  <a:rPr lang="en-US" dirty="0"/>
                  <a:t> od EPR-a.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941" t="-1230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r-Latn-RS"/>
              <a:t>Zagreb, srpanj 2018.</a:t>
            </a:r>
            <a:endParaRPr lang="en-US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626D72-CCB1-4D9E-978A-EA0579F1DC6E}" type="slidenum">
              <a:rPr lang="en-US" altLang="sr-Latn-RS" smtClean="0"/>
              <a:pPr>
                <a:defRPr/>
              </a:pPr>
              <a:t>11</a:t>
            </a:fld>
            <a:r>
              <a:rPr lang="en-US" altLang="sr-Latn-RS" dirty="0"/>
              <a:t> od 17</a:t>
            </a:r>
            <a:endParaRPr lang="en-US" altLang="sr-Latn-RS" sz="1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202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statističke</a:t>
            </a:r>
            <a:r>
              <a:rPr lang="en-US" dirty="0"/>
              <a:t> </a:t>
            </a:r>
            <a:r>
              <a:rPr lang="en-US" dirty="0" err="1"/>
              <a:t>kategorije</a:t>
            </a:r>
            <a:r>
              <a:rPr lang="en-US" dirty="0"/>
              <a:t> – AFG%</a:t>
            </a:r>
            <a:endParaRPr lang="hr-H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Prilagodeni </a:t>
                </a:r>
                <a:r>
                  <a:rPr lang="en-US" dirty="0" err="1"/>
                  <a:t>postotak</a:t>
                </a:r>
                <a:r>
                  <a:rPr lang="en-US" dirty="0"/>
                  <a:t> </a:t>
                </a:r>
                <a:r>
                  <a:rPr lang="en-US" dirty="0" err="1"/>
                  <a:t>šuta</a:t>
                </a:r>
                <a:r>
                  <a:rPr lang="en-US" dirty="0"/>
                  <a:t> (</a:t>
                </a:r>
                <a:r>
                  <a:rPr lang="en-US" dirty="0" err="1"/>
                  <a:t>eng.</a:t>
                </a:r>
                <a:r>
                  <a:rPr lang="en-US" dirty="0"/>
                  <a:t> </a:t>
                </a:r>
                <a:r>
                  <a:rPr lang="en-US" i="1" dirty="0"/>
                  <a:t>Adjusted Field Goal Percentage</a:t>
                </a:r>
                <a:r>
                  <a:rPr lang="en-US" dirty="0"/>
                  <a:t>) AFG%: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𝐴𝐹𝐺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%=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1,3∗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𝑈𝐹𝐺𝑀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𝐶𝐹𝐺𝑀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𝑈𝐹𝐺𝐴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𝐶𝐹𝐺𝐴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U </a:t>
                </a:r>
                <a:r>
                  <a:rPr lang="en-US" dirty="0" err="1"/>
                  <a:t>statističkoj</a:t>
                </a:r>
                <a:r>
                  <a:rPr lang="en-US" dirty="0"/>
                  <a:t> </a:t>
                </a:r>
                <a:r>
                  <a:rPr lang="en-US" dirty="0" err="1"/>
                  <a:t>analizi</a:t>
                </a:r>
                <a:r>
                  <a:rPr lang="en-US" dirty="0"/>
                  <a:t> </a:t>
                </a:r>
                <a:r>
                  <a:rPr lang="en-US" dirty="0" err="1"/>
                  <a:t>manja</a:t>
                </a:r>
                <a:r>
                  <a:rPr lang="en-US" dirty="0"/>
                  <a:t> </a:t>
                </a:r>
                <a:r>
                  <a:rPr lang="en-US" i="1" dirty="0"/>
                  <a:t>p-</a:t>
                </a:r>
                <a:r>
                  <a:rPr lang="en-US" i="1" dirty="0" err="1"/>
                  <a:t>vrijednost</a:t>
                </a:r>
                <a:r>
                  <a:rPr lang="en-US" dirty="0"/>
                  <a:t> od FG%</a:t>
                </a:r>
              </a:p>
              <a:p>
                <a:r>
                  <a:rPr lang="en-US" dirty="0" err="1"/>
                  <a:t>Algoritam</a:t>
                </a:r>
                <a:r>
                  <a:rPr lang="en-US" dirty="0"/>
                  <a:t> Ripper AFG% </a:t>
                </a:r>
                <a:r>
                  <a:rPr lang="en-US" dirty="0" err="1"/>
                  <a:t>koristi</a:t>
                </a:r>
                <a:r>
                  <a:rPr lang="en-US" dirty="0"/>
                  <a:t> </a:t>
                </a:r>
                <a:r>
                  <a:rPr lang="en-US" dirty="0" err="1"/>
                  <a:t>kao</a:t>
                </a:r>
                <a:r>
                  <a:rPr lang="en-US" dirty="0"/>
                  <a:t> </a:t>
                </a:r>
                <a:r>
                  <a:rPr lang="en-US" dirty="0" err="1"/>
                  <a:t>diskriminirajuću</a:t>
                </a:r>
                <a:r>
                  <a:rPr lang="en-US" dirty="0"/>
                  <a:t> </a:t>
                </a:r>
                <a:r>
                  <a:rPr lang="en-US" dirty="0" err="1"/>
                  <a:t>varijablu</a:t>
                </a:r>
                <a:r>
                  <a:rPr lang="en-US" dirty="0"/>
                  <a:t> </a:t>
                </a:r>
                <a:r>
                  <a:rPr lang="en-US" dirty="0" err="1"/>
                  <a:t>češće</a:t>
                </a:r>
                <a:r>
                  <a:rPr lang="en-US" dirty="0"/>
                  <a:t> </a:t>
                </a:r>
                <a:r>
                  <a:rPr lang="en-US" dirty="0" err="1"/>
                  <a:t>nego</a:t>
                </a:r>
                <a:r>
                  <a:rPr lang="en-US" dirty="0"/>
                  <a:t> li FG%.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941" t="-1230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r-Latn-RS"/>
              <a:t>Zagreb, srpanj 2018.</a:t>
            </a:r>
            <a:endParaRPr lang="en-US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626D72-CCB1-4D9E-978A-EA0579F1DC6E}" type="slidenum">
              <a:rPr lang="en-US" altLang="sr-Latn-RS" smtClean="0"/>
              <a:pPr>
                <a:defRPr/>
              </a:pPr>
              <a:t>12</a:t>
            </a:fld>
            <a:r>
              <a:rPr lang="en-US" altLang="sr-Latn-RS" dirty="0"/>
              <a:t> od 17</a:t>
            </a:r>
            <a:endParaRPr lang="en-US" altLang="sr-Latn-RS" sz="1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2876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statističke</a:t>
            </a:r>
            <a:r>
              <a:rPr lang="en-US" dirty="0"/>
              <a:t> </a:t>
            </a:r>
            <a:r>
              <a:rPr lang="en-US" dirty="0" err="1"/>
              <a:t>kategorije</a:t>
            </a:r>
            <a:r>
              <a:rPr lang="en-US" dirty="0"/>
              <a:t> – AFG%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r-Latn-RS"/>
              <a:t>Zagreb, srpanj 2018.</a:t>
            </a:r>
            <a:endParaRPr lang="en-US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626D72-CCB1-4D9E-978A-EA0579F1DC6E}" type="slidenum">
              <a:rPr lang="en-US" altLang="sr-Latn-RS" smtClean="0"/>
              <a:pPr>
                <a:defRPr/>
              </a:pPr>
              <a:t>13</a:t>
            </a:fld>
            <a:r>
              <a:rPr lang="en-US" altLang="sr-Latn-RS" dirty="0"/>
              <a:t> od 17</a:t>
            </a:r>
            <a:endParaRPr lang="en-US" altLang="sr-Latn-RS" sz="14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3799923"/>
              </p:ext>
            </p:extLst>
          </p:nvPr>
        </p:nvGraphicFramePr>
        <p:xfrm>
          <a:off x="742950" y="1219200"/>
          <a:ext cx="84201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54426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Rezultati</a:t>
            </a:r>
            <a:r>
              <a:rPr lang="en-US" dirty="0"/>
              <a:t> </a:t>
            </a:r>
            <a:r>
              <a:rPr lang="en-US" dirty="0" err="1"/>
              <a:t>predikcija</a:t>
            </a:r>
            <a:r>
              <a:rPr lang="en-US" dirty="0"/>
              <a:t> –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en-US" dirty="0" err="1"/>
              <a:t>parametra</a:t>
            </a:r>
            <a:r>
              <a:rPr lang="en-US" dirty="0"/>
              <a:t> </a:t>
            </a:r>
            <a:r>
              <a:rPr lang="en-US" i="1" dirty="0"/>
              <a:t>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r-Latn-RS"/>
              <a:t>Zagreb, srpanj 2018.</a:t>
            </a:r>
            <a:endParaRPr lang="en-US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626D72-CCB1-4D9E-978A-EA0579F1DC6E}" type="slidenum">
              <a:rPr lang="en-US" altLang="sr-Latn-RS" smtClean="0"/>
              <a:pPr>
                <a:defRPr/>
              </a:pPr>
              <a:t>14</a:t>
            </a:fld>
            <a:r>
              <a:rPr lang="en-US" altLang="sr-Latn-RS" dirty="0"/>
              <a:t> od 17</a:t>
            </a:r>
            <a:endParaRPr lang="en-US" altLang="sr-Latn-RS" sz="14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408082010"/>
              </p:ext>
            </p:extLst>
          </p:nvPr>
        </p:nvGraphicFramePr>
        <p:xfrm>
          <a:off x="1496616" y="1268760"/>
          <a:ext cx="6840760" cy="2429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876585246"/>
              </p:ext>
            </p:extLst>
          </p:nvPr>
        </p:nvGraphicFramePr>
        <p:xfrm>
          <a:off x="1496616" y="3789040"/>
          <a:ext cx="6840760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988125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Rezultati</a:t>
            </a:r>
            <a:r>
              <a:rPr lang="en-US" dirty="0"/>
              <a:t> </a:t>
            </a:r>
            <a:r>
              <a:rPr lang="en-US" dirty="0" err="1"/>
              <a:t>predikcija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r-Latn-RS"/>
              <a:t>Zagreb, srpanj 2018.</a:t>
            </a:r>
            <a:endParaRPr lang="en-US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626D72-CCB1-4D9E-978A-EA0579F1DC6E}" type="slidenum">
              <a:rPr lang="en-US" altLang="sr-Latn-RS" smtClean="0"/>
              <a:pPr>
                <a:defRPr/>
              </a:pPr>
              <a:t>15</a:t>
            </a:fld>
            <a:r>
              <a:rPr lang="en-US" altLang="sr-Latn-RS" dirty="0"/>
              <a:t> od 17</a:t>
            </a:r>
            <a:endParaRPr lang="en-US" altLang="sr-Latn-RS" sz="14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6451800"/>
              </p:ext>
            </p:extLst>
          </p:nvPr>
        </p:nvGraphicFramePr>
        <p:xfrm>
          <a:off x="742950" y="1219200"/>
          <a:ext cx="84201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93595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Zaključak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950" y="1124744"/>
            <a:ext cx="8420100" cy="5047456"/>
          </a:xfrm>
        </p:spPr>
        <p:txBody>
          <a:bodyPr/>
          <a:lstStyle/>
          <a:p>
            <a:r>
              <a:rPr lang="en-US" sz="2100" dirty="0" err="1"/>
              <a:t>Najbitnije</a:t>
            </a:r>
            <a:r>
              <a:rPr lang="en-US" sz="2100" dirty="0"/>
              <a:t> </a:t>
            </a:r>
            <a:r>
              <a:rPr lang="en-US" sz="2100" dirty="0" err="1"/>
              <a:t>razlike</a:t>
            </a:r>
            <a:r>
              <a:rPr lang="en-US" sz="2100" dirty="0"/>
              <a:t> </a:t>
            </a:r>
            <a:r>
              <a:rPr lang="en-US" sz="2100" dirty="0" err="1"/>
              <a:t>među</a:t>
            </a:r>
            <a:r>
              <a:rPr lang="en-US" sz="2100" dirty="0"/>
              <a:t> </a:t>
            </a:r>
            <a:r>
              <a:rPr lang="en-US" sz="2100" dirty="0" err="1"/>
              <a:t>dobrim</a:t>
            </a:r>
            <a:r>
              <a:rPr lang="en-US" sz="2100" dirty="0"/>
              <a:t> </a:t>
            </a:r>
            <a:r>
              <a:rPr lang="en-US" sz="2100" dirty="0" err="1"/>
              <a:t>i</a:t>
            </a:r>
            <a:r>
              <a:rPr lang="en-US" sz="2100" dirty="0"/>
              <a:t> </a:t>
            </a:r>
            <a:r>
              <a:rPr lang="en-US" sz="2100" dirty="0" err="1"/>
              <a:t>lošim</a:t>
            </a:r>
            <a:r>
              <a:rPr lang="en-US" sz="2100" dirty="0"/>
              <a:t> </a:t>
            </a:r>
            <a:r>
              <a:rPr lang="en-US" sz="2100" dirty="0" err="1"/>
              <a:t>ekipama</a:t>
            </a:r>
            <a:r>
              <a:rPr lang="en-US" sz="2100" dirty="0"/>
              <a:t> </a:t>
            </a:r>
            <a:r>
              <a:rPr lang="en-US" sz="2100" dirty="0" err="1"/>
              <a:t>su</a:t>
            </a:r>
            <a:r>
              <a:rPr lang="en-US" sz="2100" dirty="0"/>
              <a:t>: </a:t>
            </a:r>
            <a:r>
              <a:rPr lang="en-US" sz="2100" dirty="0" err="1"/>
              <a:t>postotak</a:t>
            </a:r>
            <a:r>
              <a:rPr lang="en-US" sz="2100" dirty="0"/>
              <a:t> </a:t>
            </a:r>
            <a:r>
              <a:rPr lang="en-US" sz="2100" dirty="0" err="1"/>
              <a:t>šuta</a:t>
            </a:r>
            <a:r>
              <a:rPr lang="en-US" sz="2100" dirty="0"/>
              <a:t> (</a:t>
            </a:r>
            <a:r>
              <a:rPr lang="en-US" sz="2100" dirty="0" err="1"/>
              <a:t>obični</a:t>
            </a:r>
            <a:r>
              <a:rPr lang="en-US" sz="2100" dirty="0"/>
              <a:t>, </a:t>
            </a:r>
            <a:r>
              <a:rPr lang="en-US" sz="2100" dirty="0" err="1"/>
              <a:t>branjeni</a:t>
            </a:r>
            <a:r>
              <a:rPr lang="en-US" sz="2100" dirty="0"/>
              <a:t> </a:t>
            </a:r>
            <a:r>
              <a:rPr lang="en-US" sz="2100" dirty="0" err="1"/>
              <a:t>i</a:t>
            </a:r>
            <a:r>
              <a:rPr lang="en-US" sz="2100" dirty="0"/>
              <a:t> </a:t>
            </a:r>
            <a:r>
              <a:rPr lang="en-US" sz="2100" dirty="0" err="1"/>
              <a:t>nebranjeni</a:t>
            </a:r>
            <a:r>
              <a:rPr lang="en-US" sz="2100" dirty="0"/>
              <a:t>), </a:t>
            </a:r>
            <a:r>
              <a:rPr lang="en-US" sz="2100" dirty="0" err="1"/>
              <a:t>broj</a:t>
            </a:r>
            <a:r>
              <a:rPr lang="en-US" sz="2100" dirty="0"/>
              <a:t> </a:t>
            </a:r>
            <a:r>
              <a:rPr lang="en-US" sz="2100" dirty="0" err="1"/>
              <a:t>zabijenih</a:t>
            </a:r>
            <a:r>
              <a:rPr lang="en-US" sz="2100" dirty="0"/>
              <a:t> </a:t>
            </a:r>
            <a:r>
              <a:rPr lang="en-US" sz="2100" dirty="0" err="1"/>
              <a:t>nebranjenih</a:t>
            </a:r>
            <a:r>
              <a:rPr lang="en-US" sz="2100" dirty="0"/>
              <a:t> </a:t>
            </a:r>
            <a:r>
              <a:rPr lang="en-US" sz="2100" dirty="0" err="1"/>
              <a:t>šutova</a:t>
            </a:r>
            <a:r>
              <a:rPr lang="en-US" sz="2100" dirty="0"/>
              <a:t>, </a:t>
            </a:r>
            <a:r>
              <a:rPr lang="en-US" sz="2100" dirty="0" err="1"/>
              <a:t>asistencije</a:t>
            </a:r>
            <a:r>
              <a:rPr lang="en-US" sz="2100" dirty="0"/>
              <a:t>, </a:t>
            </a:r>
            <a:r>
              <a:rPr lang="en-US" sz="2100" dirty="0" err="1"/>
              <a:t>sekundarne</a:t>
            </a:r>
            <a:r>
              <a:rPr lang="en-US" sz="2100" dirty="0"/>
              <a:t> </a:t>
            </a:r>
            <a:r>
              <a:rPr lang="en-US" sz="2100" dirty="0" err="1"/>
              <a:t>asistencije</a:t>
            </a:r>
            <a:r>
              <a:rPr lang="en-US" sz="2100" dirty="0"/>
              <a:t> </a:t>
            </a:r>
            <a:r>
              <a:rPr lang="en-US" sz="2100" dirty="0" err="1"/>
              <a:t>i</a:t>
            </a:r>
            <a:r>
              <a:rPr lang="en-US" sz="2100" dirty="0"/>
              <a:t> </a:t>
            </a:r>
            <a:r>
              <a:rPr lang="en-US" sz="2100" dirty="0" err="1"/>
              <a:t>broj</a:t>
            </a:r>
            <a:r>
              <a:rPr lang="en-US" sz="2100" dirty="0"/>
              <a:t> </a:t>
            </a:r>
            <a:r>
              <a:rPr lang="en-US" sz="2100" dirty="0" err="1"/>
              <a:t>prilika</a:t>
            </a:r>
            <a:r>
              <a:rPr lang="en-US" sz="2100" dirty="0"/>
              <a:t> </a:t>
            </a:r>
            <a:r>
              <a:rPr lang="en-US" sz="2100" dirty="0" err="1"/>
              <a:t>za</a:t>
            </a:r>
            <a:r>
              <a:rPr lang="en-US" sz="2100" dirty="0"/>
              <a:t> </a:t>
            </a:r>
            <a:r>
              <a:rPr lang="en-US" sz="2100" dirty="0" err="1"/>
              <a:t>obrambeni</a:t>
            </a:r>
            <a:r>
              <a:rPr lang="en-US" sz="2100" dirty="0"/>
              <a:t> </a:t>
            </a:r>
            <a:r>
              <a:rPr lang="en-US" sz="2100" dirty="0" err="1"/>
              <a:t>skok</a:t>
            </a:r>
            <a:r>
              <a:rPr lang="en-US" sz="2100" dirty="0"/>
              <a:t>.</a:t>
            </a:r>
          </a:p>
          <a:p>
            <a:r>
              <a:rPr lang="en-US" sz="2100" dirty="0" err="1"/>
              <a:t>Nebranjeni</a:t>
            </a:r>
            <a:r>
              <a:rPr lang="en-US" sz="2100" dirty="0"/>
              <a:t> </a:t>
            </a:r>
            <a:r>
              <a:rPr lang="en-US" sz="2100" dirty="0" err="1"/>
              <a:t>šut</a:t>
            </a:r>
            <a:r>
              <a:rPr lang="en-US" sz="2100" dirty="0"/>
              <a:t> je </a:t>
            </a:r>
            <a:r>
              <a:rPr lang="en-US" sz="2100" dirty="0" err="1"/>
              <a:t>bitniji</a:t>
            </a:r>
            <a:r>
              <a:rPr lang="en-US" sz="2100" dirty="0"/>
              <a:t> </a:t>
            </a:r>
            <a:r>
              <a:rPr lang="en-US" sz="2100" dirty="0" err="1"/>
              <a:t>za</a:t>
            </a:r>
            <a:r>
              <a:rPr lang="en-US" sz="2100" dirty="0"/>
              <a:t> </a:t>
            </a:r>
            <a:r>
              <a:rPr lang="en-US" sz="2100" dirty="0" err="1"/>
              <a:t>pobjedu</a:t>
            </a:r>
            <a:r>
              <a:rPr lang="en-US" sz="2100" dirty="0"/>
              <a:t> od </a:t>
            </a:r>
            <a:r>
              <a:rPr lang="en-US" sz="2100" dirty="0" err="1"/>
              <a:t>branjenog</a:t>
            </a:r>
            <a:r>
              <a:rPr lang="en-US" sz="2100" dirty="0"/>
              <a:t>.</a:t>
            </a:r>
          </a:p>
          <a:p>
            <a:r>
              <a:rPr lang="en-US" sz="2100" dirty="0"/>
              <a:t>EPR – </a:t>
            </a:r>
            <a:r>
              <a:rPr lang="en-US" sz="2100" dirty="0" err="1"/>
              <a:t>mjera</a:t>
            </a:r>
            <a:r>
              <a:rPr lang="en-US" sz="2100" dirty="0"/>
              <a:t> </a:t>
            </a:r>
            <a:r>
              <a:rPr lang="en-US" sz="2100" dirty="0" err="1"/>
              <a:t>koja</a:t>
            </a:r>
            <a:r>
              <a:rPr lang="en-US" sz="2100" dirty="0"/>
              <a:t> </a:t>
            </a:r>
            <a:r>
              <a:rPr lang="en-US" sz="2100" dirty="0" err="1"/>
              <a:t>daje</a:t>
            </a:r>
            <a:r>
              <a:rPr lang="en-US" sz="2100" dirty="0"/>
              <a:t> </a:t>
            </a:r>
            <a:r>
              <a:rPr lang="en-US" sz="2100" dirty="0" err="1"/>
              <a:t>uvid</a:t>
            </a:r>
            <a:r>
              <a:rPr lang="en-US" sz="2100" dirty="0"/>
              <a:t> u </a:t>
            </a:r>
            <a:r>
              <a:rPr lang="en-US" sz="2100" dirty="0" err="1"/>
              <a:t>omjer</a:t>
            </a:r>
            <a:r>
              <a:rPr lang="en-US" sz="2100" dirty="0"/>
              <a:t> </a:t>
            </a:r>
            <a:r>
              <a:rPr lang="en-US" sz="2100" dirty="0" err="1"/>
              <a:t>kvalitete</a:t>
            </a:r>
            <a:r>
              <a:rPr lang="en-US" sz="2100" dirty="0"/>
              <a:t> </a:t>
            </a:r>
            <a:r>
              <a:rPr lang="en-US" sz="2100" dirty="0" err="1"/>
              <a:t>i</a:t>
            </a:r>
            <a:r>
              <a:rPr lang="en-US" sz="2100" dirty="0"/>
              <a:t> </a:t>
            </a:r>
            <a:r>
              <a:rPr lang="en-US" sz="2100" dirty="0" err="1"/>
              <a:t>kvantitete</a:t>
            </a:r>
            <a:r>
              <a:rPr lang="en-US" sz="2100" dirty="0"/>
              <a:t> </a:t>
            </a:r>
            <a:r>
              <a:rPr lang="en-US" sz="2100" dirty="0" err="1"/>
              <a:t>dodavanja</a:t>
            </a:r>
            <a:r>
              <a:rPr lang="en-US" sz="2100" dirty="0"/>
              <a:t>.</a:t>
            </a:r>
          </a:p>
          <a:p>
            <a:r>
              <a:rPr lang="en-US" sz="2100" dirty="0"/>
              <a:t>AFG% - </a:t>
            </a:r>
            <a:r>
              <a:rPr lang="en-US" sz="2100" dirty="0" err="1"/>
              <a:t>mjera</a:t>
            </a:r>
            <a:r>
              <a:rPr lang="en-US" sz="2100" dirty="0"/>
              <a:t> </a:t>
            </a:r>
            <a:r>
              <a:rPr lang="en-US" sz="2100" dirty="0" err="1"/>
              <a:t>koja</a:t>
            </a:r>
            <a:r>
              <a:rPr lang="en-US" sz="2100" dirty="0"/>
              <a:t> </a:t>
            </a:r>
            <a:r>
              <a:rPr lang="en-US" sz="2100" dirty="0" err="1"/>
              <a:t>prilagođava</a:t>
            </a:r>
            <a:r>
              <a:rPr lang="en-US" sz="2100" dirty="0"/>
              <a:t> </a:t>
            </a:r>
            <a:r>
              <a:rPr lang="en-US" sz="2100" dirty="0" err="1"/>
              <a:t>postotak</a:t>
            </a:r>
            <a:r>
              <a:rPr lang="en-US" sz="2100" dirty="0"/>
              <a:t> </a:t>
            </a:r>
            <a:r>
              <a:rPr lang="en-US" sz="2100" dirty="0" err="1"/>
              <a:t>šuta</a:t>
            </a:r>
            <a:r>
              <a:rPr lang="en-US" sz="2100" dirty="0"/>
              <a:t> s </a:t>
            </a:r>
            <a:r>
              <a:rPr lang="en-US" sz="2100" dirty="0" err="1"/>
              <a:t>obzirom</a:t>
            </a:r>
            <a:r>
              <a:rPr lang="en-US" sz="2100" dirty="0"/>
              <a:t> </a:t>
            </a:r>
            <a:r>
              <a:rPr lang="en-US" sz="2100" dirty="0" err="1"/>
              <a:t>na</a:t>
            </a:r>
            <a:r>
              <a:rPr lang="en-US" sz="2100" dirty="0"/>
              <a:t> </a:t>
            </a:r>
            <a:r>
              <a:rPr lang="en-US" sz="2100" dirty="0" err="1"/>
              <a:t>kvalitetu</a:t>
            </a:r>
            <a:r>
              <a:rPr lang="en-US" sz="2100" dirty="0"/>
              <a:t> </a:t>
            </a:r>
            <a:r>
              <a:rPr lang="en-US" sz="2100" dirty="0" err="1"/>
              <a:t>selekcije</a:t>
            </a:r>
            <a:r>
              <a:rPr lang="en-US" sz="2100" dirty="0"/>
              <a:t> </a:t>
            </a:r>
            <a:r>
              <a:rPr lang="en-US" sz="2100" dirty="0" err="1"/>
              <a:t>šuta</a:t>
            </a:r>
            <a:r>
              <a:rPr lang="en-US" sz="2100" dirty="0"/>
              <a:t>.</a:t>
            </a:r>
          </a:p>
          <a:p>
            <a:r>
              <a:rPr lang="en-US" sz="2100" dirty="0" err="1"/>
              <a:t>Predikcije</a:t>
            </a:r>
            <a:r>
              <a:rPr lang="en-US" sz="2100" dirty="0"/>
              <a:t> </a:t>
            </a:r>
            <a:r>
              <a:rPr lang="en-US" sz="2100" dirty="0" err="1"/>
              <a:t>samo</a:t>
            </a:r>
            <a:r>
              <a:rPr lang="en-US" sz="2100" dirty="0"/>
              <a:t> </a:t>
            </a:r>
            <a:r>
              <a:rPr lang="en-US" sz="2100" dirty="0" err="1" smtClean="0"/>
              <a:t>sa</a:t>
            </a:r>
            <a:r>
              <a:rPr lang="en-US" sz="2100" dirty="0" smtClean="0"/>
              <a:t> </a:t>
            </a:r>
            <a:r>
              <a:rPr lang="en-US" sz="2100" dirty="0" err="1"/>
              <a:t>statistikama</a:t>
            </a:r>
            <a:r>
              <a:rPr lang="en-US" sz="2100" dirty="0"/>
              <a:t> </a:t>
            </a:r>
            <a:r>
              <a:rPr lang="en-US" sz="2100" dirty="0" err="1"/>
              <a:t>praćenja</a:t>
            </a:r>
            <a:r>
              <a:rPr lang="en-US" sz="2100" dirty="0"/>
              <a:t> </a:t>
            </a:r>
            <a:r>
              <a:rPr lang="en-US" sz="2100" dirty="0" err="1"/>
              <a:t>igrača</a:t>
            </a:r>
            <a:r>
              <a:rPr lang="en-US" sz="2100" dirty="0"/>
              <a:t> </a:t>
            </a:r>
            <a:r>
              <a:rPr lang="en-US" sz="2100" dirty="0" err="1"/>
              <a:t>daju</a:t>
            </a:r>
            <a:r>
              <a:rPr lang="en-US" sz="2100" dirty="0"/>
              <a:t> </a:t>
            </a:r>
            <a:r>
              <a:rPr lang="en-US" sz="2100" dirty="0" err="1"/>
              <a:t>relativno</a:t>
            </a:r>
            <a:r>
              <a:rPr lang="en-US" sz="2100" dirty="0"/>
              <a:t> </a:t>
            </a:r>
            <a:r>
              <a:rPr lang="en-US" sz="2100" dirty="0" err="1"/>
              <a:t>visoke</a:t>
            </a:r>
            <a:r>
              <a:rPr lang="en-US" sz="2100" dirty="0"/>
              <a:t> </a:t>
            </a:r>
            <a:r>
              <a:rPr lang="en-US" sz="2100" dirty="0" err="1"/>
              <a:t>točnosti</a:t>
            </a:r>
            <a:r>
              <a:rPr lang="en-US" sz="2100" dirty="0"/>
              <a:t> </a:t>
            </a:r>
            <a:r>
              <a:rPr lang="en-US" sz="2100" dirty="0" err="1"/>
              <a:t>prilikom</a:t>
            </a:r>
            <a:r>
              <a:rPr lang="en-US" sz="2100" dirty="0"/>
              <a:t> </a:t>
            </a:r>
            <a:r>
              <a:rPr lang="en-US" sz="2100" dirty="0" err="1" smtClean="0"/>
              <a:t>predikcija</a:t>
            </a:r>
            <a:r>
              <a:rPr lang="en-US" sz="2100" dirty="0" smtClean="0"/>
              <a:t> </a:t>
            </a:r>
            <a:r>
              <a:rPr lang="en-US" sz="2100" dirty="0"/>
              <a:t>(</a:t>
            </a:r>
            <a:r>
              <a:rPr lang="en-US" sz="2100" dirty="0" err="1"/>
              <a:t>oko</a:t>
            </a:r>
            <a:r>
              <a:rPr lang="en-US" sz="2100" dirty="0"/>
              <a:t> 65</a:t>
            </a:r>
            <a:r>
              <a:rPr lang="en-US" sz="2100" dirty="0" smtClean="0"/>
              <a:t>%). </a:t>
            </a:r>
          </a:p>
          <a:p>
            <a:r>
              <a:rPr lang="en-US" sz="2100" dirty="0" err="1" smtClean="0"/>
              <a:t>Moguća</a:t>
            </a:r>
            <a:r>
              <a:rPr lang="en-US" sz="2100" dirty="0" smtClean="0"/>
              <a:t> </a:t>
            </a:r>
            <a:r>
              <a:rPr lang="en-US" sz="2100" dirty="0" err="1" smtClean="0"/>
              <a:t>poboljšanja</a:t>
            </a:r>
            <a:r>
              <a:rPr lang="en-US" sz="2100" dirty="0" smtClean="0"/>
              <a:t> </a:t>
            </a:r>
            <a:r>
              <a:rPr lang="en-US" sz="2100" dirty="0" err="1" smtClean="0"/>
              <a:t>našeg</a:t>
            </a:r>
            <a:r>
              <a:rPr lang="en-US" sz="2100" dirty="0" smtClean="0"/>
              <a:t> </a:t>
            </a:r>
            <a:r>
              <a:rPr lang="en-US" sz="2100" dirty="0" err="1" smtClean="0"/>
              <a:t>rada</a:t>
            </a:r>
            <a:r>
              <a:rPr lang="en-US" sz="2100" dirty="0" smtClean="0"/>
              <a:t> </a:t>
            </a:r>
            <a:r>
              <a:rPr lang="en-US" sz="2100" dirty="0" err="1" smtClean="0"/>
              <a:t>može</a:t>
            </a:r>
            <a:r>
              <a:rPr lang="en-US" sz="2100" dirty="0" smtClean="0"/>
              <a:t> </a:t>
            </a:r>
            <a:r>
              <a:rPr lang="en-US" sz="2100" dirty="0" err="1" smtClean="0"/>
              <a:t>biti</a:t>
            </a:r>
            <a:r>
              <a:rPr lang="en-US" sz="2100" dirty="0" smtClean="0"/>
              <a:t> </a:t>
            </a:r>
            <a:r>
              <a:rPr lang="en-US" sz="2100" dirty="0" err="1" smtClean="0"/>
              <a:t>selekcija</a:t>
            </a:r>
            <a:r>
              <a:rPr lang="en-US" sz="2100" dirty="0" smtClean="0"/>
              <a:t> </a:t>
            </a:r>
            <a:r>
              <a:rPr lang="en-US" sz="2100" dirty="0" err="1" smtClean="0"/>
              <a:t>značajki</a:t>
            </a:r>
            <a:r>
              <a:rPr lang="en-US" sz="2100" dirty="0" smtClean="0"/>
              <a:t> </a:t>
            </a:r>
            <a:r>
              <a:rPr lang="en-US" sz="2100" dirty="0" err="1" smtClean="0"/>
              <a:t>radi</a:t>
            </a:r>
            <a:r>
              <a:rPr lang="en-US" sz="2100" dirty="0" smtClean="0"/>
              <a:t> </a:t>
            </a:r>
            <a:r>
              <a:rPr lang="en-US" sz="2100" dirty="0" err="1" smtClean="0"/>
              <a:t>poboljšanja</a:t>
            </a:r>
            <a:r>
              <a:rPr lang="en-US" sz="2100" dirty="0" smtClean="0"/>
              <a:t> </a:t>
            </a:r>
            <a:r>
              <a:rPr lang="en-US" sz="2100" dirty="0" err="1" smtClean="0"/>
              <a:t>točnosti</a:t>
            </a:r>
            <a:r>
              <a:rPr lang="en-US" sz="2100" dirty="0" smtClean="0"/>
              <a:t> </a:t>
            </a:r>
            <a:r>
              <a:rPr lang="en-US" sz="2100" dirty="0" err="1" smtClean="0"/>
              <a:t>predikcija</a:t>
            </a:r>
            <a:r>
              <a:rPr lang="en-US" sz="2100" dirty="0" smtClean="0"/>
              <a:t>. </a:t>
            </a:r>
            <a:r>
              <a:rPr lang="en-US" sz="2100" dirty="0" err="1" smtClean="0"/>
              <a:t>Također</a:t>
            </a:r>
            <a:r>
              <a:rPr lang="en-US" sz="2100" dirty="0" smtClean="0"/>
              <a:t>, </a:t>
            </a:r>
            <a:r>
              <a:rPr lang="en-US" sz="2100" dirty="0" err="1" smtClean="0"/>
              <a:t>nadogradnja</a:t>
            </a:r>
            <a:r>
              <a:rPr lang="en-US" sz="2100" dirty="0" smtClean="0"/>
              <a:t> </a:t>
            </a:r>
            <a:r>
              <a:rPr lang="en-US" sz="2100" dirty="0" err="1" smtClean="0"/>
              <a:t>našeg</a:t>
            </a:r>
            <a:r>
              <a:rPr lang="en-US" sz="2100" dirty="0" smtClean="0"/>
              <a:t> </a:t>
            </a:r>
            <a:r>
              <a:rPr lang="en-US" sz="2100" dirty="0" err="1" smtClean="0"/>
              <a:t>rada</a:t>
            </a:r>
            <a:r>
              <a:rPr lang="en-US" sz="2100" dirty="0" smtClean="0"/>
              <a:t> </a:t>
            </a:r>
            <a:r>
              <a:rPr lang="en-US" sz="2100" dirty="0" err="1" smtClean="0"/>
              <a:t>može</a:t>
            </a:r>
            <a:r>
              <a:rPr lang="en-US" sz="2100" dirty="0" smtClean="0"/>
              <a:t> </a:t>
            </a:r>
            <a:r>
              <a:rPr lang="en-US" sz="2100" dirty="0" err="1" smtClean="0"/>
              <a:t>biti</a:t>
            </a:r>
            <a:r>
              <a:rPr lang="en-US" sz="2100" dirty="0" smtClean="0"/>
              <a:t> </a:t>
            </a:r>
            <a:r>
              <a:rPr lang="en-US" sz="2100" dirty="0" err="1" smtClean="0"/>
              <a:t>daljnje</a:t>
            </a:r>
            <a:r>
              <a:rPr lang="en-US" sz="2100" dirty="0" smtClean="0"/>
              <a:t> </a:t>
            </a:r>
            <a:r>
              <a:rPr lang="en-US" sz="2100" dirty="0" err="1" smtClean="0"/>
              <a:t>praćenje</a:t>
            </a:r>
            <a:r>
              <a:rPr lang="en-US" sz="2100" dirty="0" smtClean="0"/>
              <a:t> </a:t>
            </a:r>
            <a:r>
              <a:rPr lang="en-US" sz="2100" dirty="0" err="1" smtClean="0"/>
              <a:t>novih</a:t>
            </a:r>
            <a:r>
              <a:rPr lang="en-US" sz="2100" dirty="0" smtClean="0"/>
              <a:t> </a:t>
            </a:r>
            <a:r>
              <a:rPr lang="en-US" sz="2100" dirty="0" err="1" smtClean="0"/>
              <a:t>kategorija</a:t>
            </a:r>
            <a:r>
              <a:rPr lang="en-US" sz="2100" dirty="0" smtClean="0"/>
              <a:t> </a:t>
            </a:r>
            <a:r>
              <a:rPr lang="en-US" sz="2100" dirty="0" err="1" smtClean="0"/>
              <a:t>i</a:t>
            </a:r>
            <a:r>
              <a:rPr lang="en-US" sz="2100" dirty="0" smtClean="0"/>
              <a:t> </a:t>
            </a:r>
            <a:r>
              <a:rPr lang="en-US" sz="2100" dirty="0" err="1" smtClean="0"/>
              <a:t>usporedba</a:t>
            </a:r>
            <a:r>
              <a:rPr lang="en-US" sz="2100" dirty="0" smtClean="0"/>
              <a:t> AFG% s </a:t>
            </a:r>
            <a:r>
              <a:rPr lang="en-US" sz="2100" dirty="0" err="1" smtClean="0"/>
              <a:t>već</a:t>
            </a:r>
            <a:r>
              <a:rPr lang="en-US" sz="2100" dirty="0" smtClean="0"/>
              <a:t> </a:t>
            </a:r>
            <a:r>
              <a:rPr lang="en-US" sz="2100" dirty="0" err="1" smtClean="0"/>
              <a:t>postojećim</a:t>
            </a:r>
            <a:r>
              <a:rPr lang="en-US" sz="2100" dirty="0" smtClean="0"/>
              <a:t> </a:t>
            </a:r>
            <a:r>
              <a:rPr lang="en-US" sz="2100" dirty="0" err="1" smtClean="0"/>
              <a:t>naprednim</a:t>
            </a:r>
            <a:r>
              <a:rPr lang="en-US" sz="2100" dirty="0" smtClean="0"/>
              <a:t> </a:t>
            </a:r>
            <a:r>
              <a:rPr lang="en-US" sz="2100" dirty="0" err="1" smtClean="0"/>
              <a:t>postotcima</a:t>
            </a:r>
            <a:r>
              <a:rPr lang="en-US" sz="2100" dirty="0" smtClean="0"/>
              <a:t> </a:t>
            </a:r>
            <a:r>
              <a:rPr lang="en-US" sz="2100" dirty="0" err="1" smtClean="0"/>
              <a:t>šuta</a:t>
            </a:r>
            <a:r>
              <a:rPr lang="en-US" sz="2100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r-Latn-RS" dirty="0"/>
              <a:t>Zagreb, srpanj 2018.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626D72-CCB1-4D9E-978A-EA0579F1DC6E}" type="slidenum">
              <a:rPr lang="en-US" altLang="sr-Latn-RS" smtClean="0"/>
              <a:pPr>
                <a:defRPr/>
              </a:pPr>
              <a:t>16</a:t>
            </a:fld>
            <a:r>
              <a:rPr lang="en-US" altLang="sr-Latn-RS" dirty="0"/>
              <a:t> od 17</a:t>
            </a:r>
            <a:endParaRPr lang="en-US" altLang="sr-Latn-RS" sz="1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6560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Hvala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pažnji</a:t>
            </a:r>
            <a:r>
              <a:rPr lang="en-US" dirty="0"/>
              <a:t>!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 err="1"/>
              <a:t>Pitanja</a:t>
            </a:r>
            <a:r>
              <a:rPr lang="en-US" dirty="0"/>
              <a:t>?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r-Latn-RS"/>
              <a:t>Zagreb, srpanj 2018.</a:t>
            </a:r>
            <a:endParaRPr lang="en-US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626D72-CCB1-4D9E-978A-EA0579F1DC6E}" type="slidenum">
              <a:rPr lang="en-US" altLang="sr-Latn-RS" smtClean="0"/>
              <a:pPr>
                <a:defRPr/>
              </a:pPr>
              <a:t>17</a:t>
            </a:fld>
            <a:r>
              <a:rPr lang="en-US" altLang="sr-Latn-RS" dirty="0"/>
              <a:t> od 17</a:t>
            </a:r>
            <a:endParaRPr lang="en-US" altLang="sr-Latn-RS" sz="1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484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sr-Latn-RS"/>
              <a:t>Zagreb, srpanj 2018.</a:t>
            </a:r>
            <a:endParaRPr lang="en-US" dirty="0">
              <a:latin typeface="Times New Roman" charset="0"/>
            </a:endParaRP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D70505"/>
              </a:buClr>
              <a:buSzPct val="75000"/>
              <a:buFont typeface="Symbol" panose="05050102010706020507" pitchFamily="18" charset="2"/>
              <a:buChar char="¨"/>
              <a:defRPr sz="2800">
                <a:solidFill>
                  <a:schemeClr val="tx1"/>
                </a:solidFill>
                <a:latin typeface="Arial CE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D70505"/>
              </a:buClr>
              <a:buSzPct val="75000"/>
              <a:buFont typeface="Webdings" panose="05030102010509060703" pitchFamily="18" charset="2"/>
              <a:buChar char="&lt;"/>
              <a:defRPr sz="2400">
                <a:solidFill>
                  <a:schemeClr val="tx1"/>
                </a:solidFill>
                <a:latin typeface="Arial CE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70505"/>
              </a:buClr>
              <a:buSzPct val="75000"/>
              <a:buFont typeface="Webdings" panose="05030102010509060703" pitchFamily="18" charset="2"/>
              <a:buChar char="="/>
              <a:defRPr sz="2000">
                <a:solidFill>
                  <a:schemeClr val="tx1"/>
                </a:solidFill>
                <a:latin typeface="Arial CE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70505"/>
              </a:buClr>
              <a:buSzPct val="75000"/>
              <a:buFont typeface="Webdings" panose="05030102010509060703" pitchFamily="18" charset="2"/>
              <a:buChar char="8"/>
              <a:defRPr sz="2000">
                <a:solidFill>
                  <a:schemeClr val="tx1"/>
                </a:solidFill>
                <a:latin typeface="Arial CE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D70505"/>
              </a:buClr>
              <a:buSzPct val="75000"/>
              <a:buFont typeface="Webdings" panose="05030102010509060703" pitchFamily="18" charset="2"/>
              <a:buChar char="4"/>
              <a:defRPr sz="1600">
                <a:solidFill>
                  <a:schemeClr val="tx1"/>
                </a:solidFill>
                <a:latin typeface="Arial CE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0505"/>
              </a:buClr>
              <a:buSzPct val="75000"/>
              <a:buFont typeface="Webdings" panose="05030102010509060703" pitchFamily="18" charset="2"/>
              <a:buChar char="4"/>
              <a:defRPr sz="1600">
                <a:solidFill>
                  <a:schemeClr val="tx1"/>
                </a:solidFill>
                <a:latin typeface="Arial CE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0505"/>
              </a:buClr>
              <a:buSzPct val="75000"/>
              <a:buFont typeface="Webdings" panose="05030102010509060703" pitchFamily="18" charset="2"/>
              <a:buChar char="4"/>
              <a:defRPr sz="1600">
                <a:solidFill>
                  <a:schemeClr val="tx1"/>
                </a:solidFill>
                <a:latin typeface="Arial CE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0505"/>
              </a:buClr>
              <a:buSzPct val="75000"/>
              <a:buFont typeface="Webdings" panose="05030102010509060703" pitchFamily="18" charset="2"/>
              <a:buChar char="4"/>
              <a:defRPr sz="1600">
                <a:solidFill>
                  <a:schemeClr val="tx1"/>
                </a:solidFill>
                <a:latin typeface="Arial CE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0505"/>
              </a:buClr>
              <a:buSzPct val="75000"/>
              <a:buFont typeface="Webdings" panose="05030102010509060703" pitchFamily="18" charset="2"/>
              <a:buChar char="4"/>
              <a:defRPr sz="1600">
                <a:solidFill>
                  <a:schemeClr val="tx1"/>
                </a:solidFill>
                <a:latin typeface="Arial CE" panose="020B0604020202020204" pitchFamily="34" charset="0"/>
              </a:defRPr>
            </a:lvl9pPr>
          </a:lstStyle>
          <a:p>
            <a:pPr>
              <a:buNone/>
              <a:defRPr/>
            </a:pPr>
            <a:fld id="{35DE7DB2-8AD6-4D17-9CD6-4E4C14D23AAB}" type="slidenum">
              <a:rPr lang="en-US" altLang="sr-Latn-RS" sz="1200"/>
              <a:pPr>
                <a:buNone/>
                <a:defRPr/>
              </a:pPr>
              <a:t>2</a:t>
            </a:fld>
            <a:r>
              <a:rPr lang="en-US" altLang="sr-Latn-RS" sz="1200" dirty="0"/>
              <a:t> od 17</a:t>
            </a:r>
            <a:endParaRPr lang="en-US" altLang="sr-Latn-RS" sz="1400" dirty="0">
              <a:latin typeface="Times New Roman" panose="02020603050405020304" pitchFamily="18" charset="0"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Sadržaj</a:t>
            </a:r>
            <a:endParaRPr lang="en-GB" dirty="0"/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2950" y="1219200"/>
            <a:ext cx="8553450" cy="5181600"/>
          </a:xfrm>
        </p:spPr>
        <p:txBody>
          <a:bodyPr/>
          <a:lstStyle/>
          <a:p>
            <a:r>
              <a:rPr lang="en-GB" altLang="sr-Latn-RS" dirty="0" err="1"/>
              <a:t>Uvod</a:t>
            </a:r>
            <a:endParaRPr lang="en-GB" altLang="sr-Latn-RS" dirty="0"/>
          </a:p>
          <a:p>
            <a:r>
              <a:rPr lang="en-GB" altLang="sr-Latn-RS" dirty="0" err="1"/>
              <a:t>Podatci</a:t>
            </a:r>
            <a:endParaRPr lang="en-GB" altLang="sr-Latn-RS" dirty="0"/>
          </a:p>
          <a:p>
            <a:r>
              <a:rPr lang="en-GB" altLang="sr-Latn-RS" dirty="0" err="1"/>
              <a:t>Metode</a:t>
            </a:r>
            <a:endParaRPr lang="en-GB" altLang="sr-Latn-RS" dirty="0"/>
          </a:p>
          <a:p>
            <a:r>
              <a:rPr lang="en-GB" altLang="sr-Latn-RS" dirty="0" err="1"/>
              <a:t>Programsko</a:t>
            </a:r>
            <a:r>
              <a:rPr lang="en-GB" altLang="sr-Latn-RS" dirty="0"/>
              <a:t> </a:t>
            </a:r>
            <a:r>
              <a:rPr lang="en-GB" altLang="sr-Latn-RS" dirty="0" err="1"/>
              <a:t>rješenje</a:t>
            </a:r>
            <a:endParaRPr lang="en-GB" altLang="sr-Latn-RS" dirty="0"/>
          </a:p>
          <a:p>
            <a:r>
              <a:rPr lang="en-GB" altLang="sr-Latn-RS" dirty="0" err="1"/>
              <a:t>Rezultati</a:t>
            </a:r>
            <a:r>
              <a:rPr lang="en-GB" altLang="sr-Latn-RS" dirty="0"/>
              <a:t> </a:t>
            </a:r>
            <a:r>
              <a:rPr lang="en-GB" altLang="sr-Latn-RS" dirty="0" err="1"/>
              <a:t>analiza</a:t>
            </a:r>
            <a:endParaRPr lang="en-GB" altLang="sr-Latn-RS" dirty="0"/>
          </a:p>
          <a:p>
            <a:r>
              <a:rPr lang="en-GB" altLang="sr-Latn-RS" dirty="0" err="1"/>
              <a:t>Nove</a:t>
            </a:r>
            <a:r>
              <a:rPr lang="en-GB" altLang="sr-Latn-RS" dirty="0"/>
              <a:t> </a:t>
            </a:r>
            <a:r>
              <a:rPr lang="en-GB" altLang="sr-Latn-RS" dirty="0" err="1"/>
              <a:t>statističke</a:t>
            </a:r>
            <a:r>
              <a:rPr lang="en-GB" altLang="sr-Latn-RS" dirty="0"/>
              <a:t> </a:t>
            </a:r>
            <a:r>
              <a:rPr lang="en-GB" altLang="sr-Latn-RS" dirty="0" err="1"/>
              <a:t>kategorije</a:t>
            </a:r>
            <a:endParaRPr lang="en-GB" altLang="sr-Latn-RS" dirty="0"/>
          </a:p>
          <a:p>
            <a:r>
              <a:rPr lang="en-GB" altLang="sr-Latn-RS" dirty="0" err="1"/>
              <a:t>Rezultati</a:t>
            </a:r>
            <a:r>
              <a:rPr lang="en-GB" altLang="sr-Latn-RS" dirty="0"/>
              <a:t> </a:t>
            </a:r>
            <a:r>
              <a:rPr lang="en-GB" altLang="sr-Latn-RS" dirty="0" err="1"/>
              <a:t>predikcija</a:t>
            </a:r>
            <a:endParaRPr lang="en-GB" altLang="sr-Latn-RS" dirty="0"/>
          </a:p>
          <a:p>
            <a:r>
              <a:rPr lang="en-GB" altLang="sr-Latn-RS" dirty="0" err="1"/>
              <a:t>Zaključak</a:t>
            </a:r>
            <a:endParaRPr lang="en-GB" altLang="sr-Latn-R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Uvod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Košarka</a:t>
            </a:r>
            <a:r>
              <a:rPr lang="en-US" dirty="0"/>
              <a:t> je </a:t>
            </a:r>
            <a:r>
              <a:rPr lang="en-US" dirty="0" err="1"/>
              <a:t>dinamičan</a:t>
            </a:r>
            <a:r>
              <a:rPr lang="en-US" dirty="0"/>
              <a:t> sport s </a:t>
            </a:r>
            <a:r>
              <a:rPr lang="en-US" dirty="0" err="1"/>
              <a:t>puno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čestih</a:t>
            </a:r>
            <a:r>
              <a:rPr lang="en-US" dirty="0"/>
              <a:t> </a:t>
            </a:r>
            <a:r>
              <a:rPr lang="en-US" dirty="0" err="1"/>
              <a:t>događaja</a:t>
            </a:r>
            <a:r>
              <a:rPr lang="en-US" dirty="0"/>
              <a:t>.</a:t>
            </a:r>
          </a:p>
          <a:p>
            <a:r>
              <a:rPr lang="en-US" dirty="0"/>
              <a:t>Novi </a:t>
            </a:r>
            <a:r>
              <a:rPr lang="en-US" dirty="0" err="1"/>
              <a:t>sustav</a:t>
            </a:r>
            <a:r>
              <a:rPr lang="en-US" dirty="0"/>
              <a:t> </a:t>
            </a:r>
            <a:r>
              <a:rPr lang="en-US" dirty="0" err="1"/>
              <a:t>računalnog</a:t>
            </a:r>
            <a:r>
              <a:rPr lang="en-US" dirty="0"/>
              <a:t> </a:t>
            </a:r>
            <a:r>
              <a:rPr lang="en-US" dirty="0" err="1"/>
              <a:t>vida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bilježi</a:t>
            </a:r>
            <a:r>
              <a:rPr lang="en-US" dirty="0"/>
              <a:t> </a:t>
            </a:r>
            <a:r>
              <a:rPr lang="en-US" dirty="0" err="1"/>
              <a:t>pozicije</a:t>
            </a:r>
            <a:r>
              <a:rPr lang="en-US" dirty="0"/>
              <a:t> </a:t>
            </a:r>
            <a:r>
              <a:rPr lang="en-US" dirty="0" err="1"/>
              <a:t>igrača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lopte</a:t>
            </a:r>
            <a:r>
              <a:rPr lang="en-US" dirty="0"/>
              <a:t> 25 puta u </a:t>
            </a:r>
            <a:r>
              <a:rPr lang="en-US" dirty="0" err="1"/>
              <a:t>sekundi</a:t>
            </a:r>
            <a:r>
              <a:rPr lang="en-US" dirty="0"/>
              <a:t>.</a:t>
            </a:r>
          </a:p>
          <a:p>
            <a:r>
              <a:rPr lang="en-US" dirty="0" err="1"/>
              <a:t>Poboljšano</a:t>
            </a:r>
            <a:r>
              <a:rPr lang="en-US" dirty="0"/>
              <a:t> </a:t>
            </a:r>
            <a:r>
              <a:rPr lang="en-US" dirty="0" err="1"/>
              <a:t>praćenje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bilježenje</a:t>
            </a:r>
            <a:r>
              <a:rPr lang="en-US" dirty="0"/>
              <a:t> </a:t>
            </a:r>
            <a:r>
              <a:rPr lang="en-US" dirty="0" err="1"/>
              <a:t>statistika</a:t>
            </a:r>
            <a:r>
              <a:rPr lang="en-US" dirty="0"/>
              <a:t>.</a:t>
            </a:r>
          </a:p>
          <a:p>
            <a:r>
              <a:rPr lang="en-US" dirty="0" err="1"/>
              <a:t>Velika</a:t>
            </a:r>
            <a:r>
              <a:rPr lang="en-US" dirty="0"/>
              <a:t> </a:t>
            </a:r>
            <a:r>
              <a:rPr lang="en-US" dirty="0" err="1"/>
              <a:t>količina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detaljnih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.</a:t>
            </a:r>
          </a:p>
          <a:p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r-Latn-RS"/>
              <a:t>Zagreb, srpanj 2018.</a:t>
            </a:r>
            <a:endParaRPr lang="en-US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626D72-CCB1-4D9E-978A-EA0579F1DC6E}" type="slidenum">
              <a:rPr lang="en-US" altLang="sr-Latn-RS" smtClean="0"/>
              <a:pPr>
                <a:defRPr/>
              </a:pPr>
              <a:t>3</a:t>
            </a:fld>
            <a:r>
              <a:rPr lang="en-US" altLang="sr-Latn-RS" dirty="0"/>
              <a:t> od 17</a:t>
            </a:r>
            <a:endParaRPr lang="en-US" altLang="sr-Latn-RS" sz="1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983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Podatci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Analizirani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podatci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pet </a:t>
            </a:r>
            <a:r>
              <a:rPr lang="en-US" dirty="0" err="1"/>
              <a:t>regularnih</a:t>
            </a:r>
            <a:r>
              <a:rPr lang="en-US" dirty="0"/>
              <a:t> </a:t>
            </a:r>
            <a:r>
              <a:rPr lang="en-US" dirty="0" err="1"/>
              <a:t>sezona</a:t>
            </a:r>
            <a:r>
              <a:rPr lang="en-US" dirty="0"/>
              <a:t> National Basketball Association (NBA) </a:t>
            </a:r>
            <a:r>
              <a:rPr lang="en-US" dirty="0" err="1"/>
              <a:t>lige</a:t>
            </a:r>
            <a:r>
              <a:rPr lang="en-US" dirty="0"/>
              <a:t>.</a:t>
            </a:r>
          </a:p>
          <a:p>
            <a:r>
              <a:rPr lang="en-US" dirty="0" err="1"/>
              <a:t>Analizirana</a:t>
            </a:r>
            <a:r>
              <a:rPr lang="en-US" dirty="0"/>
              <a:t> je </a:t>
            </a:r>
            <a:r>
              <a:rPr lang="en-US" dirty="0" err="1"/>
              <a:t>grupa</a:t>
            </a:r>
            <a:r>
              <a:rPr lang="en-US" dirty="0"/>
              <a:t> </a:t>
            </a:r>
            <a:r>
              <a:rPr lang="en-US" dirty="0" err="1"/>
              <a:t>statističkih</a:t>
            </a:r>
            <a:r>
              <a:rPr lang="en-US" dirty="0"/>
              <a:t> </a:t>
            </a:r>
            <a:r>
              <a:rPr lang="en-US" dirty="0" err="1"/>
              <a:t>kategorija</a:t>
            </a:r>
            <a:r>
              <a:rPr lang="en-US" dirty="0"/>
              <a:t> pod </a:t>
            </a:r>
            <a:r>
              <a:rPr lang="en-US" dirty="0" err="1"/>
              <a:t>nazivom</a:t>
            </a:r>
            <a:r>
              <a:rPr lang="en-US" dirty="0"/>
              <a:t> “</a:t>
            </a:r>
            <a:r>
              <a:rPr lang="en-US" dirty="0" err="1"/>
              <a:t>praćenje</a:t>
            </a:r>
            <a:r>
              <a:rPr lang="en-US" dirty="0"/>
              <a:t> </a:t>
            </a:r>
            <a:r>
              <a:rPr lang="en-US" dirty="0" err="1"/>
              <a:t>igrača</a:t>
            </a:r>
            <a:r>
              <a:rPr lang="en-US" dirty="0"/>
              <a:t>” (</a:t>
            </a:r>
            <a:r>
              <a:rPr lang="en-US" dirty="0" err="1"/>
              <a:t>engl.</a:t>
            </a:r>
            <a:r>
              <a:rPr lang="en-US" dirty="0"/>
              <a:t> </a:t>
            </a:r>
            <a:r>
              <a:rPr lang="en-US" i="1" dirty="0"/>
              <a:t>Player Tracking</a:t>
            </a:r>
            <a:r>
              <a:rPr lang="en-US" dirty="0"/>
              <a:t>)</a:t>
            </a:r>
          </a:p>
          <a:p>
            <a:r>
              <a:rPr lang="en-US" dirty="0" err="1"/>
              <a:t>Statističke</a:t>
            </a:r>
            <a:r>
              <a:rPr lang="en-US" dirty="0"/>
              <a:t> </a:t>
            </a:r>
            <a:r>
              <a:rPr lang="en-US" dirty="0" err="1"/>
              <a:t>kategorije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DIST, SPD, TCHS, PASS, AST, SAST, DFGM, DFGA, DFG%, ORBC, DRBC, RBC, FG%, CFGM, CFGA, CFG%, UFGM, UFGA, UFG% </a:t>
            </a:r>
            <a:r>
              <a:rPr lang="en-US" dirty="0" err="1"/>
              <a:t>i</a:t>
            </a:r>
            <a:r>
              <a:rPr lang="en-US" dirty="0"/>
              <a:t> FTAST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r-Latn-RS"/>
              <a:t>Zagreb, srpanj 2018.</a:t>
            </a:r>
            <a:endParaRPr lang="en-US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626D72-CCB1-4D9E-978A-EA0579F1DC6E}" type="slidenum">
              <a:rPr lang="en-US" altLang="sr-Latn-RS" smtClean="0"/>
              <a:pPr>
                <a:defRPr/>
              </a:pPr>
              <a:t>4</a:t>
            </a:fld>
            <a:r>
              <a:rPr lang="en-US" altLang="sr-Latn-RS" dirty="0"/>
              <a:t> od 17</a:t>
            </a:r>
            <a:endParaRPr lang="en-US" altLang="sr-Latn-RS" sz="1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590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Metode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Statistička</a:t>
            </a:r>
            <a:r>
              <a:rPr lang="en-US" dirty="0"/>
              <a:t> </a:t>
            </a:r>
            <a:r>
              <a:rPr lang="en-US" dirty="0" err="1"/>
              <a:t>analiza</a:t>
            </a:r>
            <a:endParaRPr lang="en-US" dirty="0"/>
          </a:p>
          <a:p>
            <a:pPr lvl="1"/>
            <a:r>
              <a:rPr lang="en-US" dirty="0" err="1"/>
              <a:t>Podjela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analiza</a:t>
            </a:r>
            <a:r>
              <a:rPr lang="en-US" dirty="0"/>
              <a:t> </a:t>
            </a:r>
            <a:r>
              <a:rPr lang="en-US" dirty="0" err="1"/>
              <a:t>značajnosti</a:t>
            </a:r>
            <a:r>
              <a:rPr lang="en-US" dirty="0"/>
              <a:t> </a:t>
            </a:r>
            <a:r>
              <a:rPr lang="en-US" dirty="0" err="1"/>
              <a:t>razlike</a:t>
            </a:r>
            <a:r>
              <a:rPr lang="en-US" dirty="0"/>
              <a:t> </a:t>
            </a:r>
            <a:r>
              <a:rPr lang="en-US" dirty="0" err="1"/>
              <a:t>među</a:t>
            </a:r>
            <a:r>
              <a:rPr lang="en-US" dirty="0"/>
              <a:t> </a:t>
            </a:r>
            <a:r>
              <a:rPr lang="en-US" dirty="0" err="1"/>
              <a:t>razdiobama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pomoć</a:t>
            </a:r>
            <a:r>
              <a:rPr lang="en-US" dirty="0"/>
              <a:t> Mann-Whitney U </a:t>
            </a:r>
            <a:r>
              <a:rPr lang="en-US" dirty="0" err="1"/>
              <a:t>Testa</a:t>
            </a:r>
            <a:endParaRPr lang="en-US" dirty="0"/>
          </a:p>
          <a:p>
            <a:r>
              <a:rPr lang="en-US" dirty="0" err="1"/>
              <a:t>Analiza</a:t>
            </a:r>
            <a:r>
              <a:rPr lang="en-US" dirty="0"/>
              <a:t> </a:t>
            </a:r>
            <a:r>
              <a:rPr lang="en-US" dirty="0" err="1"/>
              <a:t>algoritmima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izgradnju</a:t>
            </a:r>
            <a:r>
              <a:rPr lang="en-US" dirty="0"/>
              <a:t> </a:t>
            </a:r>
            <a:r>
              <a:rPr lang="en-US" dirty="0" err="1"/>
              <a:t>pravila</a:t>
            </a:r>
            <a:endParaRPr lang="en-US" dirty="0"/>
          </a:p>
          <a:p>
            <a:pPr lvl="1"/>
            <a:r>
              <a:rPr lang="en-US" dirty="0" err="1"/>
              <a:t>Algoritam</a:t>
            </a:r>
            <a:r>
              <a:rPr lang="en-US" dirty="0"/>
              <a:t> </a:t>
            </a:r>
            <a:r>
              <a:rPr lang="en-US" dirty="0" err="1"/>
              <a:t>Apriori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algoritam</a:t>
            </a:r>
            <a:r>
              <a:rPr lang="en-US" dirty="0"/>
              <a:t> Ripper</a:t>
            </a:r>
          </a:p>
          <a:p>
            <a:r>
              <a:rPr lang="en-US" dirty="0" err="1"/>
              <a:t>Analiza</a:t>
            </a:r>
            <a:r>
              <a:rPr lang="en-US" dirty="0"/>
              <a:t> </a:t>
            </a:r>
            <a:r>
              <a:rPr lang="en-US" dirty="0" err="1"/>
              <a:t>klasifikacijom</a:t>
            </a:r>
            <a:endParaRPr lang="en-US" dirty="0"/>
          </a:p>
          <a:p>
            <a:pPr lvl="1"/>
            <a:r>
              <a:rPr lang="en-US" dirty="0" err="1"/>
              <a:t>Algoritmi</a:t>
            </a:r>
            <a:r>
              <a:rPr lang="en-US" dirty="0"/>
              <a:t>: </a:t>
            </a:r>
            <a:r>
              <a:rPr lang="en-US" dirty="0" err="1"/>
              <a:t>slučajna</a:t>
            </a:r>
            <a:r>
              <a:rPr lang="en-US" dirty="0"/>
              <a:t> </a:t>
            </a:r>
            <a:r>
              <a:rPr lang="en-US" dirty="0" err="1"/>
              <a:t>šuma</a:t>
            </a:r>
            <a:r>
              <a:rPr lang="en-US" dirty="0"/>
              <a:t>, </a:t>
            </a:r>
            <a:r>
              <a:rPr lang="en-US" dirty="0" err="1"/>
              <a:t>naivni</a:t>
            </a:r>
            <a:r>
              <a:rPr lang="en-US" dirty="0"/>
              <a:t> </a:t>
            </a:r>
            <a:r>
              <a:rPr lang="en-US" dirty="0" err="1"/>
              <a:t>Bayesov</a:t>
            </a:r>
            <a:r>
              <a:rPr lang="en-US" dirty="0"/>
              <a:t> </a:t>
            </a:r>
            <a:r>
              <a:rPr lang="en-US" dirty="0" err="1"/>
              <a:t>klasifikator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stroj</a:t>
            </a:r>
            <a:r>
              <a:rPr lang="en-US" dirty="0"/>
              <a:t> s </a:t>
            </a:r>
            <a:r>
              <a:rPr lang="en-US" dirty="0" err="1"/>
              <a:t>potpornim</a:t>
            </a:r>
            <a:r>
              <a:rPr lang="en-US" dirty="0"/>
              <a:t> </a:t>
            </a:r>
            <a:r>
              <a:rPr lang="en-US" dirty="0" err="1"/>
              <a:t>vektorima</a:t>
            </a:r>
            <a:r>
              <a:rPr lang="en-US" dirty="0"/>
              <a:t> </a:t>
            </a:r>
            <a:r>
              <a:rPr lang="en-US" dirty="0" err="1"/>
              <a:t>zasnovan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slijednoj</a:t>
            </a:r>
            <a:r>
              <a:rPr lang="en-US" dirty="0"/>
              <a:t> </a:t>
            </a:r>
            <a:r>
              <a:rPr lang="en-US" dirty="0" err="1"/>
              <a:t>minimalnoj</a:t>
            </a:r>
            <a:r>
              <a:rPr lang="en-US" dirty="0"/>
              <a:t> </a:t>
            </a:r>
            <a:r>
              <a:rPr lang="en-US" dirty="0" err="1"/>
              <a:t>optimizaciji</a:t>
            </a:r>
            <a:r>
              <a:rPr lang="en-US" dirty="0"/>
              <a:t> (SMO)</a:t>
            </a:r>
          </a:p>
          <a:p>
            <a:r>
              <a:rPr lang="en-US" dirty="0" err="1"/>
              <a:t>Predikcije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r-Latn-RS"/>
              <a:t>Zagreb, srpanj 2018.</a:t>
            </a:r>
            <a:endParaRPr lang="en-US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626D72-CCB1-4D9E-978A-EA0579F1DC6E}" type="slidenum">
              <a:rPr lang="en-US" altLang="sr-Latn-RS" smtClean="0"/>
              <a:pPr>
                <a:defRPr/>
              </a:pPr>
              <a:t>5</a:t>
            </a:fld>
            <a:r>
              <a:rPr lang="en-US" altLang="sr-Latn-RS" dirty="0"/>
              <a:t> od 17</a:t>
            </a:r>
            <a:endParaRPr lang="en-US" altLang="sr-Latn-RS" sz="1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860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Programsko</a:t>
            </a:r>
            <a:r>
              <a:rPr lang="en-US" dirty="0"/>
              <a:t> </a:t>
            </a:r>
            <a:r>
              <a:rPr lang="en-US" dirty="0" err="1"/>
              <a:t>rješenje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Konzolna</a:t>
            </a:r>
            <a:r>
              <a:rPr lang="en-US" dirty="0"/>
              <a:t> </a:t>
            </a:r>
            <a:r>
              <a:rPr lang="en-US" dirty="0" err="1"/>
              <a:t>aplikacija</a:t>
            </a:r>
            <a:r>
              <a:rPr lang="en-US" dirty="0"/>
              <a:t> </a:t>
            </a:r>
            <a:r>
              <a:rPr lang="en-US" dirty="0" err="1"/>
              <a:t>pisana</a:t>
            </a:r>
            <a:r>
              <a:rPr lang="en-US" dirty="0"/>
              <a:t> u </a:t>
            </a:r>
            <a:r>
              <a:rPr lang="en-US" dirty="0" err="1"/>
              <a:t>stilu</a:t>
            </a:r>
            <a:r>
              <a:rPr lang="en-US" dirty="0"/>
              <a:t> </a:t>
            </a:r>
            <a:r>
              <a:rPr lang="en-US" dirty="0" err="1"/>
              <a:t>funkcijskog</a:t>
            </a:r>
            <a:r>
              <a:rPr lang="en-US" dirty="0"/>
              <a:t> </a:t>
            </a:r>
            <a:r>
              <a:rPr lang="en-US" dirty="0" err="1"/>
              <a:t>programiranja</a:t>
            </a:r>
            <a:r>
              <a:rPr lang="en-US" dirty="0"/>
              <a:t> u </a:t>
            </a:r>
            <a:r>
              <a:rPr lang="en-US" dirty="0" err="1"/>
              <a:t>Pythonu</a:t>
            </a:r>
            <a:r>
              <a:rPr lang="en-US" dirty="0"/>
              <a:t> 3.</a:t>
            </a:r>
          </a:p>
          <a:p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ranije</a:t>
            </a:r>
            <a:r>
              <a:rPr lang="en-US" dirty="0"/>
              <a:t> </a:t>
            </a:r>
            <a:r>
              <a:rPr lang="en-US" dirty="0" err="1"/>
              <a:t>spomenute</a:t>
            </a:r>
            <a:r>
              <a:rPr lang="en-US" dirty="0"/>
              <a:t> </a:t>
            </a:r>
            <a:r>
              <a:rPr lang="en-US" dirty="0" err="1"/>
              <a:t>algoritme</a:t>
            </a:r>
            <a:r>
              <a:rPr lang="en-US" dirty="0"/>
              <a:t> </a:t>
            </a:r>
            <a:r>
              <a:rPr lang="en-US" dirty="0" err="1"/>
              <a:t>korištene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gotove</a:t>
            </a:r>
            <a:r>
              <a:rPr lang="en-US" dirty="0"/>
              <a:t> </a:t>
            </a:r>
            <a:r>
              <a:rPr lang="en-US" dirty="0" err="1"/>
              <a:t>implementacije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Weke</a:t>
            </a:r>
            <a:r>
              <a:rPr lang="en-US" dirty="0"/>
              <a:t>.</a:t>
            </a:r>
          </a:p>
          <a:p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korištenje</a:t>
            </a:r>
            <a:r>
              <a:rPr lang="en-US" dirty="0"/>
              <a:t> </a:t>
            </a:r>
            <a:r>
              <a:rPr lang="en-US" dirty="0" err="1"/>
              <a:t>Weke</a:t>
            </a:r>
            <a:r>
              <a:rPr lang="en-US" dirty="0"/>
              <a:t> (</a:t>
            </a:r>
            <a:r>
              <a:rPr lang="en-US" dirty="0" err="1"/>
              <a:t>Jave</a:t>
            </a:r>
            <a:r>
              <a:rPr lang="en-US" dirty="0"/>
              <a:t>) u </a:t>
            </a:r>
            <a:r>
              <a:rPr lang="en-US" dirty="0" err="1"/>
              <a:t>Pythonu</a:t>
            </a:r>
            <a:r>
              <a:rPr lang="en-US" dirty="0"/>
              <a:t> </a:t>
            </a:r>
            <a:r>
              <a:rPr lang="en-US" dirty="0" err="1"/>
              <a:t>korištena</a:t>
            </a:r>
            <a:r>
              <a:rPr lang="en-US" dirty="0"/>
              <a:t> je </a:t>
            </a:r>
            <a:r>
              <a:rPr lang="en-US" dirty="0" err="1"/>
              <a:t>biblioteka</a:t>
            </a:r>
            <a:r>
              <a:rPr lang="en-US" dirty="0"/>
              <a:t> </a:t>
            </a:r>
            <a:r>
              <a:rPr lang="en-US" i="1" dirty="0"/>
              <a:t>python-weka-wraper3.</a:t>
            </a:r>
          </a:p>
          <a:p>
            <a:r>
              <a:rPr lang="en-US" dirty="0" err="1"/>
              <a:t>Manipulacija</a:t>
            </a:r>
            <a:r>
              <a:rPr lang="en-US" dirty="0"/>
              <a:t> </a:t>
            </a:r>
            <a:r>
              <a:rPr lang="en-US" dirty="0" err="1"/>
              <a:t>podatcima</a:t>
            </a:r>
            <a:r>
              <a:rPr lang="en-US" dirty="0"/>
              <a:t> </a:t>
            </a:r>
            <a:r>
              <a:rPr lang="en-US" dirty="0" err="1"/>
              <a:t>pisana</a:t>
            </a:r>
            <a:r>
              <a:rPr lang="en-US" dirty="0"/>
              <a:t> u </a:t>
            </a:r>
            <a:r>
              <a:rPr lang="en-US" dirty="0" err="1"/>
              <a:t>Pythonu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pomoć</a:t>
            </a:r>
            <a:r>
              <a:rPr lang="en-US" dirty="0"/>
              <a:t> </a:t>
            </a:r>
            <a:r>
              <a:rPr lang="en-US" dirty="0" err="1"/>
              <a:t>biblioteke</a:t>
            </a:r>
            <a:r>
              <a:rPr lang="en-US" dirty="0"/>
              <a:t> </a:t>
            </a:r>
            <a:r>
              <a:rPr lang="en-US" i="1" dirty="0"/>
              <a:t>pandas.</a:t>
            </a:r>
          </a:p>
          <a:p>
            <a:r>
              <a:rPr lang="en-US" dirty="0" err="1"/>
              <a:t>Kreirana</a:t>
            </a:r>
            <a:r>
              <a:rPr lang="en-US" dirty="0"/>
              <a:t> </a:t>
            </a:r>
            <a:r>
              <a:rPr lang="en-US" dirty="0" err="1"/>
              <a:t>automatska</a:t>
            </a:r>
            <a:r>
              <a:rPr lang="en-US" dirty="0"/>
              <a:t> </a:t>
            </a:r>
            <a:r>
              <a:rPr lang="en-US" dirty="0" err="1"/>
              <a:t>skripta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pokreće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željene</a:t>
            </a:r>
            <a:r>
              <a:rPr lang="en-US" dirty="0"/>
              <a:t> </a:t>
            </a:r>
            <a:r>
              <a:rPr lang="en-US" dirty="0" err="1"/>
              <a:t>permutacije</a:t>
            </a:r>
            <a:r>
              <a:rPr lang="en-US" dirty="0"/>
              <a:t> </a:t>
            </a:r>
            <a:r>
              <a:rPr lang="en-US" dirty="0" err="1"/>
              <a:t>parametara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automatski</a:t>
            </a:r>
            <a:r>
              <a:rPr lang="en-US" dirty="0"/>
              <a:t> </a:t>
            </a:r>
            <a:r>
              <a:rPr lang="en-US" dirty="0" err="1"/>
              <a:t>generira</a:t>
            </a:r>
            <a:r>
              <a:rPr lang="en-US" dirty="0"/>
              <a:t> Excel </a:t>
            </a:r>
            <a:r>
              <a:rPr lang="en-US" dirty="0" err="1"/>
              <a:t>tablicu</a:t>
            </a:r>
            <a:r>
              <a:rPr lang="en-US" dirty="0"/>
              <a:t> s </a:t>
            </a:r>
            <a:r>
              <a:rPr lang="en-US" dirty="0" err="1"/>
              <a:t>točnostima</a:t>
            </a:r>
            <a:r>
              <a:rPr lang="en-US" dirty="0"/>
              <a:t> </a:t>
            </a:r>
            <a:r>
              <a:rPr lang="en-US" dirty="0" err="1"/>
              <a:t>algoritama</a:t>
            </a:r>
            <a:r>
              <a:rPr lang="en-US" dirty="0"/>
              <a:t>.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r-Latn-RS"/>
              <a:t>Zagreb, srpanj 2018.</a:t>
            </a:r>
            <a:endParaRPr lang="en-US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89304" y="6476125"/>
            <a:ext cx="2063750" cy="381000"/>
          </a:xfrm>
        </p:spPr>
        <p:txBody>
          <a:bodyPr/>
          <a:lstStyle/>
          <a:p>
            <a:pPr>
              <a:defRPr/>
            </a:pPr>
            <a:fld id="{C6626D72-CCB1-4D9E-978A-EA0579F1DC6E}" type="slidenum">
              <a:rPr lang="en-US" altLang="sr-Latn-RS" smtClean="0"/>
              <a:pPr>
                <a:defRPr/>
              </a:pPr>
              <a:t>6</a:t>
            </a:fld>
            <a:r>
              <a:rPr lang="en-US" altLang="sr-Latn-RS" dirty="0"/>
              <a:t> od 17</a:t>
            </a:r>
            <a:endParaRPr lang="en-US" altLang="sr-Latn-RS" sz="1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495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Rezultati</a:t>
            </a:r>
            <a:r>
              <a:rPr lang="en-US" dirty="0"/>
              <a:t> </a:t>
            </a:r>
            <a:r>
              <a:rPr lang="en-US" dirty="0" err="1"/>
              <a:t>analize</a:t>
            </a:r>
            <a:r>
              <a:rPr lang="en-US" dirty="0"/>
              <a:t> – </a:t>
            </a:r>
            <a:r>
              <a:rPr lang="en-US" dirty="0" err="1"/>
              <a:t>Statistička</a:t>
            </a:r>
            <a:r>
              <a:rPr lang="en-US" dirty="0"/>
              <a:t> </a:t>
            </a:r>
            <a:r>
              <a:rPr lang="en-US" dirty="0" err="1"/>
              <a:t>analiza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r-Latn-RS"/>
              <a:t>Zagreb, srpanj 2018.</a:t>
            </a:r>
            <a:endParaRPr lang="en-US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626D72-CCB1-4D9E-978A-EA0579F1DC6E}" type="slidenum">
              <a:rPr lang="en-US" altLang="sr-Latn-RS" smtClean="0"/>
              <a:pPr>
                <a:defRPr/>
              </a:pPr>
              <a:t>7</a:t>
            </a:fld>
            <a:r>
              <a:rPr lang="en-US" altLang="sr-Latn-RS" dirty="0"/>
              <a:t> od 17</a:t>
            </a:r>
            <a:endParaRPr lang="en-US" altLang="sr-Latn-RS" sz="14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514461"/>
              </p:ext>
            </p:extLst>
          </p:nvPr>
        </p:nvGraphicFramePr>
        <p:xfrm>
          <a:off x="1243916" y="1351993"/>
          <a:ext cx="7453499" cy="2055495"/>
        </p:xfrm>
        <a:graphic>
          <a:graphicData uri="http://schemas.openxmlformats.org/drawingml/2006/table">
            <a:tbl>
              <a:tblPr/>
              <a:tblGrid>
                <a:gridCol w="151332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94017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95275">
                <a:tc gridSpan="2"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Tablica 1. Najznačajnije razlike na razini utakmice.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Sezona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Najznačajnije razlike na razini utakmice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62321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2013./'14.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FG%, UFG%, AST, UFGM, CFG%, SAST, CFGA, CFGM, PASS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2014./'15.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FG%, UFG%, UFGM, AST, CFG%, SAST, CFGA, UFGA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2015./'16.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FG%, UFG%, AST, UFGM, CFG%, SAST, CFGM, CFGA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2016./'17.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FG%, UFG%, UFGM, AST, CFG%, SAST, CFGM, CFGA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2017./'18.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FG%, UFG%, UFGM, AST, CFG%, SAST, CFGM, CFGA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5" name="Content Placeholder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6894735"/>
              </p:ext>
            </p:extLst>
          </p:nvPr>
        </p:nvGraphicFramePr>
        <p:xfrm>
          <a:off x="1243916" y="4149080"/>
          <a:ext cx="7453499" cy="2094297"/>
        </p:xfrm>
        <a:graphic>
          <a:graphicData uri="http://schemas.openxmlformats.org/drawingml/2006/table">
            <a:tbl>
              <a:tblPr/>
              <a:tblGrid>
                <a:gridCol w="151332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94017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01742">
                <a:tc gridSpan="2"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Tablica 2. Najznačajnije razlike na razini sezone.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1742"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Sezona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Najznačajnije razlike na razini sezone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1742"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2013./'14.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FG%, SAST, UFGM, CFGA, UFG%, AST, CFG%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12567"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2014./'15.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UFGM, SAST, UFGA, CFGA, FG%, PASS, AST, CFG%, UFG%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01742"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2015./'16.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UFGM, CFGA, FG%, UFGA, UFG%, CFG%, AST, SAST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01742"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2016./'17.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FG%, UFG%, UFGM, AST, PASS, SAST, CFG%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01742"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2017./'18.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PASS, FG%, CFG%, UFG%,UFGM, SAST, AST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1955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Rezultati</a:t>
            </a:r>
            <a:r>
              <a:rPr lang="en-US" dirty="0"/>
              <a:t> </a:t>
            </a:r>
            <a:r>
              <a:rPr lang="en-US" dirty="0" err="1"/>
              <a:t>analize</a:t>
            </a:r>
            <a:r>
              <a:rPr lang="en-US" dirty="0"/>
              <a:t> – </a:t>
            </a:r>
            <a:r>
              <a:rPr lang="en-US" dirty="0" err="1"/>
              <a:t>Pravila</a:t>
            </a:r>
            <a:r>
              <a:rPr lang="en-US" dirty="0"/>
              <a:t> (Ripper)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r-Latn-RS"/>
              <a:t>Zagreb, srpanj 2018.</a:t>
            </a:r>
            <a:endParaRPr lang="en-US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626D72-CCB1-4D9E-978A-EA0579F1DC6E}" type="slidenum">
              <a:rPr lang="en-US" altLang="sr-Latn-RS" smtClean="0"/>
              <a:pPr>
                <a:defRPr/>
              </a:pPr>
              <a:t>8</a:t>
            </a:fld>
            <a:r>
              <a:rPr lang="en-US" altLang="sr-Latn-RS" dirty="0"/>
              <a:t> od 17</a:t>
            </a:r>
            <a:endParaRPr lang="en-US" altLang="sr-Latn-RS" sz="14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17" name="Content Placeholder 1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2677026"/>
              </p:ext>
            </p:extLst>
          </p:nvPr>
        </p:nvGraphicFramePr>
        <p:xfrm>
          <a:off x="920552" y="1236344"/>
          <a:ext cx="7442200" cy="2459355"/>
        </p:xfrm>
        <a:graphic>
          <a:graphicData uri="http://schemas.openxmlformats.org/drawingml/2006/table">
            <a:tbl>
              <a:tblPr/>
              <a:tblGrid>
                <a:gridCol w="9647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4154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6149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7437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38125">
                <a:tc gridSpan="4"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Tablica 3. Primjer pravila dobivenih algoritmom </a:t>
                      </a:r>
                      <a:r>
                        <a:rPr lang="hr-H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Ripper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Sezona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Pravila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Točnost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5745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2017./’18.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(UFG_PCT &gt;= 0,453) and (UFG_PCT_OPP &lt;= 0,456)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WINNER=1 (610,0/113,0)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1548">
                <a:tc>
                  <a:txBody>
                    <a:bodyPr/>
                    <a:lstStyle/>
                    <a:p>
                      <a:pPr algn="ctr" fontAlgn="ctr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(UFG_PCT_OPP &lt;= 0,415) and (UFG_PCT &gt;= 0,429)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WINNER=1 (125,0/25,0)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5343">
                <a:tc>
                  <a:txBody>
                    <a:bodyPr/>
                    <a:lstStyle/>
                    <a:p>
                      <a:pPr algn="ctr" fontAlgn="ctr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(CFG_PCT &gt;= 0,529) and (DFG_PCT &lt;= 0,679)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WINNER=1 (326,0/112,0)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1146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WINNER=0 (1383,0/411,0)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825758"/>
              </p:ext>
            </p:extLst>
          </p:nvPr>
        </p:nvGraphicFramePr>
        <p:xfrm>
          <a:off x="920552" y="3991566"/>
          <a:ext cx="7442200" cy="2245745"/>
        </p:xfrm>
        <a:graphic>
          <a:graphicData uri="http://schemas.openxmlformats.org/drawingml/2006/table">
            <a:tbl>
              <a:tblPr/>
              <a:tblGrid>
                <a:gridCol w="90843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6994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3855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9578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87916">
                <a:tc gridSpan="4"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Tablica 4. Broj pojavljivanja kategorija u pravilima (postotci šuta izbačeni iz podataka)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3853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Sezona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Broj pojavljivanja kategorija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Broj pravila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Točnost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7916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2013./’14.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UFGM - 2, AST - 2 and DRBC – 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7916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2014./’15.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UFGM - 6, DRBC - 6, AST - 3 </a:t>
                      </a:r>
                      <a:r>
                        <a:rPr lang="hr-H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</a:t>
                      </a:r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DFG_PCT - 1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7916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2015./’16.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UFGM - 4, AST - 4, DRBC - 4 and CFGM - 1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7916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2016./’17.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UFGM - 3, AST - 3 and DRBC – 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02312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2017./’18.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DRBC - 5, AST - 3, UFGM - 2 </a:t>
                      </a:r>
                      <a:r>
                        <a:rPr lang="hr-H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</a:t>
                      </a:r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DFG_PCT - 2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378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Rezultati</a:t>
            </a:r>
            <a:r>
              <a:rPr lang="en-US" dirty="0"/>
              <a:t> </a:t>
            </a:r>
            <a:r>
              <a:rPr lang="en-US" dirty="0" err="1"/>
              <a:t>analize</a:t>
            </a:r>
            <a:r>
              <a:rPr lang="en-US" dirty="0"/>
              <a:t> – </a:t>
            </a:r>
            <a:r>
              <a:rPr lang="en-US" dirty="0" err="1"/>
              <a:t>Klasifikacija</a:t>
            </a:r>
            <a:r>
              <a:rPr lang="en-US" dirty="0"/>
              <a:t> 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r-Latn-RS"/>
              <a:t>Zagreb, srpanj 2018.</a:t>
            </a:r>
            <a:endParaRPr lang="en-US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626D72-CCB1-4D9E-978A-EA0579F1DC6E}" type="slidenum">
              <a:rPr lang="en-US" altLang="sr-Latn-RS" smtClean="0"/>
              <a:pPr>
                <a:defRPr/>
              </a:pPr>
              <a:t>9</a:t>
            </a:fld>
            <a:r>
              <a:rPr lang="en-US" altLang="sr-Latn-RS" dirty="0"/>
              <a:t> od 17</a:t>
            </a:r>
            <a:endParaRPr lang="en-US" altLang="sr-Latn-RS" sz="14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3731478"/>
              </p:ext>
            </p:extLst>
          </p:nvPr>
        </p:nvGraphicFramePr>
        <p:xfrm>
          <a:off x="776534" y="2060848"/>
          <a:ext cx="8640959" cy="2270760"/>
        </p:xfrm>
        <a:graphic>
          <a:graphicData uri="http://schemas.openxmlformats.org/drawingml/2006/table">
            <a:tbl>
              <a:tblPr/>
              <a:tblGrid>
                <a:gridCol w="11783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2843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4987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8554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8554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6883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152128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504056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870639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785542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</a:tblGrid>
              <a:tr h="278314">
                <a:tc gridSpan="11">
                  <a:txBody>
                    <a:bodyPr/>
                    <a:lstStyle/>
                    <a:p>
                      <a:pPr algn="l" fontAlgn="ctr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Tablica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Točnosti klasifikacije sa stvarnim podatcima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506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Sezona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JRip</a:t>
                      </a:r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RandomForest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NaiveBayes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Prosjek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8314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Sr. vr.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Std</a:t>
                      </a:r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Sr. vr.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Sr. vr.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Sr. vr.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Sr. vr.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65060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2013./’14.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80.8401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0.2086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81.5253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82.4225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80.6402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1.7478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65060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2014./’15.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80.978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0.2491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81.6218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83.3333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80.8190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65060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2015./’16.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81.1808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0.2656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81.0261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82.9805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80.5863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2.1232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65060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2016./’17.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80.9299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0.3102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83.7276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80.7952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1.9674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78314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2017./’18.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80.8838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0.0982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79.9918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84.2062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3.3279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1955842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 CE"/>
        <a:ea typeface=""/>
        <a:cs typeface=""/>
      </a:majorFont>
      <a:minorFont>
        <a:latin typeface="Arial 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333333"/>
      </a:lt2>
      <a:accent1>
        <a:srgbClr val="DDDDDD"/>
      </a:accent1>
      <a:accent2>
        <a:srgbClr val="808080"/>
      </a:accent2>
      <a:accent3>
        <a:srgbClr val="FFFFFF"/>
      </a:accent3>
      <a:accent4>
        <a:srgbClr val="000000"/>
      </a:accent4>
      <a:accent5>
        <a:srgbClr val="EBEBEB"/>
      </a:accent5>
      <a:accent6>
        <a:srgbClr val="737373"/>
      </a:accent6>
      <a:hlink>
        <a:srgbClr val="4D4D4D"/>
      </a:hlink>
      <a:folHlink>
        <a:srgbClr val="EAEAE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1083</TotalTime>
  <Words>1423</Words>
  <Application>Microsoft Office PowerPoint</Application>
  <PresentationFormat>A4 Paper (210x297 mm)</PresentationFormat>
  <Paragraphs>442</Paragraphs>
  <Slides>17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 CE</vt:lpstr>
      <vt:lpstr>Calibri</vt:lpstr>
      <vt:lpstr>Cambria Math</vt:lpstr>
      <vt:lpstr>Symbol</vt:lpstr>
      <vt:lpstr>Times New Roman</vt:lpstr>
      <vt:lpstr>Times New Roman CE</vt:lpstr>
      <vt:lpstr>Webdings</vt:lpstr>
      <vt:lpstr>Blank Presentation</vt:lpstr>
      <vt:lpstr>Picture</vt:lpstr>
      <vt:lpstr>DIPLOMSKI RAD br. 1577  DUBINSKA ANALIZA STATISTIČKIH KATEGORIJA PRAĆENJA IGRAČA U KOŠARKAŠKIM EKIPAMA</vt:lpstr>
      <vt:lpstr>Sadržaj</vt:lpstr>
      <vt:lpstr>Uvod</vt:lpstr>
      <vt:lpstr>Podatci</vt:lpstr>
      <vt:lpstr>Metode</vt:lpstr>
      <vt:lpstr>Programsko rješenje</vt:lpstr>
      <vt:lpstr>Rezultati analize – Statistička analiza</vt:lpstr>
      <vt:lpstr>Rezultati analize – Pravila (Ripper)</vt:lpstr>
      <vt:lpstr>Rezultati analize – Klasifikacija </vt:lpstr>
      <vt:lpstr>Rezultati analize – Klasifikacija </vt:lpstr>
      <vt:lpstr>Nove statističke kategorije - EPR</vt:lpstr>
      <vt:lpstr>Nove statističke kategorije – AFG%</vt:lpstr>
      <vt:lpstr>Nove statističke kategorije – AFG%</vt:lpstr>
      <vt:lpstr>Rezultati predikcija – izbor parametra n</vt:lpstr>
      <vt:lpstr>Rezultati predikcija</vt:lpstr>
      <vt:lpstr>Zaključak</vt:lpstr>
      <vt:lpstr>Hvala na pažnji!</vt:lpstr>
    </vt:vector>
  </TitlesOfParts>
  <Company>ZZT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Alen</dc:creator>
  <cp:lastModifiedBy>Igor</cp:lastModifiedBy>
  <cp:revision>66</cp:revision>
  <cp:lastPrinted>2000-09-28T09:29:38Z</cp:lastPrinted>
  <dcterms:created xsi:type="dcterms:W3CDTF">2000-09-28T08:01:50Z</dcterms:created>
  <dcterms:modified xsi:type="dcterms:W3CDTF">2018-07-04T10:02:11Z</dcterms:modified>
</cp:coreProperties>
</file>