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Lst>
  <p:sldSz cx="18288000" cy="10287000"/>
  <p:notesSz cx="6858000" cy="9144000"/>
  <p:embeddedFontLst>
    <p:embeddedFont>
      <p:font typeface="Arimo" panose="020B0604020202020204" charset="0"/>
      <p:regular r:id="rId14"/>
    </p:embeddedFont>
    <p:embeddedFont>
      <p:font typeface="Calibri" panose="020F0502020204030204" pitchFamily="34" charset="0"/>
      <p:regular r:id="rId15"/>
      <p:bold r:id="rId16"/>
      <p:italic r:id="rId17"/>
      <p:boldItalic r:id="rId18"/>
    </p:embeddedFont>
    <p:embeddedFont>
      <p:font typeface="Inter"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4" autoAdjust="0"/>
  </p:normalViewPr>
  <p:slideViewPr>
    <p:cSldViewPr>
      <p:cViewPr varScale="1">
        <p:scale>
          <a:sx n="69" d="100"/>
          <a:sy n="69"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282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9526">
            <a:off x="-1005568" y="1619159"/>
            <a:ext cx="20666348" cy="5885343"/>
          </a:xfrm>
          <a:prstGeom prst="rect">
            <a:avLst/>
          </a:prstGeom>
        </p:spPr>
      </p:pic>
      <p:sp>
        <p:nvSpPr>
          <p:cNvPr id="3" name="TextBox 3"/>
          <p:cNvSpPr txBox="1"/>
          <p:nvPr/>
        </p:nvSpPr>
        <p:spPr>
          <a:xfrm>
            <a:off x="2673842" y="1932584"/>
            <a:ext cx="12940316" cy="3884781"/>
          </a:xfrm>
          <a:prstGeom prst="rect">
            <a:avLst/>
          </a:prstGeom>
        </p:spPr>
        <p:txBody>
          <a:bodyPr lIns="0" tIns="0" rIns="0" bIns="0" rtlCol="0" anchor="t">
            <a:spAutoFit/>
          </a:bodyPr>
          <a:lstStyle/>
          <a:p>
            <a:pPr algn="ctr">
              <a:lnSpc>
                <a:spcPts val="10423"/>
              </a:lnSpc>
            </a:pPr>
            <a:r>
              <a:rPr lang="en-US" sz="6000" dirty="0" err="1">
                <a:solidFill>
                  <a:srgbClr val="FFFFFF"/>
                </a:solidFill>
                <a:latin typeface="Inter"/>
              </a:rPr>
              <a:t>Sustav</a:t>
            </a:r>
            <a:r>
              <a:rPr lang="en-US" sz="6000" dirty="0">
                <a:solidFill>
                  <a:srgbClr val="FFFFFF"/>
                </a:solidFill>
                <a:latin typeface="Inter"/>
              </a:rPr>
              <a:t> za </a:t>
            </a:r>
            <a:r>
              <a:rPr lang="en-US" sz="6000" dirty="0" err="1">
                <a:solidFill>
                  <a:srgbClr val="FFFFFF"/>
                </a:solidFill>
                <a:latin typeface="Inter"/>
              </a:rPr>
              <a:t>otkrivanje</a:t>
            </a:r>
            <a:r>
              <a:rPr lang="en-US" sz="6000" dirty="0">
                <a:solidFill>
                  <a:srgbClr val="FFFFFF"/>
                </a:solidFill>
                <a:latin typeface="Inter"/>
              </a:rPr>
              <a:t> </a:t>
            </a:r>
            <a:r>
              <a:rPr lang="en-US" sz="6000" dirty="0" err="1">
                <a:solidFill>
                  <a:srgbClr val="FFFFFF"/>
                </a:solidFill>
                <a:latin typeface="Inter"/>
              </a:rPr>
              <a:t>zaraze</a:t>
            </a:r>
            <a:r>
              <a:rPr lang="en-US" sz="6000" dirty="0">
                <a:solidFill>
                  <a:srgbClr val="FFFFFF"/>
                </a:solidFill>
                <a:latin typeface="Inter"/>
              </a:rPr>
              <a:t> </a:t>
            </a:r>
            <a:r>
              <a:rPr lang="en-US" sz="6000" dirty="0" err="1">
                <a:solidFill>
                  <a:srgbClr val="FFFFFF"/>
                </a:solidFill>
                <a:latin typeface="Inter"/>
              </a:rPr>
              <a:t>malarijom</a:t>
            </a:r>
            <a:r>
              <a:rPr lang="en-US" sz="6000" dirty="0">
                <a:solidFill>
                  <a:srgbClr val="FFFFFF"/>
                </a:solidFill>
                <a:latin typeface="Inter"/>
              </a:rPr>
              <a:t> </a:t>
            </a:r>
            <a:r>
              <a:rPr lang="en-US" sz="6000" dirty="0" err="1">
                <a:solidFill>
                  <a:srgbClr val="FFFFFF"/>
                </a:solidFill>
                <a:latin typeface="Inter"/>
              </a:rPr>
              <a:t>temeljen</a:t>
            </a:r>
            <a:r>
              <a:rPr lang="en-US" sz="6000" dirty="0">
                <a:solidFill>
                  <a:srgbClr val="FFFFFF"/>
                </a:solidFill>
                <a:latin typeface="Inter"/>
              </a:rPr>
              <a:t> </a:t>
            </a:r>
            <a:r>
              <a:rPr lang="en-US" sz="6000" dirty="0" err="1">
                <a:solidFill>
                  <a:srgbClr val="FFFFFF"/>
                </a:solidFill>
                <a:latin typeface="Inter"/>
              </a:rPr>
              <a:t>na</a:t>
            </a:r>
            <a:r>
              <a:rPr lang="en-US" sz="6000" dirty="0">
                <a:solidFill>
                  <a:srgbClr val="FFFFFF"/>
                </a:solidFill>
                <a:latin typeface="Inter"/>
              </a:rPr>
              <a:t> </a:t>
            </a:r>
            <a:r>
              <a:rPr lang="en-US" sz="6000" dirty="0" err="1">
                <a:solidFill>
                  <a:srgbClr val="FFFFFF"/>
                </a:solidFill>
                <a:latin typeface="Inter"/>
              </a:rPr>
              <a:t>slikama</a:t>
            </a:r>
            <a:r>
              <a:rPr lang="en-US" sz="6000" dirty="0">
                <a:solidFill>
                  <a:srgbClr val="FFFFFF"/>
                </a:solidFill>
                <a:latin typeface="Inter"/>
              </a:rPr>
              <a:t> </a:t>
            </a:r>
            <a:r>
              <a:rPr lang="en-US" sz="6000" dirty="0" err="1">
                <a:solidFill>
                  <a:srgbClr val="FFFFFF"/>
                </a:solidFill>
                <a:latin typeface="Inter"/>
              </a:rPr>
              <a:t>razmaza</a:t>
            </a:r>
            <a:r>
              <a:rPr lang="en-US" sz="6000" dirty="0">
                <a:solidFill>
                  <a:srgbClr val="FFFFFF"/>
                </a:solidFill>
                <a:latin typeface="Inter"/>
              </a:rPr>
              <a:t> </a:t>
            </a:r>
            <a:r>
              <a:rPr lang="en-US" sz="6000" dirty="0" err="1">
                <a:solidFill>
                  <a:srgbClr val="FFFFFF"/>
                </a:solidFill>
                <a:latin typeface="Inter"/>
              </a:rPr>
              <a:t>periferne</a:t>
            </a:r>
            <a:r>
              <a:rPr lang="en-US" sz="6000" dirty="0">
                <a:solidFill>
                  <a:srgbClr val="FFFFFF"/>
                </a:solidFill>
                <a:latin typeface="Inter"/>
              </a:rPr>
              <a:t> </a:t>
            </a:r>
            <a:r>
              <a:rPr lang="en-US" sz="6000" dirty="0" err="1">
                <a:solidFill>
                  <a:srgbClr val="FFFFFF"/>
                </a:solidFill>
                <a:latin typeface="Inter"/>
              </a:rPr>
              <a:t>krvi</a:t>
            </a:r>
            <a:endParaRPr lang="en-US" sz="6000" dirty="0">
              <a:solidFill>
                <a:srgbClr val="9988FF"/>
              </a:solidFill>
              <a:latin typeface="Inter"/>
            </a:endParaRPr>
          </a:p>
        </p:txBody>
      </p:sp>
      <p:sp>
        <p:nvSpPr>
          <p:cNvPr id="4" name="TextBox 4"/>
          <p:cNvSpPr txBox="1"/>
          <p:nvPr/>
        </p:nvSpPr>
        <p:spPr>
          <a:xfrm>
            <a:off x="3238028" y="962025"/>
            <a:ext cx="11811944" cy="500137"/>
          </a:xfrm>
          <a:prstGeom prst="rect">
            <a:avLst/>
          </a:prstGeom>
        </p:spPr>
        <p:txBody>
          <a:bodyPr lIns="0" tIns="0" rIns="0" bIns="0" rtlCol="0" anchor="t">
            <a:spAutoFit/>
          </a:bodyPr>
          <a:lstStyle/>
          <a:p>
            <a:pPr algn="ctr">
              <a:lnSpc>
                <a:spcPts val="3920"/>
              </a:lnSpc>
            </a:pPr>
            <a:r>
              <a:rPr lang="en-US" sz="4000" dirty="0">
                <a:solidFill>
                  <a:srgbClr val="FFFFFF"/>
                </a:solidFill>
                <a:latin typeface="Inter"/>
              </a:rPr>
              <a:t>Domagoj Marić</a:t>
            </a:r>
          </a:p>
        </p:txBody>
      </p:sp>
      <p:sp>
        <p:nvSpPr>
          <p:cNvPr id="5" name="TextBox 5"/>
          <p:cNvSpPr txBox="1"/>
          <p:nvPr/>
        </p:nvSpPr>
        <p:spPr>
          <a:xfrm>
            <a:off x="1371600" y="6051985"/>
            <a:ext cx="15049972" cy="471604"/>
          </a:xfrm>
          <a:prstGeom prst="rect">
            <a:avLst/>
          </a:prstGeom>
        </p:spPr>
        <p:txBody>
          <a:bodyPr lIns="0" tIns="0" rIns="0" bIns="0" rtlCol="0" anchor="t">
            <a:spAutoFit/>
          </a:bodyPr>
          <a:lstStyle/>
          <a:p>
            <a:pPr algn="ctr">
              <a:lnSpc>
                <a:spcPts val="3919"/>
              </a:lnSpc>
            </a:pPr>
            <a:r>
              <a:rPr lang="en-US" sz="3200" dirty="0" err="1">
                <a:solidFill>
                  <a:srgbClr val="FFFFFF"/>
                </a:solidFill>
                <a:latin typeface="Inter"/>
              </a:rPr>
              <a:t>Završni</a:t>
            </a:r>
            <a:r>
              <a:rPr lang="en-US" sz="3200" dirty="0">
                <a:solidFill>
                  <a:srgbClr val="FFFFFF"/>
                </a:solidFill>
                <a:latin typeface="Inter"/>
              </a:rPr>
              <a:t> rad</a:t>
            </a:r>
          </a:p>
        </p:txBody>
      </p:sp>
      <p:sp>
        <p:nvSpPr>
          <p:cNvPr id="6" name="TekstniOkvir 5">
            <a:extLst>
              <a:ext uri="{FF2B5EF4-FFF2-40B4-BE49-F238E27FC236}">
                <a16:creationId xmlns:a16="http://schemas.microsoft.com/office/drawing/2014/main" id="{2BDC9A2E-17BB-431A-BD8A-9B1B6D22565E}"/>
              </a:ext>
            </a:extLst>
          </p:cNvPr>
          <p:cNvSpPr txBox="1"/>
          <p:nvPr/>
        </p:nvSpPr>
        <p:spPr>
          <a:xfrm>
            <a:off x="3041158" y="7768444"/>
            <a:ext cx="12573000" cy="646331"/>
          </a:xfrm>
          <a:prstGeom prst="rect">
            <a:avLst/>
          </a:prstGeom>
          <a:noFill/>
        </p:spPr>
        <p:txBody>
          <a:bodyPr wrap="square" rtlCol="0">
            <a:spAutoFit/>
          </a:bodyPr>
          <a:lstStyle/>
          <a:p>
            <a:pPr algn="ctr"/>
            <a:r>
              <a:rPr lang="hr-HR" sz="3600" dirty="0">
                <a:solidFill>
                  <a:schemeClr val="bg1"/>
                </a:solidFill>
                <a:latin typeface="Inter" panose="020B0604020202020204" charset="0"/>
                <a:ea typeface="Inter" panose="020B0604020202020204" charset="0"/>
              </a:rPr>
              <a:t>Mentor: izv. prof. dr. sc. Alan Jović</a:t>
            </a:r>
          </a:p>
        </p:txBody>
      </p:sp>
      <p:sp>
        <p:nvSpPr>
          <p:cNvPr id="8" name="TekstniOkvir 7">
            <a:extLst>
              <a:ext uri="{FF2B5EF4-FFF2-40B4-BE49-F238E27FC236}">
                <a16:creationId xmlns:a16="http://schemas.microsoft.com/office/drawing/2014/main" id="{923B8F0E-E6E8-4957-9C06-CF86A9523C35}"/>
              </a:ext>
            </a:extLst>
          </p:cNvPr>
          <p:cNvSpPr txBox="1"/>
          <p:nvPr/>
        </p:nvSpPr>
        <p:spPr>
          <a:xfrm>
            <a:off x="3447814" y="8566810"/>
            <a:ext cx="11392372" cy="646331"/>
          </a:xfrm>
          <a:prstGeom prst="rect">
            <a:avLst/>
          </a:prstGeom>
          <a:noFill/>
        </p:spPr>
        <p:txBody>
          <a:bodyPr wrap="square" rtlCol="0">
            <a:spAutoFit/>
          </a:bodyPr>
          <a:lstStyle/>
          <a:p>
            <a:pPr algn="ctr"/>
            <a:r>
              <a:rPr lang="en-US" sz="3600" dirty="0">
                <a:solidFill>
                  <a:schemeClr val="bg1"/>
                </a:solidFill>
                <a:latin typeface="Inter" panose="020B0604020202020204" charset="0"/>
                <a:ea typeface="Inter" panose="020B0604020202020204" charset="0"/>
              </a:rPr>
              <a:t>Zagreb, </a:t>
            </a:r>
            <a:r>
              <a:rPr lang="en-US" sz="3600" dirty="0" err="1">
                <a:solidFill>
                  <a:schemeClr val="bg1"/>
                </a:solidFill>
                <a:latin typeface="Inter" panose="020B0604020202020204" charset="0"/>
                <a:ea typeface="Inter" panose="020B0604020202020204" charset="0"/>
              </a:rPr>
              <a:t>lipanj</a:t>
            </a:r>
            <a:r>
              <a:rPr lang="en-US" sz="3600" dirty="0">
                <a:solidFill>
                  <a:schemeClr val="bg1"/>
                </a:solidFill>
                <a:latin typeface="Inter" panose="020B0604020202020204" charset="0"/>
                <a:ea typeface="Inter" panose="020B0604020202020204" charset="0"/>
              </a:rPr>
              <a:t> 2022.</a:t>
            </a:r>
            <a:endParaRPr lang="hr-HR" sz="3600" dirty="0">
              <a:solidFill>
                <a:schemeClr val="bg1"/>
              </a:solidFill>
              <a:latin typeface="Inter" panose="020B0604020202020204" charset="0"/>
              <a:ea typeface="Inter" panose="020B0604020202020204" charset="0"/>
            </a:endParaRPr>
          </a:p>
        </p:txBody>
      </p:sp>
      <p:pic>
        <p:nvPicPr>
          <p:cNvPr id="10" name="Slika 9">
            <a:extLst>
              <a:ext uri="{FF2B5EF4-FFF2-40B4-BE49-F238E27FC236}">
                <a16:creationId xmlns:a16="http://schemas.microsoft.com/office/drawing/2014/main" id="{CCC2BAA6-CDEE-4BC0-8CA5-65080AFC88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9088676"/>
            <a:ext cx="1219200" cy="527032"/>
          </a:xfrm>
          <a:prstGeom prst="rect">
            <a:avLst/>
          </a:prstGeom>
        </p:spPr>
      </p:pic>
      <p:pic>
        <p:nvPicPr>
          <p:cNvPr id="12" name="Slika 11">
            <a:extLst>
              <a:ext uri="{FF2B5EF4-FFF2-40B4-BE49-F238E27FC236}">
                <a16:creationId xmlns:a16="http://schemas.microsoft.com/office/drawing/2014/main" id="{2A5B0D30-E91C-4618-A2BF-C3A008701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0" y="8742592"/>
            <a:ext cx="1219200" cy="1219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9391" y="5143500"/>
            <a:ext cx="19313131" cy="0"/>
          </a:xfrm>
          <a:prstGeom prst="line">
            <a:avLst/>
          </a:prstGeom>
          <a:ln w="9525" cap="rnd">
            <a:solidFill>
              <a:srgbClr val="292828">
                <a:alpha val="47843"/>
              </a:srgbClr>
            </a:solidFill>
            <a:prstDash val="solid"/>
            <a:headEnd type="none" w="sm" len="sm"/>
            <a:tailEnd type="none" w="sm" len="sm"/>
          </a:ln>
        </p:spPr>
      </p:sp>
      <p:sp>
        <p:nvSpPr>
          <p:cNvPr id="3" name="AutoShape 3"/>
          <p:cNvSpPr/>
          <p:nvPr/>
        </p:nvSpPr>
        <p:spPr>
          <a:xfrm rot="-5400000">
            <a:off x="834876" y="5261124"/>
            <a:ext cx="10531773" cy="0"/>
          </a:xfrm>
          <a:prstGeom prst="line">
            <a:avLst/>
          </a:prstGeom>
          <a:ln w="9525" cap="rnd">
            <a:solidFill>
              <a:srgbClr val="292828">
                <a:alpha val="49804"/>
              </a:srgbClr>
            </a:solidFill>
            <a:prstDash val="solid"/>
            <a:headEnd type="none" w="sm" len="sm"/>
            <a:tailEnd type="none" w="sm" len="sm"/>
          </a:ln>
        </p:spPr>
      </p:sp>
      <p:sp>
        <p:nvSpPr>
          <p:cNvPr id="4" name="AutoShape 4"/>
          <p:cNvSpPr/>
          <p:nvPr/>
        </p:nvSpPr>
        <p:spPr>
          <a:xfrm rot="-5400000">
            <a:off x="6921351" y="5138738"/>
            <a:ext cx="10531773" cy="0"/>
          </a:xfrm>
          <a:prstGeom prst="line">
            <a:avLst/>
          </a:prstGeom>
          <a:ln w="9525" cap="rnd">
            <a:solidFill>
              <a:srgbClr val="292828">
                <a:alpha val="49804"/>
              </a:srgbClr>
            </a:solidFill>
            <a:prstDash val="solid"/>
            <a:headEnd type="none" w="sm" len="sm"/>
            <a:tailEnd type="none" w="sm" len="sm"/>
          </a:ln>
        </p:spPr>
      </p:sp>
      <p:pic>
        <p:nvPicPr>
          <p:cNvPr id="5" name="Picture 5"/>
          <p:cNvPicPr>
            <a:picLocks noChangeAspect="1"/>
          </p:cNvPicPr>
          <p:nvPr/>
        </p:nvPicPr>
        <p:blipFill>
          <a:blip r:embed="rId2"/>
          <a:srcRect/>
          <a:stretch>
            <a:fillRect/>
          </a:stretch>
        </p:blipFill>
        <p:spPr>
          <a:xfrm>
            <a:off x="6611319" y="877056"/>
            <a:ext cx="5114548" cy="3627154"/>
          </a:xfrm>
          <a:prstGeom prst="rect">
            <a:avLst/>
          </a:prstGeom>
        </p:spPr>
      </p:pic>
      <p:pic>
        <p:nvPicPr>
          <p:cNvPr id="6" name="Picture 6"/>
          <p:cNvPicPr>
            <a:picLocks noChangeAspect="1"/>
          </p:cNvPicPr>
          <p:nvPr/>
        </p:nvPicPr>
        <p:blipFill>
          <a:blip r:embed="rId3"/>
          <a:srcRect/>
          <a:stretch>
            <a:fillRect/>
          </a:stretch>
        </p:blipFill>
        <p:spPr>
          <a:xfrm>
            <a:off x="12699820" y="877056"/>
            <a:ext cx="5036264" cy="3627154"/>
          </a:xfrm>
          <a:prstGeom prst="rect">
            <a:avLst/>
          </a:prstGeom>
        </p:spPr>
      </p:pic>
      <p:pic>
        <p:nvPicPr>
          <p:cNvPr id="7" name="Picture 7"/>
          <p:cNvPicPr>
            <a:picLocks noChangeAspect="1"/>
          </p:cNvPicPr>
          <p:nvPr/>
        </p:nvPicPr>
        <p:blipFill>
          <a:blip r:embed="rId4"/>
          <a:srcRect/>
          <a:stretch>
            <a:fillRect/>
          </a:stretch>
        </p:blipFill>
        <p:spPr>
          <a:xfrm>
            <a:off x="6611319" y="5631146"/>
            <a:ext cx="5114548" cy="3627154"/>
          </a:xfrm>
          <a:prstGeom prst="rect">
            <a:avLst/>
          </a:prstGeom>
        </p:spPr>
      </p:pic>
      <p:pic>
        <p:nvPicPr>
          <p:cNvPr id="8" name="Picture 8"/>
          <p:cNvPicPr>
            <a:picLocks noChangeAspect="1"/>
          </p:cNvPicPr>
          <p:nvPr/>
        </p:nvPicPr>
        <p:blipFill>
          <a:blip r:embed="rId5"/>
          <a:srcRect/>
          <a:stretch>
            <a:fillRect/>
          </a:stretch>
        </p:blipFill>
        <p:spPr>
          <a:xfrm>
            <a:off x="12607942" y="5631146"/>
            <a:ext cx="5128142" cy="3693325"/>
          </a:xfrm>
          <a:prstGeom prst="rect">
            <a:avLst/>
          </a:prstGeom>
        </p:spPr>
      </p:pic>
      <p:sp>
        <p:nvSpPr>
          <p:cNvPr id="9" name="TextBox 9"/>
          <p:cNvSpPr txBox="1"/>
          <p:nvPr/>
        </p:nvSpPr>
        <p:spPr>
          <a:xfrm>
            <a:off x="550930" y="1653269"/>
            <a:ext cx="5145007" cy="1853567"/>
          </a:xfrm>
          <a:prstGeom prst="rect">
            <a:avLst/>
          </a:prstGeom>
        </p:spPr>
        <p:txBody>
          <a:bodyPr lIns="0" tIns="0" rIns="0" bIns="0" rtlCol="0" anchor="t">
            <a:spAutoFit/>
          </a:bodyPr>
          <a:lstStyle/>
          <a:p>
            <a:pPr algn="ctr">
              <a:lnSpc>
                <a:spcPts val="7140"/>
              </a:lnSpc>
            </a:pPr>
            <a:r>
              <a:rPr lang="en-US" sz="6800">
                <a:solidFill>
                  <a:srgbClr val="292828"/>
                </a:solidFill>
                <a:latin typeface="Inter"/>
              </a:rPr>
              <a:t>Složeni</a:t>
            </a:r>
            <a:r>
              <a:rPr lang="en-US" sz="6800">
                <a:solidFill>
                  <a:srgbClr val="9988FF"/>
                </a:solidFill>
                <a:latin typeface="Inter"/>
              </a:rPr>
              <a:t> model</a:t>
            </a:r>
          </a:p>
        </p:txBody>
      </p:sp>
      <p:sp>
        <p:nvSpPr>
          <p:cNvPr id="10" name="TextBox 10"/>
          <p:cNvSpPr txBox="1"/>
          <p:nvPr/>
        </p:nvSpPr>
        <p:spPr>
          <a:xfrm>
            <a:off x="550930" y="6591300"/>
            <a:ext cx="5145007" cy="1853567"/>
          </a:xfrm>
          <a:prstGeom prst="rect">
            <a:avLst/>
          </a:prstGeom>
        </p:spPr>
        <p:txBody>
          <a:bodyPr lIns="0" tIns="0" rIns="0" bIns="0" rtlCol="0" anchor="t">
            <a:spAutoFit/>
          </a:bodyPr>
          <a:lstStyle/>
          <a:p>
            <a:pPr algn="ctr">
              <a:lnSpc>
                <a:spcPts val="7140"/>
              </a:lnSpc>
            </a:pPr>
            <a:r>
              <a:rPr lang="en-US" sz="6800">
                <a:solidFill>
                  <a:srgbClr val="292828"/>
                </a:solidFill>
                <a:latin typeface="Inter"/>
              </a:rPr>
              <a:t>Jednostavni </a:t>
            </a:r>
            <a:r>
              <a:rPr lang="en-US" sz="6800">
                <a:solidFill>
                  <a:srgbClr val="9988FF"/>
                </a:solidFill>
                <a:latin typeface="Inter"/>
              </a:rPr>
              <a:t>model</a:t>
            </a: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30231" y="3588183"/>
            <a:ext cx="582204" cy="598527"/>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30231" y="8659773"/>
            <a:ext cx="582204" cy="598527"/>
          </a:xfrm>
          <a:prstGeom prst="rect">
            <a:avLst/>
          </a:prstGeom>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9007" y="1245570"/>
            <a:ext cx="6994750" cy="5061169"/>
            <a:chOff x="-1" y="-9525"/>
            <a:chExt cx="9326334" cy="6748226"/>
          </a:xfrm>
        </p:grpSpPr>
        <p:sp>
          <p:nvSpPr>
            <p:cNvPr id="3" name="TextBox 3"/>
            <p:cNvSpPr txBox="1"/>
            <p:nvPr/>
          </p:nvSpPr>
          <p:spPr>
            <a:xfrm>
              <a:off x="0" y="-9525"/>
              <a:ext cx="9326333" cy="3895725"/>
            </a:xfrm>
            <a:prstGeom prst="rect">
              <a:avLst/>
            </a:prstGeom>
          </p:spPr>
          <p:txBody>
            <a:bodyPr lIns="0" tIns="0" rIns="0" bIns="0" rtlCol="0" anchor="t">
              <a:spAutoFit/>
            </a:bodyPr>
            <a:lstStyle/>
            <a:p>
              <a:pPr>
                <a:lnSpc>
                  <a:spcPts val="7679"/>
                </a:lnSpc>
              </a:pPr>
              <a:r>
                <a:rPr lang="en-US" sz="6399">
                  <a:solidFill>
                    <a:srgbClr val="292828"/>
                  </a:solidFill>
                  <a:latin typeface="Inter"/>
                </a:rPr>
                <a:t>Prikaz</a:t>
              </a:r>
              <a:r>
                <a:rPr lang="en-US" sz="6399">
                  <a:solidFill>
                    <a:srgbClr val="9988FF"/>
                  </a:solidFill>
                  <a:latin typeface="Inter"/>
                </a:rPr>
                <a:t> </a:t>
              </a:r>
            </a:p>
            <a:p>
              <a:pPr>
                <a:lnSpc>
                  <a:spcPts val="7680"/>
                </a:lnSpc>
              </a:pPr>
              <a:r>
                <a:rPr lang="en-US" sz="6400">
                  <a:solidFill>
                    <a:srgbClr val="9988FF"/>
                  </a:solidFill>
                  <a:latin typeface="Inter"/>
                </a:rPr>
                <a:t>konfuzijskom matricom</a:t>
              </a:r>
            </a:p>
          </p:txBody>
        </p:sp>
        <p:sp>
          <p:nvSpPr>
            <p:cNvPr id="4" name="TextBox 4"/>
            <p:cNvSpPr txBox="1"/>
            <p:nvPr/>
          </p:nvSpPr>
          <p:spPr>
            <a:xfrm>
              <a:off x="-1" y="4693983"/>
              <a:ext cx="9326333" cy="1695251"/>
            </a:xfrm>
            <a:prstGeom prst="rect">
              <a:avLst/>
            </a:prstGeom>
          </p:spPr>
          <p:txBody>
            <a:bodyPr lIns="0" tIns="0" rIns="0" bIns="0" rtlCol="0" anchor="t">
              <a:spAutoFit/>
            </a:bodyPr>
            <a:lstStyle/>
            <a:p>
              <a:pPr>
                <a:lnSpc>
                  <a:spcPts val="3359"/>
                </a:lnSpc>
              </a:pPr>
              <a:r>
                <a:rPr lang="en-US" sz="2400" dirty="0" err="1">
                  <a:solidFill>
                    <a:srgbClr val="292828"/>
                  </a:solidFill>
                  <a:latin typeface="Inter"/>
                </a:rPr>
                <a:t>Konfuzijska</a:t>
              </a:r>
              <a:r>
                <a:rPr lang="en-US" sz="2400" dirty="0">
                  <a:solidFill>
                    <a:srgbClr val="292828"/>
                  </a:solidFill>
                  <a:latin typeface="Inter"/>
                </a:rPr>
                <a:t> </a:t>
              </a:r>
              <a:r>
                <a:rPr lang="en-US" sz="2400" dirty="0" err="1">
                  <a:solidFill>
                    <a:srgbClr val="292828"/>
                  </a:solidFill>
                  <a:latin typeface="Inter"/>
                </a:rPr>
                <a:t>matrica</a:t>
              </a:r>
              <a:r>
                <a:rPr lang="en-US" sz="2400" dirty="0">
                  <a:solidFill>
                    <a:srgbClr val="292828"/>
                  </a:solidFill>
                  <a:latin typeface="Inter"/>
                </a:rPr>
                <a:t> </a:t>
              </a:r>
              <a:r>
                <a:rPr lang="en-US" sz="2400" dirty="0" err="1">
                  <a:solidFill>
                    <a:srgbClr val="292828"/>
                  </a:solidFill>
                  <a:latin typeface="Inter"/>
                </a:rPr>
                <a:t>koristi</a:t>
              </a:r>
              <a:r>
                <a:rPr lang="en-US" sz="2400" dirty="0">
                  <a:solidFill>
                    <a:srgbClr val="292828"/>
                  </a:solidFill>
                  <a:latin typeface="Inter"/>
                </a:rPr>
                <a:t> se za </a:t>
              </a:r>
              <a:r>
                <a:rPr lang="en-US" sz="2400" dirty="0" err="1">
                  <a:solidFill>
                    <a:srgbClr val="292828"/>
                  </a:solidFill>
                  <a:latin typeface="Inter"/>
                </a:rPr>
                <a:t>ocjenjivanje</a:t>
              </a:r>
              <a:r>
                <a:rPr lang="en-US" sz="2400" dirty="0">
                  <a:solidFill>
                    <a:srgbClr val="292828"/>
                  </a:solidFill>
                  <a:latin typeface="Inter"/>
                </a:rPr>
                <a:t> </a:t>
              </a:r>
              <a:r>
                <a:rPr lang="en-US" sz="2400" dirty="0" err="1">
                  <a:solidFill>
                    <a:srgbClr val="292828"/>
                  </a:solidFill>
                  <a:latin typeface="Inter"/>
                </a:rPr>
                <a:t>izvedbe</a:t>
              </a:r>
              <a:r>
                <a:rPr lang="en-US" sz="2400" dirty="0">
                  <a:solidFill>
                    <a:srgbClr val="292828"/>
                  </a:solidFill>
                  <a:latin typeface="Inter"/>
                </a:rPr>
                <a:t> </a:t>
              </a:r>
              <a:r>
                <a:rPr lang="en-US" sz="2400" dirty="0" err="1">
                  <a:solidFill>
                    <a:srgbClr val="292828"/>
                  </a:solidFill>
                  <a:latin typeface="Inter"/>
                </a:rPr>
                <a:t>klasifikacijskog</a:t>
              </a:r>
              <a:r>
                <a:rPr lang="en-US" sz="2400" dirty="0">
                  <a:solidFill>
                    <a:srgbClr val="292828"/>
                  </a:solidFill>
                  <a:latin typeface="Inter"/>
                </a:rPr>
                <a:t> </a:t>
              </a:r>
              <a:r>
                <a:rPr lang="en-US" sz="2400" dirty="0" err="1">
                  <a:solidFill>
                    <a:srgbClr val="292828"/>
                  </a:solidFill>
                  <a:latin typeface="Inter"/>
                </a:rPr>
                <a:t>modela</a:t>
              </a:r>
              <a:r>
                <a:rPr lang="en-US" sz="2400" dirty="0">
                  <a:solidFill>
                    <a:srgbClr val="292828"/>
                  </a:solidFill>
                  <a:latin typeface="Inter"/>
                </a:rPr>
                <a:t>. D</a:t>
              </a:r>
              <a:r>
                <a:rPr lang="pl-PL" sz="2400" dirty="0">
                  <a:solidFill>
                    <a:srgbClr val="292828"/>
                  </a:solidFill>
                  <a:latin typeface="Inter"/>
                </a:rPr>
                <a:t>obivena</a:t>
              </a:r>
              <a:r>
                <a:rPr lang="en-US" sz="2400" dirty="0">
                  <a:solidFill>
                    <a:srgbClr val="292828"/>
                  </a:solidFill>
                  <a:latin typeface="Inter"/>
                </a:rPr>
                <a:t> je</a:t>
              </a:r>
              <a:r>
                <a:rPr lang="pl-PL" sz="2400" dirty="0">
                  <a:solidFill>
                    <a:srgbClr val="292828"/>
                  </a:solidFill>
                  <a:latin typeface="Inter"/>
                </a:rPr>
                <a:t> na skupu za testiranje</a:t>
              </a:r>
              <a:r>
                <a:rPr lang="en-US" sz="2400" dirty="0">
                  <a:solidFill>
                    <a:srgbClr val="292828"/>
                  </a:solidFill>
                  <a:latin typeface="Inter"/>
                </a:rPr>
                <a:t>.</a:t>
              </a:r>
            </a:p>
          </p:txBody>
        </p:sp>
        <p:sp>
          <p:nvSpPr>
            <p:cNvPr id="5" name="AutoShape 5"/>
            <p:cNvSpPr/>
            <p:nvPr/>
          </p:nvSpPr>
          <p:spPr>
            <a:xfrm>
              <a:off x="0" y="6738701"/>
              <a:ext cx="9326333" cy="0"/>
            </a:xfrm>
            <a:prstGeom prst="line">
              <a:avLst/>
            </a:prstGeom>
            <a:ln w="12700" cap="rnd">
              <a:solidFill>
                <a:srgbClr val="292828"/>
              </a:solidFill>
              <a:prstDash val="solid"/>
              <a:headEnd type="none" w="sm" len="sm"/>
              <a:tailEnd type="none" w="sm" len="sm"/>
            </a:ln>
          </p:spPr>
        </p:sp>
      </p:grpSp>
      <p:pic>
        <p:nvPicPr>
          <p:cNvPr id="6" name="Picture 6"/>
          <p:cNvPicPr>
            <a:picLocks noChangeAspect="1"/>
          </p:cNvPicPr>
          <p:nvPr/>
        </p:nvPicPr>
        <p:blipFill>
          <a:blip r:embed="rId2"/>
          <a:srcRect/>
          <a:stretch>
            <a:fillRect/>
          </a:stretch>
        </p:blipFill>
        <p:spPr>
          <a:xfrm>
            <a:off x="10967757" y="1028700"/>
            <a:ext cx="4918638" cy="4039759"/>
          </a:xfrm>
          <a:prstGeom prst="rect">
            <a:avLst/>
          </a:prstGeom>
        </p:spPr>
      </p:pic>
      <p:pic>
        <p:nvPicPr>
          <p:cNvPr id="7" name="Picture 7"/>
          <p:cNvPicPr>
            <a:picLocks noChangeAspect="1"/>
          </p:cNvPicPr>
          <p:nvPr/>
        </p:nvPicPr>
        <p:blipFill>
          <a:blip r:embed="rId3"/>
          <a:srcRect/>
          <a:stretch>
            <a:fillRect/>
          </a:stretch>
        </p:blipFill>
        <p:spPr>
          <a:xfrm>
            <a:off x="10967757" y="5122257"/>
            <a:ext cx="5035870" cy="4136043"/>
          </a:xfrm>
          <a:prstGeom prst="rect">
            <a:avLst/>
          </a:prstGeom>
        </p:spPr>
      </p:pic>
      <p:grpSp>
        <p:nvGrpSpPr>
          <p:cNvPr id="8" name="Group 8"/>
          <p:cNvGrpSpPr/>
          <p:nvPr/>
        </p:nvGrpSpPr>
        <p:grpSpPr>
          <a:xfrm>
            <a:off x="1389008" y="6604560"/>
            <a:ext cx="6994749" cy="1590537"/>
            <a:chOff x="0" y="0"/>
            <a:chExt cx="9326333" cy="2120716"/>
          </a:xfrm>
        </p:grpSpPr>
        <p:sp>
          <p:nvSpPr>
            <p:cNvPr id="9" name="TextBox 9"/>
            <p:cNvSpPr txBox="1"/>
            <p:nvPr/>
          </p:nvSpPr>
          <p:spPr>
            <a:xfrm>
              <a:off x="0" y="-47625"/>
              <a:ext cx="9326333" cy="1642745"/>
            </a:xfrm>
            <a:prstGeom prst="rect">
              <a:avLst/>
            </a:prstGeom>
          </p:spPr>
          <p:txBody>
            <a:bodyPr lIns="0" tIns="0" rIns="0" bIns="0" rtlCol="0" anchor="t">
              <a:spAutoFit/>
            </a:bodyPr>
            <a:lstStyle/>
            <a:p>
              <a:pPr>
                <a:lnSpc>
                  <a:spcPts val="3359"/>
                </a:lnSpc>
              </a:pPr>
              <a:r>
                <a:rPr lang="en-US" sz="2400">
                  <a:solidFill>
                    <a:srgbClr val="292828"/>
                  </a:solidFill>
                  <a:latin typeface="Inter"/>
                </a:rPr>
                <a:t>Gornja slika prikazuje ocjenu složenijeg, dok donja slika prikazuje ocjenu jednostavnijeg modela.</a:t>
              </a:r>
            </a:p>
          </p:txBody>
        </p:sp>
        <p:sp>
          <p:nvSpPr>
            <p:cNvPr id="10" name="AutoShape 10"/>
            <p:cNvSpPr/>
            <p:nvPr/>
          </p:nvSpPr>
          <p:spPr>
            <a:xfrm>
              <a:off x="0" y="2108016"/>
              <a:ext cx="9326333" cy="0"/>
            </a:xfrm>
            <a:prstGeom prst="line">
              <a:avLst/>
            </a:prstGeom>
            <a:ln w="12700" cap="rnd">
              <a:solidFill>
                <a:srgbClr val="292828"/>
              </a:solidFill>
              <a:prstDash val="solid"/>
              <a:headEnd type="none" w="sm" len="sm"/>
              <a:tailEnd type="none" w="sm" len="sm"/>
            </a:ln>
          </p:spPr>
        </p:sp>
      </p:grpSp>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9282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20264">
            <a:off x="8955447" y="-1405395"/>
            <a:ext cx="12801600" cy="6015711"/>
          </a:xfrm>
          <a:prstGeom prst="rect">
            <a:avLst/>
          </a:prstGeom>
        </p:spPr>
      </p:pic>
      <p:sp>
        <p:nvSpPr>
          <p:cNvPr id="3" name="TextBox 3"/>
          <p:cNvSpPr txBox="1"/>
          <p:nvPr/>
        </p:nvSpPr>
        <p:spPr>
          <a:xfrm>
            <a:off x="1028700" y="1019175"/>
            <a:ext cx="9325535" cy="2693045"/>
          </a:xfrm>
          <a:prstGeom prst="rect">
            <a:avLst/>
          </a:prstGeom>
        </p:spPr>
        <p:txBody>
          <a:bodyPr lIns="0" tIns="0" rIns="0" bIns="0" rtlCol="0" anchor="t">
            <a:spAutoFit/>
          </a:bodyPr>
          <a:lstStyle/>
          <a:p>
            <a:pPr>
              <a:lnSpc>
                <a:spcPts val="10538"/>
              </a:lnSpc>
            </a:pPr>
            <a:r>
              <a:rPr lang="en-US" sz="8782" dirty="0" err="1">
                <a:solidFill>
                  <a:srgbClr val="FFFFFF"/>
                </a:solidFill>
                <a:latin typeface="Inter"/>
              </a:rPr>
              <a:t>Hvala</a:t>
            </a:r>
            <a:r>
              <a:rPr lang="en-US" sz="8782" dirty="0">
                <a:solidFill>
                  <a:srgbClr val="FFFFFF"/>
                </a:solidFill>
                <a:latin typeface="Inter"/>
              </a:rPr>
              <a:t> </a:t>
            </a:r>
            <a:r>
              <a:rPr lang="en-US" sz="8782" dirty="0" err="1">
                <a:solidFill>
                  <a:srgbClr val="FFFFFF"/>
                </a:solidFill>
                <a:latin typeface="Inter"/>
              </a:rPr>
              <a:t>vam</a:t>
            </a:r>
            <a:r>
              <a:rPr lang="en-US" sz="8782" dirty="0">
                <a:solidFill>
                  <a:srgbClr val="FFFFFF"/>
                </a:solidFill>
                <a:latin typeface="Inter"/>
              </a:rPr>
              <a:t> </a:t>
            </a:r>
            <a:r>
              <a:rPr lang="en-US" sz="8782" dirty="0" err="1">
                <a:solidFill>
                  <a:srgbClr val="FFFFFF"/>
                </a:solidFill>
                <a:latin typeface="Inter"/>
              </a:rPr>
              <a:t>na</a:t>
            </a:r>
            <a:r>
              <a:rPr lang="en-US" sz="8782" dirty="0">
                <a:solidFill>
                  <a:srgbClr val="FFFFFF"/>
                </a:solidFill>
                <a:latin typeface="Inter"/>
              </a:rPr>
              <a:t> </a:t>
            </a:r>
            <a:r>
              <a:rPr lang="en-US" sz="8782" dirty="0" err="1">
                <a:solidFill>
                  <a:srgbClr val="9988FF"/>
                </a:solidFill>
                <a:latin typeface="Inter"/>
              </a:rPr>
              <a:t>pažnji</a:t>
            </a:r>
            <a:r>
              <a:rPr lang="en-US" sz="8782" dirty="0">
                <a:solidFill>
                  <a:srgbClr val="9988FF"/>
                </a:solidFill>
                <a:latin typeface="Inter"/>
              </a:rPr>
              <a:t>!</a:t>
            </a:r>
          </a:p>
        </p:txBody>
      </p:sp>
      <p:sp>
        <p:nvSpPr>
          <p:cNvPr id="4" name="TextBox 4"/>
          <p:cNvSpPr txBox="1"/>
          <p:nvPr/>
        </p:nvSpPr>
        <p:spPr>
          <a:xfrm>
            <a:off x="1028700" y="8710930"/>
            <a:ext cx="13659794" cy="547370"/>
          </a:xfrm>
          <a:prstGeom prst="rect">
            <a:avLst/>
          </a:prstGeom>
        </p:spPr>
        <p:txBody>
          <a:bodyPr lIns="0" tIns="0" rIns="0" bIns="0" rtlCol="0" anchor="t">
            <a:spAutoFit/>
          </a:bodyPr>
          <a:lstStyle/>
          <a:p>
            <a:pPr>
              <a:lnSpc>
                <a:spcPts val="4480"/>
              </a:lnSpc>
            </a:pPr>
            <a:r>
              <a:rPr lang="en-US" sz="3600" dirty="0" err="1">
                <a:solidFill>
                  <a:srgbClr val="FFFFFF"/>
                </a:solidFill>
                <a:latin typeface="Inter"/>
              </a:rPr>
              <a:t>Imate</a:t>
            </a:r>
            <a:r>
              <a:rPr lang="en-US" sz="3600" dirty="0">
                <a:solidFill>
                  <a:srgbClr val="FFFFFF"/>
                </a:solidFill>
                <a:latin typeface="Inter"/>
              </a:rPr>
              <a:t> li </a:t>
            </a:r>
            <a:r>
              <a:rPr lang="en-US" sz="3600" dirty="0" err="1">
                <a:solidFill>
                  <a:srgbClr val="FFFFFF"/>
                </a:solidFill>
                <a:latin typeface="Inter"/>
              </a:rPr>
              <a:t>kakvih</a:t>
            </a:r>
            <a:r>
              <a:rPr lang="en-US" sz="3600" dirty="0">
                <a:solidFill>
                  <a:srgbClr val="FFFFFF"/>
                </a:solidFill>
                <a:latin typeface="Inter"/>
              </a:rPr>
              <a:t> </a:t>
            </a:r>
            <a:r>
              <a:rPr lang="en-US" sz="3600" dirty="0" err="1">
                <a:solidFill>
                  <a:srgbClr val="FFFFFF"/>
                </a:solidFill>
                <a:latin typeface="Inter"/>
              </a:rPr>
              <a:t>pitanja</a:t>
            </a:r>
            <a:r>
              <a:rPr lang="en-US" sz="3600" dirty="0">
                <a:solidFill>
                  <a:srgbClr val="FFFFFF"/>
                </a:solidFill>
                <a:latin typeface="Inter"/>
              </a:rPr>
              <a:t>?</a:t>
            </a: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840605"/>
            <a:ext cx="11617974" cy="2098675"/>
          </a:xfrm>
          <a:prstGeom prst="rect">
            <a:avLst/>
          </a:prstGeom>
        </p:spPr>
        <p:txBody>
          <a:bodyPr lIns="0" tIns="0" rIns="0" bIns="0" rtlCol="0" anchor="t">
            <a:spAutoFit/>
          </a:bodyPr>
          <a:lstStyle/>
          <a:p>
            <a:pPr marL="539750" lvl="1" indent="-269875">
              <a:lnSpc>
                <a:spcPts val="4249"/>
              </a:lnSpc>
              <a:buFont typeface="Arial"/>
              <a:buChar char="•"/>
            </a:pPr>
            <a:r>
              <a:rPr lang="en-US" sz="2499">
                <a:solidFill>
                  <a:srgbClr val="292828"/>
                </a:solidFill>
                <a:latin typeface="Inter"/>
              </a:rPr>
              <a:t>Opis problematike</a:t>
            </a:r>
          </a:p>
          <a:p>
            <a:pPr marL="539750" lvl="1" indent="-269875">
              <a:lnSpc>
                <a:spcPts val="4249"/>
              </a:lnSpc>
              <a:buFont typeface="Arial"/>
              <a:buChar char="•"/>
            </a:pPr>
            <a:r>
              <a:rPr lang="en-US" sz="2499">
                <a:solidFill>
                  <a:srgbClr val="292828"/>
                </a:solidFill>
                <a:latin typeface="Inter"/>
              </a:rPr>
              <a:t>Struktura završnoga rada</a:t>
            </a:r>
          </a:p>
          <a:p>
            <a:pPr marL="539750" lvl="1" indent="-269875">
              <a:lnSpc>
                <a:spcPts val="4249"/>
              </a:lnSpc>
              <a:buFont typeface="Arial"/>
              <a:buChar char="•"/>
            </a:pPr>
            <a:r>
              <a:rPr lang="en-US" sz="2499">
                <a:solidFill>
                  <a:srgbClr val="292828"/>
                </a:solidFill>
                <a:latin typeface="Inter"/>
              </a:rPr>
              <a:t>Izrada sustava za otkrivanje zaraze malarijom</a:t>
            </a:r>
          </a:p>
          <a:p>
            <a:pPr marL="539750" lvl="1" indent="-269875">
              <a:lnSpc>
                <a:spcPts val="4249"/>
              </a:lnSpc>
              <a:buFont typeface="Arial"/>
              <a:buChar char="•"/>
            </a:pPr>
            <a:r>
              <a:rPr lang="en-US" sz="2499">
                <a:solidFill>
                  <a:srgbClr val="292828"/>
                </a:solidFill>
                <a:latin typeface="Inter"/>
              </a:rPr>
              <a:t>Prikaz rezultata</a:t>
            </a:r>
          </a:p>
        </p:txBody>
      </p:sp>
      <p:grpSp>
        <p:nvGrpSpPr>
          <p:cNvPr id="3" name="Group 3"/>
          <p:cNvGrpSpPr/>
          <p:nvPr/>
        </p:nvGrpSpPr>
        <p:grpSpPr>
          <a:xfrm>
            <a:off x="1028700" y="1175479"/>
            <a:ext cx="11386274" cy="2894510"/>
            <a:chOff x="0" y="0"/>
            <a:chExt cx="15181698" cy="3859346"/>
          </a:xfrm>
        </p:grpSpPr>
        <p:sp>
          <p:nvSpPr>
            <p:cNvPr id="4" name="TextBox 4"/>
            <p:cNvSpPr txBox="1"/>
            <p:nvPr/>
          </p:nvSpPr>
          <p:spPr>
            <a:xfrm>
              <a:off x="0" y="0"/>
              <a:ext cx="15181698" cy="2108200"/>
            </a:xfrm>
            <a:prstGeom prst="rect">
              <a:avLst/>
            </a:prstGeom>
          </p:spPr>
          <p:txBody>
            <a:bodyPr lIns="0" tIns="0" rIns="0" bIns="0" rtlCol="0" anchor="t">
              <a:spAutoFit/>
            </a:bodyPr>
            <a:lstStyle/>
            <a:p>
              <a:pPr>
                <a:lnSpc>
                  <a:spcPts val="12480"/>
                </a:lnSpc>
              </a:pPr>
              <a:r>
                <a:rPr lang="en-US" sz="10400">
                  <a:solidFill>
                    <a:srgbClr val="9988FF"/>
                  </a:solidFill>
                  <a:latin typeface="Inter"/>
                </a:rPr>
                <a:t>Agenda</a:t>
              </a:r>
            </a:p>
          </p:txBody>
        </p:sp>
        <p:sp>
          <p:nvSpPr>
            <p:cNvPr id="5" name="TextBox 5"/>
            <p:cNvSpPr txBox="1"/>
            <p:nvPr/>
          </p:nvSpPr>
          <p:spPr>
            <a:xfrm>
              <a:off x="0" y="2554421"/>
              <a:ext cx="15181698" cy="1304925"/>
            </a:xfrm>
            <a:prstGeom prst="rect">
              <a:avLst/>
            </a:prstGeom>
          </p:spPr>
          <p:txBody>
            <a:bodyPr lIns="0" tIns="0" rIns="0" bIns="0" rtlCol="0" anchor="t">
              <a:spAutoFit/>
            </a:bodyPr>
            <a:lstStyle/>
            <a:p>
              <a:pPr>
                <a:lnSpc>
                  <a:spcPts val="3840"/>
                </a:lnSpc>
              </a:pPr>
              <a:r>
                <a:rPr lang="en-US" sz="3200">
                  <a:solidFill>
                    <a:srgbClr val="292828"/>
                  </a:solidFill>
                  <a:latin typeface="Inter"/>
                </a:rPr>
                <a:t>KLJUČNE TEME O KOJIMA SE RASPRAVLJA U OVOJ PREZENTACIJI</a:t>
              </a:r>
            </a:p>
          </p:txBody>
        </p:sp>
      </p:grpSp>
      <p:sp>
        <p:nvSpPr>
          <p:cNvPr id="6" name="AutoShape 6"/>
          <p:cNvSpPr/>
          <p:nvPr/>
        </p:nvSpPr>
        <p:spPr>
          <a:xfrm>
            <a:off x="-129391" y="4828871"/>
            <a:ext cx="19313131" cy="0"/>
          </a:xfrm>
          <a:prstGeom prst="line">
            <a:avLst/>
          </a:prstGeom>
          <a:ln w="9525" cap="rnd">
            <a:solidFill>
              <a:srgbClr val="292828">
                <a:alpha val="47843"/>
              </a:srgbClr>
            </a:solidFill>
            <a:prstDash val="solid"/>
            <a:headEnd type="none" w="sm" len="sm"/>
            <a:tailEnd type="none" w="sm" len="sm"/>
          </a:ln>
        </p:spPr>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83489" y="1697239"/>
            <a:ext cx="876696" cy="925495"/>
          </a:xfrm>
          <a:prstGeom prst="rect">
            <a:avLst/>
          </a:prstGeom>
        </p:spPr>
      </p:pic>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8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30889" y="-6356397"/>
            <a:ext cx="35755116" cy="20248417"/>
          </a:xfrm>
          <a:prstGeom prst="rect">
            <a:avLst/>
          </a:prstGeom>
        </p:spPr>
      </p:pic>
      <p:grpSp>
        <p:nvGrpSpPr>
          <p:cNvPr id="3" name="Group 3"/>
          <p:cNvGrpSpPr/>
          <p:nvPr/>
        </p:nvGrpSpPr>
        <p:grpSpPr>
          <a:xfrm>
            <a:off x="2184997" y="2761528"/>
            <a:ext cx="13918006" cy="4763943"/>
            <a:chOff x="0" y="0"/>
            <a:chExt cx="18557342" cy="6351924"/>
          </a:xfrm>
        </p:grpSpPr>
        <p:sp>
          <p:nvSpPr>
            <p:cNvPr id="4" name="TextBox 4"/>
            <p:cNvSpPr txBox="1"/>
            <p:nvPr/>
          </p:nvSpPr>
          <p:spPr>
            <a:xfrm>
              <a:off x="0" y="-9525"/>
              <a:ext cx="18557342" cy="1787525"/>
            </a:xfrm>
            <a:prstGeom prst="rect">
              <a:avLst/>
            </a:prstGeom>
          </p:spPr>
          <p:txBody>
            <a:bodyPr lIns="0" tIns="0" rIns="0" bIns="0" rtlCol="0" anchor="t">
              <a:spAutoFit/>
            </a:bodyPr>
            <a:lstStyle/>
            <a:p>
              <a:pPr algn="ctr">
                <a:lnSpc>
                  <a:spcPts val="10560"/>
                </a:lnSpc>
              </a:pPr>
              <a:r>
                <a:rPr lang="en-US" sz="8800">
                  <a:solidFill>
                    <a:srgbClr val="FFFFFF"/>
                  </a:solidFill>
                  <a:latin typeface="Inter"/>
                </a:rPr>
                <a:t>Opis problematike</a:t>
              </a:r>
            </a:p>
          </p:txBody>
        </p:sp>
        <p:sp>
          <p:nvSpPr>
            <p:cNvPr id="5" name="TextBox 5"/>
            <p:cNvSpPr txBox="1"/>
            <p:nvPr/>
          </p:nvSpPr>
          <p:spPr>
            <a:xfrm>
              <a:off x="0" y="2599074"/>
              <a:ext cx="18557342" cy="3752850"/>
            </a:xfrm>
            <a:prstGeom prst="rect">
              <a:avLst/>
            </a:prstGeom>
          </p:spPr>
          <p:txBody>
            <a:bodyPr lIns="0" tIns="0" rIns="0" bIns="0" rtlCol="0" anchor="t">
              <a:spAutoFit/>
            </a:bodyPr>
            <a:lstStyle/>
            <a:p>
              <a:pPr algn="ctr">
                <a:lnSpc>
                  <a:spcPts val="4500"/>
                </a:lnSpc>
              </a:pPr>
              <a:r>
                <a:rPr lang="en-US" sz="3000">
                  <a:solidFill>
                    <a:srgbClr val="FFFFFF"/>
                  </a:solidFill>
                  <a:latin typeface="Inter"/>
                </a:rPr>
                <a:t>Dakle, izrada je završnoga rada potaknuta i u današnje vrijeme aktualnim problemom zaraze malarijom. Malarija predstavlja velik problem za siromašnije krajeve zemlje zbog nedostatka adekvatne medicinske skrbi. Jedan od pokušaja suočavanja sa ovim problemom je izrada automatskog sustava koji bi prepoznavao zarazu na temelju razmaza krvi.</a:t>
              </a:r>
            </a:p>
          </p:txBody>
        </p:sp>
      </p:gr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2828"/>
        </a:solidFill>
        <a:effectLst/>
      </p:bgPr>
    </p:bg>
    <p:spTree>
      <p:nvGrpSpPr>
        <p:cNvPr id="1" name=""/>
        <p:cNvGrpSpPr/>
        <p:nvPr/>
      </p:nvGrpSpPr>
      <p:grpSpPr>
        <a:xfrm>
          <a:off x="0" y="0"/>
          <a:ext cx="0" cy="0"/>
          <a:chOff x="0" y="0"/>
          <a:chExt cx="0" cy="0"/>
        </a:xfrm>
      </p:grpSpPr>
      <p:grpSp>
        <p:nvGrpSpPr>
          <p:cNvPr id="2" name="Group 2"/>
          <p:cNvGrpSpPr/>
          <p:nvPr/>
        </p:nvGrpSpPr>
        <p:grpSpPr>
          <a:xfrm>
            <a:off x="10410215" y="1897218"/>
            <a:ext cx="6654936" cy="5945611"/>
            <a:chOff x="0" y="0"/>
            <a:chExt cx="8873248" cy="7927482"/>
          </a:xfrm>
        </p:grpSpPr>
        <p:sp>
          <p:nvSpPr>
            <p:cNvPr id="3" name="TextBox 3"/>
            <p:cNvSpPr txBox="1"/>
            <p:nvPr/>
          </p:nvSpPr>
          <p:spPr>
            <a:xfrm>
              <a:off x="0" y="2726633"/>
              <a:ext cx="743143" cy="743632"/>
            </a:xfrm>
            <a:prstGeom prst="rect">
              <a:avLst/>
            </a:prstGeom>
          </p:spPr>
          <p:txBody>
            <a:bodyPr lIns="0" tIns="0" rIns="0" bIns="0" rtlCol="0" anchor="t">
              <a:spAutoFit/>
            </a:bodyPr>
            <a:lstStyle/>
            <a:p>
              <a:pPr algn="ctr">
                <a:lnSpc>
                  <a:spcPts val="2287"/>
                </a:lnSpc>
              </a:pPr>
              <a:r>
                <a:rPr lang="en-US" sz="1633">
                  <a:solidFill>
                    <a:srgbClr val="FFFFFF"/>
                  </a:solidFill>
                  <a:latin typeface="Inter"/>
                </a:rPr>
                <a:t>Ostali</a:t>
              </a:r>
            </a:p>
            <a:p>
              <a:pPr algn="ctr">
                <a:lnSpc>
                  <a:spcPts val="2287"/>
                </a:lnSpc>
              </a:pPr>
              <a:r>
                <a:rPr lang="en-US" sz="1633">
                  <a:solidFill>
                    <a:srgbClr val="FFFFFF"/>
                  </a:solidFill>
                  <a:latin typeface="Inter"/>
                </a:rPr>
                <a:t>47%</a:t>
              </a:r>
            </a:p>
          </p:txBody>
        </p:sp>
        <p:sp>
          <p:nvSpPr>
            <p:cNvPr id="4" name="TextBox 4"/>
            <p:cNvSpPr txBox="1"/>
            <p:nvPr/>
          </p:nvSpPr>
          <p:spPr>
            <a:xfrm>
              <a:off x="7613952" y="912389"/>
              <a:ext cx="1259296" cy="753881"/>
            </a:xfrm>
            <a:prstGeom prst="rect">
              <a:avLst/>
            </a:prstGeom>
          </p:spPr>
          <p:txBody>
            <a:bodyPr wrap="square" lIns="0" tIns="0" rIns="0" bIns="0" rtlCol="0" anchor="t">
              <a:spAutoFit/>
            </a:bodyPr>
            <a:lstStyle/>
            <a:p>
              <a:pPr algn="ctr">
                <a:lnSpc>
                  <a:spcPts val="2287"/>
                </a:lnSpc>
              </a:pPr>
              <a:r>
                <a:rPr lang="en-US" sz="1633" dirty="0" err="1">
                  <a:solidFill>
                    <a:srgbClr val="FFFFFF"/>
                  </a:solidFill>
                  <a:latin typeface="Inter"/>
                </a:rPr>
                <a:t>Nigerija</a:t>
              </a:r>
              <a:endParaRPr lang="en-US" sz="1633" dirty="0">
                <a:solidFill>
                  <a:srgbClr val="FFFFFF"/>
                </a:solidFill>
                <a:latin typeface="Inter"/>
              </a:endParaRPr>
            </a:p>
            <a:p>
              <a:pPr algn="ctr">
                <a:lnSpc>
                  <a:spcPts val="2287"/>
                </a:lnSpc>
              </a:pPr>
              <a:r>
                <a:rPr lang="en-US" sz="1633" dirty="0">
                  <a:solidFill>
                    <a:srgbClr val="FFFFFF"/>
                  </a:solidFill>
                  <a:latin typeface="Inter"/>
                </a:rPr>
                <a:t>31.9%</a:t>
              </a:r>
            </a:p>
          </p:txBody>
        </p:sp>
        <p:sp>
          <p:nvSpPr>
            <p:cNvPr id="5" name="TextBox 5"/>
            <p:cNvSpPr txBox="1"/>
            <p:nvPr/>
          </p:nvSpPr>
          <p:spPr>
            <a:xfrm>
              <a:off x="7136164" y="6173365"/>
              <a:ext cx="1446945" cy="743632"/>
            </a:xfrm>
            <a:prstGeom prst="rect">
              <a:avLst/>
            </a:prstGeom>
          </p:spPr>
          <p:txBody>
            <a:bodyPr lIns="0" tIns="0" rIns="0" bIns="0" rtlCol="0" anchor="t">
              <a:spAutoFit/>
            </a:bodyPr>
            <a:lstStyle/>
            <a:p>
              <a:pPr algn="ctr">
                <a:lnSpc>
                  <a:spcPts val="2287"/>
                </a:lnSpc>
              </a:pPr>
              <a:r>
                <a:rPr lang="en-US" sz="1633">
                  <a:solidFill>
                    <a:srgbClr val="FFFFFF"/>
                  </a:solidFill>
                  <a:latin typeface="Inter"/>
                </a:rPr>
                <a:t>D.R. Kongo</a:t>
              </a:r>
            </a:p>
            <a:p>
              <a:pPr algn="ctr">
                <a:lnSpc>
                  <a:spcPts val="2287"/>
                </a:lnSpc>
              </a:pPr>
              <a:r>
                <a:rPr lang="en-US" sz="1633">
                  <a:solidFill>
                    <a:srgbClr val="FFFFFF"/>
                  </a:solidFill>
                  <a:latin typeface="Inter"/>
                </a:rPr>
                <a:t>13.2%</a:t>
              </a:r>
            </a:p>
          </p:txBody>
        </p:sp>
        <p:sp>
          <p:nvSpPr>
            <p:cNvPr id="6" name="TextBox 6"/>
            <p:cNvSpPr txBox="1"/>
            <p:nvPr/>
          </p:nvSpPr>
          <p:spPr>
            <a:xfrm>
              <a:off x="4802560" y="7128313"/>
              <a:ext cx="925953" cy="753881"/>
            </a:xfrm>
            <a:prstGeom prst="rect">
              <a:avLst/>
            </a:prstGeom>
          </p:spPr>
          <p:txBody>
            <a:bodyPr wrap="square" lIns="0" tIns="0" rIns="0" bIns="0" rtlCol="0" anchor="t">
              <a:spAutoFit/>
            </a:bodyPr>
            <a:lstStyle/>
            <a:p>
              <a:pPr algn="ctr">
                <a:lnSpc>
                  <a:spcPts val="2287"/>
                </a:lnSpc>
              </a:pPr>
              <a:r>
                <a:rPr lang="en-US" sz="1633" dirty="0">
                  <a:solidFill>
                    <a:srgbClr val="FFFFFF"/>
                  </a:solidFill>
                  <a:latin typeface="Inter"/>
                </a:rPr>
                <a:t>Tanz.</a:t>
              </a:r>
            </a:p>
            <a:p>
              <a:pPr algn="ctr">
                <a:lnSpc>
                  <a:spcPts val="2287"/>
                </a:lnSpc>
              </a:pPr>
              <a:r>
                <a:rPr lang="en-US" sz="1633" dirty="0">
                  <a:solidFill>
                    <a:srgbClr val="FFFFFF"/>
                  </a:solidFill>
                  <a:latin typeface="Inter"/>
                </a:rPr>
                <a:t>4.1%</a:t>
              </a:r>
            </a:p>
          </p:txBody>
        </p:sp>
        <p:sp>
          <p:nvSpPr>
            <p:cNvPr id="7" name="TextBox 7"/>
            <p:cNvSpPr txBox="1"/>
            <p:nvPr/>
          </p:nvSpPr>
          <p:spPr>
            <a:xfrm>
              <a:off x="3830369" y="7183850"/>
              <a:ext cx="647746" cy="743632"/>
            </a:xfrm>
            <a:prstGeom prst="rect">
              <a:avLst/>
            </a:prstGeom>
          </p:spPr>
          <p:txBody>
            <a:bodyPr lIns="0" tIns="0" rIns="0" bIns="0" rtlCol="0" anchor="t">
              <a:spAutoFit/>
            </a:bodyPr>
            <a:lstStyle/>
            <a:p>
              <a:pPr algn="ctr">
                <a:lnSpc>
                  <a:spcPts val="2287"/>
                </a:lnSpc>
              </a:pPr>
              <a:r>
                <a:rPr lang="en-US" sz="1633">
                  <a:solidFill>
                    <a:srgbClr val="FFFFFF"/>
                  </a:solidFill>
                  <a:latin typeface="Inter"/>
                </a:rPr>
                <a:t>Moz.</a:t>
              </a:r>
            </a:p>
            <a:p>
              <a:pPr algn="ctr">
                <a:lnSpc>
                  <a:spcPts val="2287"/>
                </a:lnSpc>
              </a:pPr>
              <a:r>
                <a:rPr lang="en-US" sz="1633">
                  <a:solidFill>
                    <a:srgbClr val="FFFFFF"/>
                  </a:solidFill>
                  <a:latin typeface="Inter"/>
                </a:rPr>
                <a:t>3.8%</a:t>
              </a:r>
            </a:p>
          </p:txBody>
        </p:sp>
        <p:grpSp>
          <p:nvGrpSpPr>
            <p:cNvPr id="8" name="Group 8"/>
            <p:cNvGrpSpPr>
              <a:grpSpLocks noChangeAspect="1"/>
            </p:cNvGrpSpPr>
            <p:nvPr/>
          </p:nvGrpSpPr>
          <p:grpSpPr>
            <a:xfrm>
              <a:off x="934478" y="0"/>
              <a:ext cx="7003438" cy="7003438"/>
              <a:chOff x="0" y="0"/>
              <a:chExt cx="2540000" cy="2540000"/>
            </a:xfrm>
          </p:grpSpPr>
          <p:sp>
            <p:nvSpPr>
              <p:cNvPr id="9" name="Freeform 9"/>
              <p:cNvSpPr/>
              <p:nvPr/>
            </p:nvSpPr>
            <p:spPr>
              <a:xfrm>
                <a:off x="1270000" y="0"/>
                <a:ext cx="1331126" cy="1860443"/>
              </a:xfrm>
              <a:custGeom>
                <a:avLst/>
                <a:gdLst/>
                <a:ahLst/>
                <a:cxnLst/>
                <a:rect l="l" t="t" r="r" b="b"/>
                <a:pathLst>
                  <a:path w="1331126" h="1860443">
                    <a:moveTo>
                      <a:pt x="0" y="0"/>
                    </a:moveTo>
                    <a:lnTo>
                      <a:pt x="0" y="0"/>
                    </a:lnTo>
                    <a:cubicBezTo>
                      <a:pt x="444652" y="0"/>
                      <a:pt x="856920" y="232550"/>
                      <a:pt x="1086914" y="613099"/>
                    </a:cubicBezTo>
                    <a:cubicBezTo>
                      <a:pt x="1316907" y="993649"/>
                      <a:pt x="1331126" y="1466769"/>
                      <a:pt x="1124401" y="1860443"/>
                    </a:cubicBezTo>
                    <a:lnTo>
                      <a:pt x="0" y="1270000"/>
                    </a:lnTo>
                    <a:close/>
                  </a:path>
                </a:pathLst>
              </a:custGeom>
              <a:solidFill>
                <a:srgbClr val="FFFFFF"/>
              </a:solidFill>
            </p:spPr>
          </p:sp>
          <p:sp>
            <p:nvSpPr>
              <p:cNvPr id="10" name="Freeform 10"/>
              <p:cNvSpPr/>
              <p:nvPr/>
            </p:nvSpPr>
            <p:spPr>
              <a:xfrm>
                <a:off x="1270000" y="1270000"/>
                <a:ext cx="1152505" cy="1228006"/>
              </a:xfrm>
              <a:custGeom>
                <a:avLst/>
                <a:gdLst/>
                <a:ahLst/>
                <a:cxnLst/>
                <a:rect l="l" t="t" r="r" b="b"/>
                <a:pathLst>
                  <a:path w="1152505" h="1228006">
                    <a:moveTo>
                      <a:pt x="1152505" y="533509"/>
                    </a:moveTo>
                    <a:cubicBezTo>
                      <a:pt x="993550" y="876889"/>
                      <a:pt x="689760" y="1131507"/>
                      <a:pt x="323885" y="1228006"/>
                    </a:cubicBezTo>
                    <a:lnTo>
                      <a:pt x="0" y="0"/>
                    </a:lnTo>
                    <a:close/>
                  </a:path>
                </a:pathLst>
              </a:custGeom>
              <a:solidFill>
                <a:srgbClr val="D4D4D4"/>
              </a:solidFill>
            </p:spPr>
          </p:sp>
          <p:sp>
            <p:nvSpPr>
              <p:cNvPr id="11" name="Freeform 11"/>
              <p:cNvSpPr/>
              <p:nvPr/>
            </p:nvSpPr>
            <p:spPr>
              <a:xfrm>
                <a:off x="1270000" y="1270000"/>
                <a:ext cx="384855" cy="1270000"/>
              </a:xfrm>
              <a:custGeom>
                <a:avLst/>
                <a:gdLst/>
                <a:ahLst/>
                <a:cxnLst/>
                <a:rect l="l" t="t" r="r" b="b"/>
                <a:pathLst>
                  <a:path w="384855" h="1270000">
                    <a:moveTo>
                      <a:pt x="384855" y="1210284"/>
                    </a:moveTo>
                    <a:cubicBezTo>
                      <a:pt x="260511" y="1249824"/>
                      <a:pt x="130816" y="1269965"/>
                      <a:pt x="337" y="1270000"/>
                    </a:cubicBezTo>
                    <a:lnTo>
                      <a:pt x="0" y="0"/>
                    </a:lnTo>
                    <a:close/>
                  </a:path>
                </a:pathLst>
              </a:custGeom>
              <a:solidFill>
                <a:srgbClr val="ABABAB"/>
              </a:solidFill>
            </p:spPr>
          </p:sp>
          <p:sp>
            <p:nvSpPr>
              <p:cNvPr id="12" name="Freeform 12"/>
              <p:cNvSpPr/>
              <p:nvPr/>
            </p:nvSpPr>
            <p:spPr>
              <a:xfrm>
                <a:off x="969974" y="1270000"/>
                <a:ext cx="363836" cy="1274549"/>
              </a:xfrm>
              <a:custGeom>
                <a:avLst/>
                <a:gdLst/>
                <a:ahLst/>
                <a:cxnLst/>
                <a:rect l="l" t="t" r="r" b="b"/>
                <a:pathLst>
                  <a:path w="363836" h="1274549">
                    <a:moveTo>
                      <a:pt x="363836" y="1268396"/>
                    </a:moveTo>
                    <a:cubicBezTo>
                      <a:pt x="241536" y="1274549"/>
                      <a:pt x="118989" y="1262981"/>
                      <a:pt x="0" y="1234052"/>
                    </a:cubicBezTo>
                    <a:lnTo>
                      <a:pt x="300026" y="0"/>
                    </a:lnTo>
                    <a:close/>
                  </a:path>
                </a:pathLst>
              </a:custGeom>
              <a:solidFill>
                <a:srgbClr val="838383"/>
              </a:solidFill>
            </p:spPr>
          </p:sp>
          <p:sp>
            <p:nvSpPr>
              <p:cNvPr id="13" name="Freeform 13"/>
              <p:cNvSpPr/>
              <p:nvPr/>
            </p:nvSpPr>
            <p:spPr>
              <a:xfrm>
                <a:off x="-55985" y="0"/>
                <a:ext cx="1325985" cy="2517505"/>
              </a:xfrm>
              <a:custGeom>
                <a:avLst/>
                <a:gdLst/>
                <a:ahLst/>
                <a:cxnLst/>
                <a:rect l="l" t="t" r="r" b="b"/>
                <a:pathLst>
                  <a:path w="1325985" h="2517505">
                    <a:moveTo>
                      <a:pt x="1088011" y="2517505"/>
                    </a:moveTo>
                    <a:cubicBezTo>
                      <a:pt x="444537" y="2394756"/>
                      <a:pt x="0" y="1802718"/>
                      <a:pt x="61615" y="1150546"/>
                    </a:cubicBezTo>
                    <a:cubicBezTo>
                      <a:pt x="123231" y="498373"/>
                      <a:pt x="670781" y="65"/>
                      <a:pt x="1325858" y="0"/>
                    </a:cubicBezTo>
                    <a:lnTo>
                      <a:pt x="1325985" y="1270000"/>
                    </a:lnTo>
                    <a:close/>
                  </a:path>
                </a:pathLst>
              </a:custGeom>
              <a:solidFill>
                <a:srgbClr val="5E5E5E"/>
              </a:solidFill>
            </p:spPr>
          </p:sp>
          <p:sp>
            <p:nvSpPr>
              <p:cNvPr id="14" name="Freeform 14"/>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838383"/>
              </a:solidFill>
            </p:spPr>
          </p:sp>
        </p:grpSp>
      </p:grpSp>
      <p:grpSp>
        <p:nvGrpSpPr>
          <p:cNvPr id="15" name="Group 15"/>
          <p:cNvGrpSpPr/>
          <p:nvPr/>
        </p:nvGrpSpPr>
        <p:grpSpPr>
          <a:xfrm>
            <a:off x="1326333" y="2480282"/>
            <a:ext cx="8321382" cy="4562034"/>
            <a:chOff x="0" y="0"/>
            <a:chExt cx="11095176" cy="6082713"/>
          </a:xfrm>
        </p:grpSpPr>
        <p:sp>
          <p:nvSpPr>
            <p:cNvPr id="16" name="TextBox 16"/>
            <p:cNvSpPr txBox="1"/>
            <p:nvPr/>
          </p:nvSpPr>
          <p:spPr>
            <a:xfrm>
              <a:off x="0" y="-9525"/>
              <a:ext cx="11095176" cy="2625725"/>
            </a:xfrm>
            <a:prstGeom prst="rect">
              <a:avLst/>
            </a:prstGeom>
          </p:spPr>
          <p:txBody>
            <a:bodyPr lIns="0" tIns="0" rIns="0" bIns="0" rtlCol="0" anchor="t">
              <a:spAutoFit/>
            </a:bodyPr>
            <a:lstStyle/>
            <a:p>
              <a:pPr>
                <a:lnSpc>
                  <a:spcPts val="7800"/>
                </a:lnSpc>
              </a:pPr>
              <a:r>
                <a:rPr lang="en-US" sz="6500">
                  <a:solidFill>
                    <a:srgbClr val="FFFFFF"/>
                  </a:solidFill>
                  <a:latin typeface="Inter"/>
                </a:rPr>
                <a:t>Udio zaraze malarijom u svijetu</a:t>
              </a:r>
            </a:p>
          </p:txBody>
        </p:sp>
        <p:sp>
          <p:nvSpPr>
            <p:cNvPr id="17" name="TextBox 17"/>
            <p:cNvSpPr txBox="1"/>
            <p:nvPr/>
          </p:nvSpPr>
          <p:spPr>
            <a:xfrm>
              <a:off x="0" y="3155594"/>
              <a:ext cx="11095176" cy="657225"/>
            </a:xfrm>
            <a:prstGeom prst="rect">
              <a:avLst/>
            </a:prstGeom>
          </p:spPr>
          <p:txBody>
            <a:bodyPr lIns="0" tIns="0" rIns="0" bIns="0" rtlCol="0" anchor="t">
              <a:spAutoFit/>
            </a:bodyPr>
            <a:lstStyle/>
            <a:p>
              <a:pPr>
                <a:lnSpc>
                  <a:spcPts val="3840"/>
                </a:lnSpc>
              </a:pPr>
              <a:r>
                <a:rPr lang="en-US" sz="3200">
                  <a:solidFill>
                    <a:srgbClr val="9988FF"/>
                  </a:solidFill>
                  <a:latin typeface="Inter"/>
                </a:rPr>
                <a:t>STANJE 2019. GODINE</a:t>
              </a:r>
            </a:p>
          </p:txBody>
        </p:sp>
        <p:sp>
          <p:nvSpPr>
            <p:cNvPr id="18" name="TextBox 18"/>
            <p:cNvSpPr txBox="1"/>
            <p:nvPr/>
          </p:nvSpPr>
          <p:spPr>
            <a:xfrm>
              <a:off x="0" y="4367154"/>
              <a:ext cx="11095176" cy="1715558"/>
            </a:xfrm>
            <a:prstGeom prst="rect">
              <a:avLst/>
            </a:prstGeom>
          </p:spPr>
          <p:txBody>
            <a:bodyPr lIns="0" tIns="0" rIns="0" bIns="0" rtlCol="0" anchor="t">
              <a:spAutoFit/>
            </a:bodyPr>
            <a:lstStyle/>
            <a:p>
              <a:pPr>
                <a:lnSpc>
                  <a:spcPts val="3499"/>
                </a:lnSpc>
              </a:pPr>
              <a:r>
                <a:rPr lang="en-US" sz="2499">
                  <a:solidFill>
                    <a:srgbClr val="FFFFFF"/>
                  </a:solidFill>
                  <a:latin typeface="Inter"/>
                </a:rPr>
                <a:t>Područje afričkoga kontinenta nosi najveće</a:t>
              </a:r>
            </a:p>
            <a:p>
              <a:pPr>
                <a:lnSpc>
                  <a:spcPts val="3499"/>
                </a:lnSpc>
              </a:pPr>
              <a:r>
                <a:rPr lang="en-US" sz="2499">
                  <a:solidFill>
                    <a:srgbClr val="FFFFFF"/>
                  </a:solidFill>
                  <a:latin typeface="Arimo"/>
                </a:rPr>
                <a:t>breme, čak 95% ukupnih slučajeva zaraze i 96% ukupnih smrtnih slučajeva.</a:t>
              </a:r>
            </a:p>
          </p:txBody>
        </p:sp>
      </p:grpSp>
      <p:pic>
        <p:nvPicPr>
          <p:cNvPr id="19" name="Picture 19"/>
          <p:cNvPicPr>
            <a:picLocks noChangeAspect="1"/>
          </p:cNvPicPr>
          <p:nvPr/>
        </p:nvPicPr>
        <p:blipFill>
          <a:blip r:embed="rId2">
            <a:alphaModFix amt="3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5422">
            <a:off x="1945643" y="7212734"/>
            <a:ext cx="16929142" cy="6148532"/>
          </a:xfrm>
          <a:prstGeom prst="rect">
            <a:avLst/>
          </a:prstGeom>
        </p:spPr>
      </p:pic>
      <p:pic>
        <p:nvPicPr>
          <p:cNvPr id="20" name="Picture 2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25946" y="3744091"/>
            <a:ext cx="436107" cy="664429"/>
          </a:xfrm>
          <a:prstGeom prst="rect">
            <a:avLst/>
          </a:prstGeom>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225901" y="5016351"/>
            <a:ext cx="10531773" cy="0"/>
          </a:xfrm>
          <a:prstGeom prst="line">
            <a:avLst/>
          </a:prstGeom>
          <a:ln w="9525" cap="rnd">
            <a:solidFill>
              <a:srgbClr val="292828">
                <a:alpha val="49804"/>
              </a:srgbClr>
            </a:solidFill>
            <a:prstDash val="solid"/>
            <a:headEnd type="none" w="sm" len="sm"/>
            <a:tailEnd type="none" w="sm" len="sm"/>
          </a:ln>
        </p:spPr>
      </p:sp>
      <p:pic>
        <p:nvPicPr>
          <p:cNvPr id="3" name="Picture 3"/>
          <p:cNvPicPr>
            <a:picLocks noChangeAspect="1"/>
          </p:cNvPicPr>
          <p:nvPr/>
        </p:nvPicPr>
        <p:blipFill>
          <a:blip r:embed="rId2"/>
          <a:srcRect/>
          <a:stretch>
            <a:fillRect/>
          </a:stretch>
        </p:blipFill>
        <p:spPr>
          <a:xfrm>
            <a:off x="1028700" y="4094615"/>
            <a:ext cx="7298494" cy="5163685"/>
          </a:xfrm>
          <a:prstGeom prst="rect">
            <a:avLst/>
          </a:prstGeom>
        </p:spPr>
      </p:pic>
      <p:sp>
        <p:nvSpPr>
          <p:cNvPr id="4" name="TextBox 4"/>
          <p:cNvSpPr txBox="1"/>
          <p:nvPr/>
        </p:nvSpPr>
        <p:spPr>
          <a:xfrm>
            <a:off x="1028700" y="1028700"/>
            <a:ext cx="8528783" cy="2743200"/>
          </a:xfrm>
          <a:prstGeom prst="rect">
            <a:avLst/>
          </a:prstGeom>
        </p:spPr>
        <p:txBody>
          <a:bodyPr lIns="0" tIns="0" rIns="0" bIns="0" rtlCol="0" anchor="t">
            <a:spAutoFit/>
          </a:bodyPr>
          <a:lstStyle/>
          <a:p>
            <a:pPr>
              <a:lnSpc>
                <a:spcPts val="7270"/>
              </a:lnSpc>
            </a:pPr>
            <a:r>
              <a:rPr lang="en-US" sz="6058">
                <a:solidFill>
                  <a:srgbClr val="292828"/>
                </a:solidFill>
                <a:latin typeface="Inter"/>
              </a:rPr>
              <a:t>Primjena neuronskih mreža u području dijagnostike </a:t>
            </a:r>
          </a:p>
        </p:txBody>
      </p:sp>
      <p:grpSp>
        <p:nvGrpSpPr>
          <p:cNvPr id="5" name="Group 5"/>
          <p:cNvGrpSpPr/>
          <p:nvPr/>
        </p:nvGrpSpPr>
        <p:grpSpPr>
          <a:xfrm>
            <a:off x="11707669" y="2274993"/>
            <a:ext cx="5371142" cy="5742066"/>
            <a:chOff x="0" y="-66675"/>
            <a:chExt cx="7161523" cy="7656089"/>
          </a:xfrm>
        </p:grpSpPr>
        <p:sp>
          <p:nvSpPr>
            <p:cNvPr id="6" name="TextBox 6"/>
            <p:cNvSpPr txBox="1"/>
            <p:nvPr/>
          </p:nvSpPr>
          <p:spPr>
            <a:xfrm>
              <a:off x="0" y="-66675"/>
              <a:ext cx="7161523" cy="3521075"/>
            </a:xfrm>
            <a:prstGeom prst="rect">
              <a:avLst/>
            </a:prstGeom>
          </p:spPr>
          <p:txBody>
            <a:bodyPr lIns="0" tIns="0" rIns="0" bIns="0" rtlCol="0" anchor="t">
              <a:spAutoFit/>
            </a:bodyPr>
            <a:lstStyle/>
            <a:p>
              <a:pPr>
                <a:lnSpc>
                  <a:spcPts val="4200"/>
                </a:lnSpc>
              </a:pPr>
              <a:r>
                <a:rPr lang="en-US" sz="3000" dirty="0">
                  <a:solidFill>
                    <a:srgbClr val="9988FF"/>
                  </a:solidFill>
                  <a:latin typeface="Inter"/>
                </a:rPr>
                <a:t>NEURONSKE MREŽE MOGLE BI SE UHVATITI U KOŠTAC SA SISTEMSKIM PROBLEMIMA ZDRAVSTVENIH SUSTAVA</a:t>
              </a:r>
            </a:p>
          </p:txBody>
        </p:sp>
        <p:sp>
          <p:nvSpPr>
            <p:cNvPr id="7" name="TextBox 7"/>
            <p:cNvSpPr txBox="1"/>
            <p:nvPr/>
          </p:nvSpPr>
          <p:spPr>
            <a:xfrm>
              <a:off x="0" y="4047846"/>
              <a:ext cx="7161523" cy="3541568"/>
            </a:xfrm>
            <a:prstGeom prst="rect">
              <a:avLst/>
            </a:prstGeom>
          </p:spPr>
          <p:txBody>
            <a:bodyPr lIns="0" tIns="0" rIns="0" bIns="0" rtlCol="0" anchor="t">
              <a:spAutoFit/>
            </a:bodyPr>
            <a:lstStyle/>
            <a:p>
              <a:pPr>
                <a:lnSpc>
                  <a:spcPts val="3499"/>
                </a:lnSpc>
              </a:pPr>
              <a:r>
                <a:rPr lang="en-US" sz="2499" dirty="0" err="1">
                  <a:solidFill>
                    <a:srgbClr val="292828"/>
                  </a:solidFill>
                  <a:latin typeface="Inter"/>
                </a:rPr>
                <a:t>Postoje</a:t>
              </a:r>
              <a:r>
                <a:rPr lang="en-US" sz="2499" dirty="0">
                  <a:solidFill>
                    <a:srgbClr val="292828"/>
                  </a:solidFill>
                  <a:latin typeface="Inter"/>
                </a:rPr>
                <a:t> </a:t>
              </a:r>
              <a:r>
                <a:rPr lang="en-US" sz="2499" dirty="0" err="1">
                  <a:solidFill>
                    <a:srgbClr val="292828"/>
                  </a:solidFill>
                  <a:latin typeface="Inter"/>
                </a:rPr>
                <a:t>različiti</a:t>
              </a:r>
              <a:r>
                <a:rPr lang="en-US" sz="2499" dirty="0">
                  <a:solidFill>
                    <a:srgbClr val="292828"/>
                  </a:solidFill>
                  <a:latin typeface="Inter"/>
                </a:rPr>
                <a:t> </a:t>
              </a:r>
              <a:r>
                <a:rPr lang="en-US" sz="2499" dirty="0" err="1">
                  <a:solidFill>
                    <a:srgbClr val="292828"/>
                  </a:solidFill>
                  <a:latin typeface="Inter"/>
                </a:rPr>
                <a:t>modaliteti</a:t>
              </a:r>
              <a:r>
                <a:rPr lang="en-US" sz="2499" dirty="0">
                  <a:solidFill>
                    <a:srgbClr val="292828"/>
                  </a:solidFill>
                  <a:latin typeface="Inter"/>
                </a:rPr>
                <a:t> </a:t>
              </a:r>
              <a:r>
                <a:rPr lang="en-US" sz="2499" dirty="0" err="1">
                  <a:solidFill>
                    <a:srgbClr val="292828"/>
                  </a:solidFill>
                  <a:latin typeface="Inter"/>
                </a:rPr>
                <a:t>medicinskog</a:t>
              </a:r>
              <a:r>
                <a:rPr lang="en-US" sz="2499" dirty="0">
                  <a:solidFill>
                    <a:srgbClr val="292828"/>
                  </a:solidFill>
                  <a:latin typeface="Inter"/>
                </a:rPr>
                <a:t> </a:t>
              </a:r>
              <a:r>
                <a:rPr lang="en-US" sz="2499" dirty="0" err="1">
                  <a:solidFill>
                    <a:srgbClr val="292828"/>
                  </a:solidFill>
                  <a:latin typeface="Inter"/>
                </a:rPr>
                <a:t>snimanja</a:t>
              </a:r>
              <a:r>
                <a:rPr lang="en-US" sz="2499" dirty="0">
                  <a:solidFill>
                    <a:srgbClr val="292828"/>
                  </a:solidFill>
                  <a:latin typeface="Inter"/>
                </a:rPr>
                <a:t> koji </a:t>
              </a:r>
              <a:r>
                <a:rPr lang="en-US" sz="2499" dirty="0" err="1">
                  <a:solidFill>
                    <a:srgbClr val="292828"/>
                  </a:solidFill>
                  <a:latin typeface="Inter"/>
                </a:rPr>
                <a:t>omogućuju</a:t>
              </a:r>
              <a:r>
                <a:rPr lang="en-US" sz="2499" dirty="0">
                  <a:solidFill>
                    <a:srgbClr val="292828"/>
                  </a:solidFill>
                  <a:latin typeface="Inter"/>
                </a:rPr>
                <a:t> </a:t>
              </a:r>
              <a:r>
                <a:rPr lang="en-US" sz="2499" dirty="0" err="1">
                  <a:solidFill>
                    <a:srgbClr val="292828"/>
                  </a:solidFill>
                  <a:latin typeface="Inter"/>
                </a:rPr>
                <a:t>hvatanje</a:t>
              </a:r>
              <a:r>
                <a:rPr lang="en-US" sz="2499" dirty="0">
                  <a:solidFill>
                    <a:srgbClr val="292828"/>
                  </a:solidFill>
                  <a:latin typeface="Inter"/>
                </a:rPr>
                <a:t> </a:t>
              </a:r>
              <a:r>
                <a:rPr lang="en-US" sz="2499" dirty="0" err="1">
                  <a:solidFill>
                    <a:srgbClr val="292828"/>
                  </a:solidFill>
                  <a:latin typeface="Inter"/>
                </a:rPr>
                <a:t>kritičnih</a:t>
              </a:r>
              <a:r>
                <a:rPr lang="en-US" sz="2499" dirty="0">
                  <a:solidFill>
                    <a:srgbClr val="292828"/>
                  </a:solidFill>
                  <a:latin typeface="Inter"/>
                </a:rPr>
                <a:t> </a:t>
              </a:r>
              <a:r>
                <a:rPr lang="en-US" sz="2499" dirty="0" err="1">
                  <a:solidFill>
                    <a:srgbClr val="292828"/>
                  </a:solidFill>
                  <a:latin typeface="Inter"/>
                </a:rPr>
                <a:t>dijelova</a:t>
              </a:r>
              <a:r>
                <a:rPr lang="en-US" sz="2499" dirty="0">
                  <a:solidFill>
                    <a:srgbClr val="292828"/>
                  </a:solidFill>
                  <a:latin typeface="Inter"/>
                </a:rPr>
                <a:t> </a:t>
              </a:r>
              <a:r>
                <a:rPr lang="en-US" sz="2499" dirty="0" err="1">
                  <a:solidFill>
                    <a:srgbClr val="292828"/>
                  </a:solidFill>
                  <a:latin typeface="Inter"/>
                </a:rPr>
                <a:t>pacijentovih</a:t>
              </a:r>
              <a:r>
                <a:rPr lang="en-US" sz="2499" dirty="0">
                  <a:solidFill>
                    <a:srgbClr val="292828"/>
                  </a:solidFill>
                  <a:latin typeface="Inter"/>
                </a:rPr>
                <a:t> </a:t>
              </a:r>
              <a:r>
                <a:rPr lang="en-US" sz="2499" dirty="0" err="1">
                  <a:solidFill>
                    <a:srgbClr val="292828"/>
                  </a:solidFill>
                  <a:latin typeface="Inter"/>
                </a:rPr>
                <a:t>tjelesnih</a:t>
              </a:r>
              <a:r>
                <a:rPr lang="en-US" sz="2499" dirty="0">
                  <a:solidFill>
                    <a:srgbClr val="292828"/>
                  </a:solidFill>
                  <a:latin typeface="Inter"/>
                </a:rPr>
                <a:t> </a:t>
              </a:r>
              <a:r>
                <a:rPr lang="en-US" sz="2499" dirty="0" err="1">
                  <a:solidFill>
                    <a:srgbClr val="292828"/>
                  </a:solidFill>
                  <a:latin typeface="Inter"/>
                </a:rPr>
                <a:t>struktura</a:t>
              </a:r>
              <a:r>
                <a:rPr lang="en-US" sz="2499" dirty="0">
                  <a:solidFill>
                    <a:srgbClr val="292828"/>
                  </a:solidFill>
                  <a:latin typeface="Inter"/>
                </a:rPr>
                <a:t> </a:t>
              </a:r>
              <a:r>
                <a:rPr lang="en-US" sz="2499" dirty="0" err="1">
                  <a:solidFill>
                    <a:srgbClr val="292828"/>
                  </a:solidFill>
                  <a:latin typeface="Inter"/>
                </a:rPr>
                <a:t>i</a:t>
              </a:r>
              <a:r>
                <a:rPr lang="en-US" sz="2499" dirty="0">
                  <a:solidFill>
                    <a:srgbClr val="292828"/>
                  </a:solidFill>
                  <a:latin typeface="Inter"/>
                </a:rPr>
                <a:t> </a:t>
              </a:r>
              <a:r>
                <a:rPr lang="en-US" sz="2499" dirty="0" err="1">
                  <a:solidFill>
                    <a:srgbClr val="292828"/>
                  </a:solidFill>
                  <a:latin typeface="Inter"/>
                </a:rPr>
                <a:t>unose</a:t>
              </a:r>
              <a:r>
                <a:rPr lang="en-US" sz="2499" dirty="0">
                  <a:solidFill>
                    <a:srgbClr val="292828"/>
                  </a:solidFill>
                  <a:latin typeface="Inter"/>
                </a:rPr>
                <a:t> u model </a:t>
              </a:r>
              <a:r>
                <a:rPr lang="en-US" sz="2499" dirty="0" err="1">
                  <a:solidFill>
                    <a:srgbClr val="292828"/>
                  </a:solidFill>
                  <a:latin typeface="Inter"/>
                </a:rPr>
                <a:t>neuronske</a:t>
              </a:r>
              <a:r>
                <a:rPr lang="en-US" sz="2499" dirty="0">
                  <a:solidFill>
                    <a:srgbClr val="292828"/>
                  </a:solidFill>
                  <a:latin typeface="Inter"/>
                </a:rPr>
                <a:t> </a:t>
              </a:r>
              <a:r>
                <a:rPr lang="en-US" sz="2499" dirty="0" err="1">
                  <a:solidFill>
                    <a:srgbClr val="292828"/>
                  </a:solidFill>
                  <a:latin typeface="Inter"/>
                </a:rPr>
                <a:t>mreže</a:t>
              </a:r>
              <a:r>
                <a:rPr lang="en-US" sz="2499" dirty="0">
                  <a:solidFill>
                    <a:srgbClr val="292828"/>
                  </a:solidFill>
                  <a:latin typeface="Inter"/>
                </a:rPr>
                <a:t>.</a:t>
              </a:r>
            </a:p>
          </p:txBody>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18325" y="3107471"/>
            <a:ext cx="519463" cy="664429"/>
          </a:xfrm>
          <a:prstGeom prst="rect">
            <a:avLst/>
          </a:prstGeom>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282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3137" y="6785911"/>
            <a:ext cx="18814273" cy="5357911"/>
          </a:xfrm>
          <a:prstGeom prst="rect">
            <a:avLst/>
          </a:prstGeom>
        </p:spPr>
      </p:pic>
      <p:sp>
        <p:nvSpPr>
          <p:cNvPr id="3" name="TextBox 3"/>
          <p:cNvSpPr txBox="1"/>
          <p:nvPr/>
        </p:nvSpPr>
        <p:spPr>
          <a:xfrm>
            <a:off x="1466849" y="3081397"/>
            <a:ext cx="15354300" cy="4124206"/>
          </a:xfrm>
          <a:prstGeom prst="rect">
            <a:avLst/>
          </a:prstGeom>
        </p:spPr>
        <p:txBody>
          <a:bodyPr wrap="square" lIns="0" tIns="0" rIns="0" bIns="0" rtlCol="0" anchor="t">
            <a:spAutoFit/>
          </a:bodyPr>
          <a:lstStyle/>
          <a:p>
            <a:pPr algn="ctr">
              <a:lnSpc>
                <a:spcPts val="8320"/>
              </a:lnSpc>
            </a:pPr>
            <a:r>
              <a:rPr lang="en-US" sz="4400" dirty="0" err="1">
                <a:solidFill>
                  <a:srgbClr val="9988FF"/>
                </a:solidFill>
                <a:latin typeface="Inter"/>
              </a:rPr>
              <a:t>Završni</a:t>
            </a:r>
            <a:r>
              <a:rPr lang="en-US" sz="4400" dirty="0">
                <a:solidFill>
                  <a:srgbClr val="9988FF"/>
                </a:solidFill>
                <a:latin typeface="Inter"/>
              </a:rPr>
              <a:t> rad</a:t>
            </a:r>
            <a:r>
              <a:rPr lang="en-US" sz="4400" dirty="0">
                <a:solidFill>
                  <a:srgbClr val="FFFFFF"/>
                </a:solidFill>
                <a:latin typeface="Inter"/>
              </a:rPr>
              <a:t> </a:t>
            </a:r>
            <a:r>
              <a:rPr lang="en-US" sz="4400" dirty="0" err="1">
                <a:solidFill>
                  <a:srgbClr val="FFFFFF"/>
                </a:solidFill>
                <a:latin typeface="Inter"/>
              </a:rPr>
              <a:t>daje</a:t>
            </a:r>
            <a:r>
              <a:rPr lang="en-US" sz="4400" dirty="0">
                <a:solidFill>
                  <a:srgbClr val="FFFFFF"/>
                </a:solidFill>
                <a:latin typeface="Inter"/>
              </a:rPr>
              <a:t> </a:t>
            </a:r>
            <a:r>
              <a:rPr lang="en-US" sz="4400" dirty="0" err="1">
                <a:solidFill>
                  <a:srgbClr val="FFFFFF"/>
                </a:solidFill>
                <a:latin typeface="Inter"/>
              </a:rPr>
              <a:t>kratak</a:t>
            </a:r>
            <a:r>
              <a:rPr lang="en-US" sz="4400" dirty="0">
                <a:solidFill>
                  <a:srgbClr val="FFFFFF"/>
                </a:solidFill>
                <a:latin typeface="Inter"/>
              </a:rPr>
              <a:t> </a:t>
            </a:r>
            <a:r>
              <a:rPr lang="en-US" sz="4400" dirty="0" err="1">
                <a:solidFill>
                  <a:srgbClr val="FFFFFF"/>
                </a:solidFill>
                <a:latin typeface="Inter"/>
              </a:rPr>
              <a:t>uvod</a:t>
            </a:r>
            <a:r>
              <a:rPr lang="en-US" sz="4400" dirty="0">
                <a:solidFill>
                  <a:srgbClr val="FFFFFF"/>
                </a:solidFill>
                <a:latin typeface="Inter"/>
              </a:rPr>
              <a:t> u </a:t>
            </a:r>
            <a:r>
              <a:rPr lang="en-US" sz="4400" dirty="0" err="1">
                <a:solidFill>
                  <a:srgbClr val="FFFFFF"/>
                </a:solidFill>
                <a:latin typeface="Inter"/>
              </a:rPr>
              <a:t>metode</a:t>
            </a:r>
            <a:r>
              <a:rPr lang="en-US" sz="4400" dirty="0">
                <a:solidFill>
                  <a:srgbClr val="FFFFFF"/>
                </a:solidFill>
                <a:latin typeface="Inter"/>
              </a:rPr>
              <a:t> </a:t>
            </a:r>
            <a:r>
              <a:rPr lang="en-US" sz="4400" dirty="0" err="1">
                <a:solidFill>
                  <a:srgbClr val="FFFFFF"/>
                </a:solidFill>
                <a:latin typeface="Inter"/>
              </a:rPr>
              <a:t>strojnog</a:t>
            </a:r>
            <a:r>
              <a:rPr lang="en-US" sz="4400" dirty="0">
                <a:solidFill>
                  <a:srgbClr val="FFFFFF"/>
                </a:solidFill>
                <a:latin typeface="Inter"/>
              </a:rPr>
              <a:t> </a:t>
            </a:r>
            <a:r>
              <a:rPr lang="en-US" sz="4400" dirty="0" err="1">
                <a:solidFill>
                  <a:srgbClr val="FFFFFF"/>
                </a:solidFill>
                <a:latin typeface="Inter"/>
              </a:rPr>
              <a:t>učenja</a:t>
            </a:r>
            <a:r>
              <a:rPr lang="en-US" sz="4400" dirty="0">
                <a:solidFill>
                  <a:srgbClr val="FFFFFF"/>
                </a:solidFill>
                <a:latin typeface="Inter"/>
              </a:rPr>
              <a:t>, s </a:t>
            </a:r>
            <a:r>
              <a:rPr lang="en-US" sz="4400" dirty="0" err="1">
                <a:solidFill>
                  <a:srgbClr val="FFFFFF"/>
                </a:solidFill>
                <a:latin typeface="Inter"/>
              </a:rPr>
              <a:t>naglaskom</a:t>
            </a:r>
            <a:r>
              <a:rPr lang="en-US" sz="4400" dirty="0">
                <a:solidFill>
                  <a:srgbClr val="FFFFFF"/>
                </a:solidFill>
                <a:latin typeface="Inter"/>
              </a:rPr>
              <a:t> </a:t>
            </a:r>
            <a:r>
              <a:rPr lang="en-US" sz="4400" dirty="0" err="1">
                <a:solidFill>
                  <a:srgbClr val="FFFFFF"/>
                </a:solidFill>
                <a:latin typeface="Inter"/>
              </a:rPr>
              <a:t>na</a:t>
            </a:r>
            <a:r>
              <a:rPr lang="en-US" sz="4400" dirty="0">
                <a:solidFill>
                  <a:srgbClr val="FFFFFF"/>
                </a:solidFill>
                <a:latin typeface="Inter"/>
              </a:rPr>
              <a:t> </a:t>
            </a:r>
            <a:r>
              <a:rPr lang="en-US" sz="4400" dirty="0" err="1">
                <a:solidFill>
                  <a:srgbClr val="FFFFFF"/>
                </a:solidFill>
                <a:latin typeface="Inter"/>
              </a:rPr>
              <a:t>umjetne</a:t>
            </a:r>
            <a:r>
              <a:rPr lang="en-US" sz="4400" dirty="0">
                <a:solidFill>
                  <a:srgbClr val="FFFFFF"/>
                </a:solidFill>
                <a:latin typeface="Inter"/>
              </a:rPr>
              <a:t> </a:t>
            </a:r>
            <a:r>
              <a:rPr lang="en-US" sz="4400" dirty="0" err="1">
                <a:solidFill>
                  <a:srgbClr val="FFFFFF"/>
                </a:solidFill>
                <a:latin typeface="Inter"/>
              </a:rPr>
              <a:t>neuronske</a:t>
            </a:r>
            <a:r>
              <a:rPr lang="en-US" sz="4400" dirty="0">
                <a:solidFill>
                  <a:srgbClr val="FFFFFF"/>
                </a:solidFill>
                <a:latin typeface="Inter"/>
              </a:rPr>
              <a:t> </a:t>
            </a:r>
            <a:r>
              <a:rPr lang="en-US" sz="4400" dirty="0" err="1">
                <a:solidFill>
                  <a:srgbClr val="FFFFFF"/>
                </a:solidFill>
                <a:latin typeface="Inter"/>
              </a:rPr>
              <a:t>mreže</a:t>
            </a:r>
            <a:r>
              <a:rPr lang="en-US" sz="4400" dirty="0">
                <a:solidFill>
                  <a:srgbClr val="FFFFFF"/>
                </a:solidFill>
                <a:latin typeface="Inter"/>
              </a:rPr>
              <a:t>. </a:t>
            </a:r>
            <a:r>
              <a:rPr lang="en-US" sz="4400" dirty="0" err="1">
                <a:solidFill>
                  <a:srgbClr val="FFFFFF"/>
                </a:solidFill>
                <a:latin typeface="Inter"/>
              </a:rPr>
              <a:t>Zatim</a:t>
            </a:r>
            <a:r>
              <a:rPr lang="en-US" sz="4400" dirty="0">
                <a:solidFill>
                  <a:srgbClr val="FFFFFF"/>
                </a:solidFill>
                <a:latin typeface="Inter"/>
              </a:rPr>
              <a:t> se </a:t>
            </a:r>
            <a:r>
              <a:rPr lang="en-US" sz="4400" dirty="0" err="1">
                <a:solidFill>
                  <a:srgbClr val="FFFFFF"/>
                </a:solidFill>
                <a:latin typeface="Inter"/>
              </a:rPr>
              <a:t>dizajnira</a:t>
            </a:r>
            <a:r>
              <a:rPr lang="en-US" sz="4400" dirty="0">
                <a:solidFill>
                  <a:srgbClr val="FFFFFF"/>
                </a:solidFill>
                <a:latin typeface="Inter"/>
              </a:rPr>
              <a:t> </a:t>
            </a:r>
            <a:r>
              <a:rPr lang="en-US" sz="4400" dirty="0" err="1">
                <a:solidFill>
                  <a:srgbClr val="FFFFFF"/>
                </a:solidFill>
                <a:latin typeface="Inter"/>
              </a:rPr>
              <a:t>sustav</a:t>
            </a:r>
            <a:r>
              <a:rPr lang="en-US" sz="4400" dirty="0">
                <a:solidFill>
                  <a:srgbClr val="FFFFFF"/>
                </a:solidFill>
                <a:latin typeface="Inter"/>
              </a:rPr>
              <a:t> za </a:t>
            </a:r>
            <a:r>
              <a:rPr lang="en-US" sz="4400" dirty="0" err="1">
                <a:solidFill>
                  <a:srgbClr val="FFFFFF"/>
                </a:solidFill>
                <a:latin typeface="Inter"/>
              </a:rPr>
              <a:t>otkrivanje</a:t>
            </a:r>
            <a:r>
              <a:rPr lang="en-US" sz="4400" dirty="0">
                <a:solidFill>
                  <a:srgbClr val="FFFFFF"/>
                </a:solidFill>
                <a:latin typeface="Inter"/>
              </a:rPr>
              <a:t> </a:t>
            </a:r>
            <a:r>
              <a:rPr lang="en-US" sz="4400" dirty="0" err="1">
                <a:solidFill>
                  <a:srgbClr val="FFFFFF"/>
                </a:solidFill>
                <a:latin typeface="Inter"/>
              </a:rPr>
              <a:t>zaraze</a:t>
            </a:r>
            <a:r>
              <a:rPr lang="en-US" sz="4400" dirty="0">
                <a:solidFill>
                  <a:srgbClr val="FFFFFF"/>
                </a:solidFill>
                <a:latin typeface="Inter"/>
              </a:rPr>
              <a:t> </a:t>
            </a:r>
            <a:r>
              <a:rPr lang="en-US" sz="4400" dirty="0" err="1">
                <a:solidFill>
                  <a:srgbClr val="FFFFFF"/>
                </a:solidFill>
                <a:latin typeface="Inter"/>
              </a:rPr>
              <a:t>malarijom</a:t>
            </a:r>
            <a:r>
              <a:rPr lang="en-US" sz="4400" dirty="0">
                <a:solidFill>
                  <a:srgbClr val="FFFFFF"/>
                </a:solidFill>
                <a:latin typeface="Inter"/>
              </a:rPr>
              <a:t> </a:t>
            </a:r>
            <a:r>
              <a:rPr lang="en-US" sz="4400" dirty="0" err="1">
                <a:solidFill>
                  <a:srgbClr val="FFFFFF"/>
                </a:solidFill>
                <a:latin typeface="Inter"/>
              </a:rPr>
              <a:t>i</a:t>
            </a:r>
            <a:r>
              <a:rPr lang="en-US" sz="4400" dirty="0">
                <a:solidFill>
                  <a:srgbClr val="FFFFFF"/>
                </a:solidFill>
                <a:latin typeface="Inter"/>
              </a:rPr>
              <a:t> </a:t>
            </a:r>
            <a:r>
              <a:rPr lang="en-US" sz="4400" dirty="0" err="1">
                <a:solidFill>
                  <a:srgbClr val="FFFFFF"/>
                </a:solidFill>
                <a:latin typeface="Inter"/>
              </a:rPr>
              <a:t>na</a:t>
            </a:r>
            <a:r>
              <a:rPr lang="en-US" sz="4400" dirty="0">
                <a:solidFill>
                  <a:srgbClr val="FFFFFF"/>
                </a:solidFill>
                <a:latin typeface="Inter"/>
              </a:rPr>
              <a:t> </a:t>
            </a:r>
            <a:r>
              <a:rPr lang="en-US" sz="4400" dirty="0" err="1">
                <a:solidFill>
                  <a:srgbClr val="FFFFFF"/>
                </a:solidFill>
                <a:latin typeface="Inter"/>
              </a:rPr>
              <a:t>kraju</a:t>
            </a:r>
            <a:r>
              <a:rPr lang="en-US" sz="4400" dirty="0">
                <a:solidFill>
                  <a:srgbClr val="FFFFFF"/>
                </a:solidFill>
                <a:latin typeface="Inter"/>
              </a:rPr>
              <a:t> </a:t>
            </a:r>
            <a:r>
              <a:rPr lang="en-US" sz="4400" dirty="0" err="1">
                <a:solidFill>
                  <a:srgbClr val="FFFFFF"/>
                </a:solidFill>
                <a:latin typeface="Inter"/>
              </a:rPr>
              <a:t>daje</a:t>
            </a:r>
            <a:r>
              <a:rPr lang="en-US" sz="4400" dirty="0">
                <a:solidFill>
                  <a:srgbClr val="FFFFFF"/>
                </a:solidFill>
                <a:latin typeface="Inter"/>
              </a:rPr>
              <a:t> </a:t>
            </a:r>
            <a:r>
              <a:rPr lang="en-US" sz="4400" dirty="0" err="1">
                <a:solidFill>
                  <a:srgbClr val="FFFFFF"/>
                </a:solidFill>
                <a:latin typeface="Inter"/>
              </a:rPr>
              <a:t>pregled</a:t>
            </a:r>
            <a:r>
              <a:rPr lang="en-US" sz="4400" dirty="0">
                <a:solidFill>
                  <a:srgbClr val="FFFFFF"/>
                </a:solidFill>
                <a:latin typeface="Inter"/>
              </a:rPr>
              <a:t> </a:t>
            </a:r>
            <a:r>
              <a:rPr lang="en-US" sz="4400" dirty="0" err="1">
                <a:solidFill>
                  <a:srgbClr val="FFFFFF"/>
                </a:solidFill>
                <a:latin typeface="Inter"/>
              </a:rPr>
              <a:t>rezultata</a:t>
            </a:r>
            <a:r>
              <a:rPr lang="en-US" sz="4400" dirty="0">
                <a:solidFill>
                  <a:srgbClr val="FFFFFF"/>
                </a:solidFill>
                <a:latin typeface="Inter"/>
              </a:rPr>
              <a:t> </a:t>
            </a:r>
            <a:r>
              <a:rPr lang="en-US" sz="4400" dirty="0" err="1">
                <a:solidFill>
                  <a:srgbClr val="FFFFFF"/>
                </a:solidFill>
                <a:latin typeface="Inter"/>
              </a:rPr>
              <a:t>izrade</a:t>
            </a:r>
            <a:r>
              <a:rPr lang="en-US" sz="4400" dirty="0">
                <a:solidFill>
                  <a:srgbClr val="FFFFFF"/>
                </a:solidFill>
                <a:latin typeface="Inter"/>
              </a:rPr>
              <a:t>.</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C03066A-D03C-4B86-8AC4-AE5D13724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705" y="342900"/>
            <a:ext cx="16322590" cy="9181457"/>
          </a:xfrm>
          <a:prstGeom prst="rect">
            <a:avLst/>
          </a:prstGeom>
        </p:spPr>
      </p:pic>
    </p:spTree>
    <p:extLst>
      <p:ext uri="{BB962C8B-B14F-4D97-AF65-F5344CB8AC3E}">
        <p14:creationId xmlns:p14="http://schemas.microsoft.com/office/powerpoint/2010/main" val="232266418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2190" y="1808480"/>
            <a:ext cx="6138434" cy="6527165"/>
          </a:xfrm>
          <a:prstGeom prst="rect">
            <a:avLst/>
          </a:prstGeom>
        </p:spPr>
        <p:txBody>
          <a:bodyPr lIns="0" tIns="0" rIns="0" bIns="0" rtlCol="0" anchor="t">
            <a:spAutoFit/>
          </a:bodyPr>
          <a:lstStyle/>
          <a:p>
            <a:pPr>
              <a:lnSpc>
                <a:spcPts val="10360"/>
              </a:lnSpc>
            </a:pPr>
            <a:r>
              <a:rPr lang="en-US" sz="7400">
                <a:solidFill>
                  <a:srgbClr val="9988FF"/>
                </a:solidFill>
                <a:latin typeface="Inter"/>
              </a:rPr>
              <a:t>Izrada sustava</a:t>
            </a:r>
            <a:r>
              <a:rPr lang="en-US" sz="7400">
                <a:solidFill>
                  <a:srgbClr val="292828"/>
                </a:solidFill>
                <a:latin typeface="Inter"/>
              </a:rPr>
              <a:t> za otkrivanje zaraze malarijom</a:t>
            </a:r>
          </a:p>
        </p:txBody>
      </p:sp>
      <p:grpSp>
        <p:nvGrpSpPr>
          <p:cNvPr id="3" name="Group 3"/>
          <p:cNvGrpSpPr/>
          <p:nvPr/>
        </p:nvGrpSpPr>
        <p:grpSpPr>
          <a:xfrm>
            <a:off x="8607095" y="1055106"/>
            <a:ext cx="7821271" cy="8203194"/>
            <a:chOff x="0" y="0"/>
            <a:chExt cx="10428361" cy="10937592"/>
          </a:xfrm>
        </p:grpSpPr>
        <p:sp>
          <p:nvSpPr>
            <p:cNvPr id="4" name="TextBox 4"/>
            <p:cNvSpPr txBox="1"/>
            <p:nvPr/>
          </p:nvSpPr>
          <p:spPr>
            <a:xfrm>
              <a:off x="0" y="-57150"/>
              <a:ext cx="10428361" cy="1193360"/>
            </a:xfrm>
            <a:prstGeom prst="rect">
              <a:avLst/>
            </a:prstGeom>
          </p:spPr>
          <p:txBody>
            <a:bodyPr lIns="0" tIns="0" rIns="0" bIns="0" rtlCol="0" anchor="t">
              <a:spAutoFit/>
            </a:bodyPr>
            <a:lstStyle/>
            <a:p>
              <a:pPr>
                <a:lnSpc>
                  <a:spcPts val="3632"/>
                </a:lnSpc>
              </a:pPr>
              <a:r>
                <a:rPr lang="en-US" sz="2594">
                  <a:solidFill>
                    <a:srgbClr val="292828"/>
                  </a:solidFill>
                  <a:latin typeface="Inter"/>
                </a:rPr>
                <a:t>Sustav se temelji na konvolucijskim neuronskim mrežama. </a:t>
              </a:r>
            </a:p>
          </p:txBody>
        </p:sp>
        <p:sp>
          <p:nvSpPr>
            <p:cNvPr id="5" name="AutoShape 5"/>
            <p:cNvSpPr/>
            <p:nvPr/>
          </p:nvSpPr>
          <p:spPr>
            <a:xfrm>
              <a:off x="0" y="1713731"/>
              <a:ext cx="10428361" cy="0"/>
            </a:xfrm>
            <a:prstGeom prst="line">
              <a:avLst/>
            </a:prstGeom>
            <a:ln w="11770" cap="rnd">
              <a:solidFill>
                <a:srgbClr val="292828">
                  <a:alpha val="47843"/>
                </a:srgbClr>
              </a:solidFill>
              <a:prstDash val="solid"/>
              <a:headEnd type="none" w="sm" len="sm"/>
              <a:tailEnd type="none" w="sm" len="sm"/>
            </a:ln>
          </p:spPr>
        </p:sp>
        <p:sp>
          <p:nvSpPr>
            <p:cNvPr id="6" name="TextBox 6"/>
            <p:cNvSpPr txBox="1"/>
            <p:nvPr/>
          </p:nvSpPr>
          <p:spPr>
            <a:xfrm>
              <a:off x="0" y="2245873"/>
              <a:ext cx="10428361" cy="1193360"/>
            </a:xfrm>
            <a:prstGeom prst="rect">
              <a:avLst/>
            </a:prstGeom>
          </p:spPr>
          <p:txBody>
            <a:bodyPr lIns="0" tIns="0" rIns="0" bIns="0" rtlCol="0" anchor="t">
              <a:spAutoFit/>
            </a:bodyPr>
            <a:lstStyle/>
            <a:p>
              <a:pPr>
                <a:lnSpc>
                  <a:spcPts val="3632"/>
                </a:lnSpc>
              </a:pPr>
              <a:r>
                <a:rPr lang="en-US" sz="2594">
                  <a:solidFill>
                    <a:srgbClr val="292828"/>
                  </a:solidFill>
                  <a:latin typeface="Inter"/>
                </a:rPr>
                <a:t>Predstavljena su dva modela mreža, jednostavniji i složeniji model.</a:t>
              </a:r>
            </a:p>
          </p:txBody>
        </p:sp>
        <p:sp>
          <p:nvSpPr>
            <p:cNvPr id="7" name="AutoShape 7"/>
            <p:cNvSpPr/>
            <p:nvPr/>
          </p:nvSpPr>
          <p:spPr>
            <a:xfrm>
              <a:off x="0" y="4016754"/>
              <a:ext cx="10428361" cy="0"/>
            </a:xfrm>
            <a:prstGeom prst="line">
              <a:avLst/>
            </a:prstGeom>
            <a:ln w="11770" cap="rnd">
              <a:solidFill>
                <a:srgbClr val="292828">
                  <a:alpha val="47843"/>
                </a:srgbClr>
              </a:solidFill>
              <a:prstDash val="solid"/>
              <a:headEnd type="none" w="sm" len="sm"/>
              <a:tailEnd type="none" w="sm" len="sm"/>
            </a:ln>
          </p:spPr>
        </p:sp>
        <p:sp>
          <p:nvSpPr>
            <p:cNvPr id="8" name="TextBox 8"/>
            <p:cNvSpPr txBox="1"/>
            <p:nvPr/>
          </p:nvSpPr>
          <p:spPr>
            <a:xfrm>
              <a:off x="0" y="4548895"/>
              <a:ext cx="10428361" cy="1193360"/>
            </a:xfrm>
            <a:prstGeom prst="rect">
              <a:avLst/>
            </a:prstGeom>
          </p:spPr>
          <p:txBody>
            <a:bodyPr lIns="0" tIns="0" rIns="0" bIns="0" rtlCol="0" anchor="t">
              <a:spAutoFit/>
            </a:bodyPr>
            <a:lstStyle/>
            <a:p>
              <a:pPr>
                <a:lnSpc>
                  <a:spcPts val="3632"/>
                </a:lnSpc>
              </a:pPr>
              <a:r>
                <a:rPr lang="en-US" sz="2594">
                  <a:solidFill>
                    <a:srgbClr val="292828"/>
                  </a:solidFill>
                  <a:latin typeface="Inter"/>
                </a:rPr>
                <a:t>TLU perceptroni se koriste kao modeli umjetnih neurona.</a:t>
              </a:r>
            </a:p>
          </p:txBody>
        </p:sp>
        <p:sp>
          <p:nvSpPr>
            <p:cNvPr id="9" name="AutoShape 9"/>
            <p:cNvSpPr/>
            <p:nvPr/>
          </p:nvSpPr>
          <p:spPr>
            <a:xfrm>
              <a:off x="0" y="6319777"/>
              <a:ext cx="10428361" cy="0"/>
            </a:xfrm>
            <a:prstGeom prst="line">
              <a:avLst/>
            </a:prstGeom>
            <a:ln w="11770" cap="rnd">
              <a:solidFill>
                <a:srgbClr val="292828">
                  <a:alpha val="47843"/>
                </a:srgbClr>
              </a:solidFill>
              <a:prstDash val="solid"/>
              <a:headEnd type="none" w="sm" len="sm"/>
              <a:tailEnd type="none" w="sm" len="sm"/>
            </a:ln>
          </p:spPr>
        </p:sp>
        <p:sp>
          <p:nvSpPr>
            <p:cNvPr id="10" name="TextBox 10"/>
            <p:cNvSpPr txBox="1"/>
            <p:nvPr/>
          </p:nvSpPr>
          <p:spPr>
            <a:xfrm>
              <a:off x="0" y="6851918"/>
              <a:ext cx="10428361" cy="1193360"/>
            </a:xfrm>
            <a:prstGeom prst="rect">
              <a:avLst/>
            </a:prstGeom>
          </p:spPr>
          <p:txBody>
            <a:bodyPr lIns="0" tIns="0" rIns="0" bIns="0" rtlCol="0" anchor="t">
              <a:spAutoFit/>
            </a:bodyPr>
            <a:lstStyle/>
            <a:p>
              <a:pPr>
                <a:lnSpc>
                  <a:spcPts val="3632"/>
                </a:lnSpc>
              </a:pPr>
              <a:r>
                <a:rPr lang="en-US" sz="2594">
                  <a:solidFill>
                    <a:srgbClr val="292828"/>
                  </a:solidFill>
                  <a:latin typeface="Inter"/>
                </a:rPr>
                <a:t>Jednostavniji se model sastoji od 8 slojeva, te su slojevi manje dimenzionalnosti.</a:t>
              </a:r>
            </a:p>
          </p:txBody>
        </p:sp>
        <p:sp>
          <p:nvSpPr>
            <p:cNvPr id="11" name="AutoShape 11"/>
            <p:cNvSpPr/>
            <p:nvPr/>
          </p:nvSpPr>
          <p:spPr>
            <a:xfrm>
              <a:off x="0" y="8622799"/>
              <a:ext cx="10428361" cy="0"/>
            </a:xfrm>
            <a:prstGeom prst="line">
              <a:avLst/>
            </a:prstGeom>
            <a:ln w="11770" cap="rnd">
              <a:solidFill>
                <a:srgbClr val="292828">
                  <a:alpha val="47843"/>
                </a:srgbClr>
              </a:solidFill>
              <a:prstDash val="solid"/>
              <a:headEnd type="none" w="sm" len="sm"/>
              <a:tailEnd type="none" w="sm" len="sm"/>
            </a:ln>
          </p:spPr>
        </p:sp>
        <p:sp>
          <p:nvSpPr>
            <p:cNvPr id="12" name="TextBox 12"/>
            <p:cNvSpPr txBox="1"/>
            <p:nvPr/>
          </p:nvSpPr>
          <p:spPr>
            <a:xfrm>
              <a:off x="0" y="9154941"/>
              <a:ext cx="10428361" cy="1193360"/>
            </a:xfrm>
            <a:prstGeom prst="rect">
              <a:avLst/>
            </a:prstGeom>
          </p:spPr>
          <p:txBody>
            <a:bodyPr lIns="0" tIns="0" rIns="0" bIns="0" rtlCol="0" anchor="t">
              <a:spAutoFit/>
            </a:bodyPr>
            <a:lstStyle/>
            <a:p>
              <a:pPr>
                <a:lnSpc>
                  <a:spcPts val="3632"/>
                </a:lnSpc>
              </a:pPr>
              <a:r>
                <a:rPr lang="en-US" sz="2594">
                  <a:solidFill>
                    <a:srgbClr val="292828"/>
                  </a:solidFill>
                  <a:latin typeface="Inter"/>
                </a:rPr>
                <a:t>Složeniji je model napravljen od 12 slojeva, te su slojevi veće dimenzionalnosti.</a:t>
              </a:r>
            </a:p>
          </p:txBody>
        </p:sp>
        <p:sp>
          <p:nvSpPr>
            <p:cNvPr id="13" name="AutoShape 13"/>
            <p:cNvSpPr/>
            <p:nvPr/>
          </p:nvSpPr>
          <p:spPr>
            <a:xfrm>
              <a:off x="0" y="10925822"/>
              <a:ext cx="10428361" cy="0"/>
            </a:xfrm>
            <a:prstGeom prst="line">
              <a:avLst/>
            </a:prstGeom>
            <a:ln w="11770" cap="rnd">
              <a:solidFill>
                <a:srgbClr val="292828">
                  <a:alpha val="47843"/>
                </a:srgbClr>
              </a:solidFill>
              <a:prstDash val="solid"/>
              <a:headEnd type="none" w="sm" len="sm"/>
              <a:tailEnd type="none" w="sm" len="sm"/>
            </a:ln>
          </p:spPr>
        </p:sp>
      </p:grpSp>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88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30889" y="-6356397"/>
            <a:ext cx="35755116" cy="20248417"/>
          </a:xfrm>
          <a:prstGeom prst="rect">
            <a:avLst/>
          </a:prstGeom>
        </p:spPr>
      </p:pic>
      <p:grpSp>
        <p:nvGrpSpPr>
          <p:cNvPr id="3" name="Group 3"/>
          <p:cNvGrpSpPr/>
          <p:nvPr/>
        </p:nvGrpSpPr>
        <p:grpSpPr>
          <a:xfrm>
            <a:off x="2184997" y="3333028"/>
            <a:ext cx="13918006" cy="3620943"/>
            <a:chOff x="0" y="0"/>
            <a:chExt cx="18557342" cy="4827924"/>
          </a:xfrm>
        </p:grpSpPr>
        <p:sp>
          <p:nvSpPr>
            <p:cNvPr id="4" name="TextBox 4"/>
            <p:cNvSpPr txBox="1"/>
            <p:nvPr/>
          </p:nvSpPr>
          <p:spPr>
            <a:xfrm>
              <a:off x="0" y="-9525"/>
              <a:ext cx="18557342" cy="1787525"/>
            </a:xfrm>
            <a:prstGeom prst="rect">
              <a:avLst/>
            </a:prstGeom>
          </p:spPr>
          <p:txBody>
            <a:bodyPr lIns="0" tIns="0" rIns="0" bIns="0" rtlCol="0" anchor="t">
              <a:spAutoFit/>
            </a:bodyPr>
            <a:lstStyle/>
            <a:p>
              <a:pPr algn="ctr">
                <a:lnSpc>
                  <a:spcPts val="10560"/>
                </a:lnSpc>
              </a:pPr>
              <a:r>
                <a:rPr lang="en-US" sz="8800">
                  <a:solidFill>
                    <a:srgbClr val="FFFFFF"/>
                  </a:solidFill>
                  <a:latin typeface="Inter"/>
                </a:rPr>
                <a:t>Usporedba rezultata</a:t>
              </a:r>
            </a:p>
          </p:txBody>
        </p:sp>
        <p:sp>
          <p:nvSpPr>
            <p:cNvPr id="5" name="TextBox 5"/>
            <p:cNvSpPr txBox="1"/>
            <p:nvPr/>
          </p:nvSpPr>
          <p:spPr>
            <a:xfrm>
              <a:off x="0" y="2599074"/>
              <a:ext cx="18557342" cy="2228850"/>
            </a:xfrm>
            <a:prstGeom prst="rect">
              <a:avLst/>
            </a:prstGeom>
          </p:spPr>
          <p:txBody>
            <a:bodyPr lIns="0" tIns="0" rIns="0" bIns="0" rtlCol="0" anchor="t">
              <a:spAutoFit/>
            </a:bodyPr>
            <a:lstStyle/>
            <a:p>
              <a:pPr algn="ctr">
                <a:lnSpc>
                  <a:spcPts val="4500"/>
                </a:lnSpc>
              </a:pPr>
              <a:r>
                <a:rPr lang="en-US" sz="3000" dirty="0">
                  <a:solidFill>
                    <a:srgbClr val="FFFFFF"/>
                  </a:solidFill>
                  <a:latin typeface="Inter"/>
                </a:rPr>
                <a:t>Oba </a:t>
              </a:r>
              <a:r>
                <a:rPr lang="en-US" sz="3000" dirty="0" err="1">
                  <a:solidFill>
                    <a:srgbClr val="FFFFFF"/>
                  </a:solidFill>
                  <a:latin typeface="Inter"/>
                </a:rPr>
                <a:t>su</a:t>
              </a:r>
              <a:r>
                <a:rPr lang="en-US" sz="3000" dirty="0">
                  <a:solidFill>
                    <a:srgbClr val="FFFFFF"/>
                  </a:solidFill>
                  <a:latin typeface="Inter"/>
                </a:rPr>
                <a:t> </a:t>
              </a:r>
              <a:r>
                <a:rPr lang="en-US" sz="3000" dirty="0" err="1">
                  <a:solidFill>
                    <a:srgbClr val="FFFFFF"/>
                  </a:solidFill>
                  <a:latin typeface="Inter"/>
                </a:rPr>
                <a:t>modela</a:t>
              </a:r>
              <a:r>
                <a:rPr lang="en-US" sz="3000" dirty="0">
                  <a:solidFill>
                    <a:srgbClr val="FFFFFF"/>
                  </a:solidFill>
                  <a:latin typeface="Inter"/>
                </a:rPr>
                <a:t> </a:t>
              </a:r>
              <a:r>
                <a:rPr lang="en-US" sz="3000" dirty="0" err="1">
                  <a:solidFill>
                    <a:srgbClr val="FFFFFF"/>
                  </a:solidFill>
                  <a:latin typeface="Inter"/>
                </a:rPr>
                <a:t>neuronskih</a:t>
              </a:r>
              <a:r>
                <a:rPr lang="en-US" sz="3000" dirty="0">
                  <a:solidFill>
                    <a:srgbClr val="FFFFFF"/>
                  </a:solidFill>
                  <a:latin typeface="Inter"/>
                </a:rPr>
                <a:t> </a:t>
              </a:r>
              <a:r>
                <a:rPr lang="en-US" sz="3000" dirty="0" err="1">
                  <a:solidFill>
                    <a:srgbClr val="FFFFFF"/>
                  </a:solidFill>
                  <a:latin typeface="Inter"/>
                </a:rPr>
                <a:t>mreža</a:t>
              </a:r>
              <a:r>
                <a:rPr lang="en-US" sz="3000" dirty="0">
                  <a:solidFill>
                    <a:srgbClr val="FFFFFF"/>
                  </a:solidFill>
                  <a:latin typeface="Inter"/>
                </a:rPr>
                <a:t> </a:t>
              </a:r>
              <a:r>
                <a:rPr lang="en-US" sz="3000" dirty="0" err="1">
                  <a:solidFill>
                    <a:srgbClr val="FFFFFF"/>
                  </a:solidFill>
                  <a:latin typeface="Inter"/>
                </a:rPr>
                <a:t>učena</a:t>
              </a:r>
              <a:r>
                <a:rPr lang="en-US" sz="3000" dirty="0">
                  <a:solidFill>
                    <a:srgbClr val="FFFFFF"/>
                  </a:solidFill>
                  <a:latin typeface="Inter"/>
                </a:rPr>
                <a:t> </a:t>
              </a:r>
              <a:r>
                <a:rPr lang="en-US" sz="3000" dirty="0" err="1">
                  <a:solidFill>
                    <a:srgbClr val="FFFFFF"/>
                  </a:solidFill>
                  <a:latin typeface="Inter"/>
                </a:rPr>
                <a:t>na</a:t>
              </a:r>
              <a:r>
                <a:rPr lang="en-US" sz="3000" dirty="0">
                  <a:solidFill>
                    <a:srgbClr val="FFFFFF"/>
                  </a:solidFill>
                  <a:latin typeface="Inter"/>
                </a:rPr>
                <a:t> </a:t>
              </a:r>
              <a:r>
                <a:rPr lang="en-US" sz="3000" dirty="0" err="1">
                  <a:solidFill>
                    <a:srgbClr val="FFFFFF"/>
                  </a:solidFill>
                  <a:latin typeface="Inter"/>
                </a:rPr>
                <a:t>istom</a:t>
              </a:r>
              <a:r>
                <a:rPr lang="en-US" sz="3000" dirty="0">
                  <a:solidFill>
                    <a:srgbClr val="FFFFFF"/>
                  </a:solidFill>
                  <a:latin typeface="Inter"/>
                </a:rPr>
                <a:t> </a:t>
              </a:r>
              <a:r>
                <a:rPr lang="en-US" sz="3000" dirty="0" err="1">
                  <a:solidFill>
                    <a:srgbClr val="FFFFFF"/>
                  </a:solidFill>
                  <a:latin typeface="Inter"/>
                </a:rPr>
                <a:t>sklopovlju</a:t>
              </a:r>
              <a:r>
                <a:rPr lang="en-US" sz="3000" dirty="0">
                  <a:solidFill>
                    <a:srgbClr val="FFFFFF"/>
                  </a:solidFill>
                  <a:latin typeface="Inter"/>
                </a:rPr>
                <a:t> </a:t>
              </a:r>
              <a:r>
                <a:rPr lang="en-US" sz="3000" dirty="0" err="1">
                  <a:solidFill>
                    <a:srgbClr val="FFFFFF"/>
                  </a:solidFill>
                  <a:latin typeface="Inter"/>
                </a:rPr>
                <a:t>nad</a:t>
              </a:r>
              <a:r>
                <a:rPr lang="en-US" sz="3000" dirty="0">
                  <a:solidFill>
                    <a:srgbClr val="FFFFFF"/>
                  </a:solidFill>
                  <a:latin typeface="Inter"/>
                </a:rPr>
                <a:t> </a:t>
              </a:r>
              <a:r>
                <a:rPr lang="en-US" sz="3000" dirty="0" err="1">
                  <a:solidFill>
                    <a:srgbClr val="FFFFFF"/>
                  </a:solidFill>
                  <a:latin typeface="Inter"/>
                </a:rPr>
                <a:t>istim</a:t>
              </a:r>
              <a:r>
                <a:rPr lang="en-US" sz="3000" dirty="0">
                  <a:solidFill>
                    <a:srgbClr val="FFFFFF"/>
                  </a:solidFill>
                  <a:latin typeface="Inter"/>
                </a:rPr>
                <a:t> </a:t>
              </a:r>
              <a:r>
                <a:rPr lang="en-US" sz="3000" dirty="0" err="1">
                  <a:solidFill>
                    <a:srgbClr val="FFFFFF"/>
                  </a:solidFill>
                  <a:latin typeface="Inter"/>
                </a:rPr>
                <a:t>skupom</a:t>
              </a:r>
              <a:r>
                <a:rPr lang="en-US" sz="3000" dirty="0">
                  <a:solidFill>
                    <a:srgbClr val="FFFFFF"/>
                  </a:solidFill>
                  <a:latin typeface="Inter"/>
                </a:rPr>
                <a:t> podataka. </a:t>
              </a:r>
              <a:r>
                <a:rPr lang="en-US" sz="3000" dirty="0" err="1">
                  <a:solidFill>
                    <a:srgbClr val="FFFFFF"/>
                  </a:solidFill>
                  <a:latin typeface="Inter"/>
                </a:rPr>
                <a:t>Skup</a:t>
              </a:r>
              <a:r>
                <a:rPr lang="en-US" sz="3000" dirty="0">
                  <a:solidFill>
                    <a:srgbClr val="FFFFFF"/>
                  </a:solidFill>
                  <a:latin typeface="Inter"/>
                </a:rPr>
                <a:t> podataka koji se </a:t>
              </a:r>
              <a:r>
                <a:rPr lang="en-US" sz="3000" dirty="0" err="1">
                  <a:solidFill>
                    <a:srgbClr val="FFFFFF"/>
                  </a:solidFill>
                  <a:latin typeface="Inter"/>
                </a:rPr>
                <a:t>koristi</a:t>
              </a:r>
              <a:r>
                <a:rPr lang="en-US" sz="3000" dirty="0">
                  <a:solidFill>
                    <a:srgbClr val="FFFFFF"/>
                  </a:solidFill>
                  <a:latin typeface="Inter"/>
                </a:rPr>
                <a:t> </a:t>
              </a:r>
              <a:r>
                <a:rPr lang="en-US" sz="3000" dirty="0" err="1">
                  <a:solidFill>
                    <a:srgbClr val="FFFFFF"/>
                  </a:solidFill>
                  <a:latin typeface="Inter"/>
                </a:rPr>
                <a:t>sadrži</a:t>
              </a:r>
              <a:r>
                <a:rPr lang="en-US" sz="3000" dirty="0">
                  <a:solidFill>
                    <a:srgbClr val="FFFFFF"/>
                  </a:solidFill>
                  <a:latin typeface="Inter"/>
                </a:rPr>
                <a:t> 27 558 </a:t>
              </a:r>
              <a:r>
                <a:rPr lang="en-US" sz="3000" dirty="0" err="1">
                  <a:solidFill>
                    <a:srgbClr val="FFFFFF"/>
                  </a:solidFill>
                  <a:latin typeface="Inter"/>
                </a:rPr>
                <a:t>slika</a:t>
              </a:r>
              <a:r>
                <a:rPr lang="en-US" sz="3000" dirty="0">
                  <a:solidFill>
                    <a:srgbClr val="FFFFFF"/>
                  </a:solidFill>
                  <a:latin typeface="Inter"/>
                </a:rPr>
                <a:t> </a:t>
              </a:r>
              <a:r>
                <a:rPr lang="en-US" sz="3000" dirty="0" err="1">
                  <a:solidFill>
                    <a:srgbClr val="FFFFFF"/>
                  </a:solidFill>
                  <a:latin typeface="Inter"/>
                </a:rPr>
                <a:t>jednako</a:t>
              </a:r>
              <a:r>
                <a:rPr lang="en-US" sz="3000" dirty="0">
                  <a:solidFill>
                    <a:srgbClr val="FFFFFF"/>
                  </a:solidFill>
                  <a:latin typeface="Inter"/>
                </a:rPr>
                <a:t> </a:t>
              </a:r>
              <a:r>
                <a:rPr lang="en-US" sz="3000" dirty="0" err="1">
                  <a:solidFill>
                    <a:srgbClr val="FFFFFF"/>
                  </a:solidFill>
                  <a:latin typeface="Inter"/>
                </a:rPr>
                <a:t>podijeljenih</a:t>
              </a:r>
              <a:r>
                <a:rPr lang="en-US" sz="3000" dirty="0">
                  <a:solidFill>
                    <a:srgbClr val="FFFFFF"/>
                  </a:solidFill>
                  <a:latin typeface="Inter"/>
                </a:rPr>
                <a:t> u </a:t>
              </a:r>
              <a:r>
                <a:rPr lang="en-US" sz="3000" dirty="0" err="1">
                  <a:solidFill>
                    <a:srgbClr val="FFFFFF"/>
                  </a:solidFill>
                  <a:latin typeface="Inter"/>
                </a:rPr>
                <a:t>dvije</a:t>
              </a:r>
              <a:r>
                <a:rPr lang="en-US" sz="3000" dirty="0">
                  <a:solidFill>
                    <a:srgbClr val="FFFFFF"/>
                  </a:solidFill>
                  <a:latin typeface="Inter"/>
                </a:rPr>
                <a:t> </a:t>
              </a:r>
              <a:r>
                <a:rPr lang="en-US" sz="3000" dirty="0" err="1">
                  <a:solidFill>
                    <a:srgbClr val="FFFFFF"/>
                  </a:solidFill>
                  <a:latin typeface="Inter"/>
                </a:rPr>
                <a:t>kategorije</a:t>
              </a:r>
              <a:r>
                <a:rPr lang="en-US" sz="3000" dirty="0">
                  <a:solidFill>
                    <a:srgbClr val="FFFFFF"/>
                  </a:solidFill>
                  <a:latin typeface="Inter"/>
                </a:rPr>
                <a:t>, </a:t>
              </a:r>
              <a:r>
                <a:rPr lang="en-US" sz="3000" dirty="0" err="1">
                  <a:solidFill>
                    <a:srgbClr val="FFFFFF"/>
                  </a:solidFill>
                  <a:latin typeface="Inter"/>
                </a:rPr>
                <a:t>zaražene</a:t>
              </a:r>
              <a:r>
                <a:rPr lang="en-US" sz="3000" dirty="0">
                  <a:solidFill>
                    <a:srgbClr val="FFFFFF"/>
                  </a:solidFill>
                  <a:latin typeface="Inter"/>
                </a:rPr>
                <a:t> </a:t>
              </a:r>
              <a:r>
                <a:rPr lang="en-US" sz="3000" dirty="0" err="1">
                  <a:solidFill>
                    <a:srgbClr val="FFFFFF"/>
                  </a:solidFill>
                  <a:latin typeface="Inter"/>
                </a:rPr>
                <a:t>i</a:t>
              </a:r>
              <a:r>
                <a:rPr lang="en-US" sz="3000" dirty="0">
                  <a:solidFill>
                    <a:srgbClr val="FFFFFF"/>
                  </a:solidFill>
                  <a:latin typeface="Inter"/>
                </a:rPr>
                <a:t> </a:t>
              </a:r>
              <a:r>
                <a:rPr lang="en-US" sz="3000" dirty="0" err="1">
                  <a:solidFill>
                    <a:srgbClr val="FFFFFF"/>
                  </a:solidFill>
                  <a:latin typeface="Inter"/>
                </a:rPr>
                <a:t>nezaražene</a:t>
              </a:r>
              <a:r>
                <a:rPr lang="en-US" sz="3000" dirty="0">
                  <a:solidFill>
                    <a:srgbClr val="FFFFFF"/>
                  </a:solidFill>
                  <a:latin typeface="Inter"/>
                </a:rPr>
                <a:t>.</a:t>
              </a:r>
            </a:p>
          </p:txBody>
        </p:sp>
      </p:grpSp>
    </p:spTree>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375</Words>
  <Application>Microsoft Office PowerPoint</Application>
  <PresentationFormat>Prilagođeno</PresentationFormat>
  <Paragraphs>47</Paragraphs>
  <Slides>12</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12</vt:i4>
      </vt:variant>
    </vt:vector>
  </HeadingPairs>
  <TitlesOfParts>
    <vt:vector size="17" baseType="lpstr">
      <vt:lpstr>Arial</vt:lpstr>
      <vt:lpstr>Inter</vt:lpstr>
      <vt:lpstr>Calibri</vt:lpstr>
      <vt:lpstr>Arimo</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Sustav za otkrivanje zaraze malarijom</dc:title>
  <cp:lastModifiedBy>Domagoj Marić</cp:lastModifiedBy>
  <cp:revision>18</cp:revision>
  <dcterms:created xsi:type="dcterms:W3CDTF">2006-08-16T00:00:00Z</dcterms:created>
  <dcterms:modified xsi:type="dcterms:W3CDTF">2022-06-28T20:34:55Z</dcterms:modified>
  <dc:identifier>DAFE4odHDO0</dc:identifier>
</cp:coreProperties>
</file>