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8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53B13D8D-C9B5-4B98-97F0-4FB81CF4973E}"/>
    <pc:docChg chg="delSld">
      <pc:chgData name="" userId="" providerId="" clId="Web-{53B13D8D-C9B5-4B98-97F0-4FB81CF4973E}" dt="2019-07-03T11:37:08.862" v="0"/>
      <pc:docMkLst>
        <pc:docMk/>
      </pc:docMkLst>
      <pc:sldChg chg="del">
        <pc:chgData name="" userId="" providerId="" clId="Web-{53B13D8D-C9B5-4B98-97F0-4FB81CF4973E}" dt="2019-07-03T11:37:08.862" v="0"/>
        <pc:sldMkLst>
          <pc:docMk/>
          <pc:sldMk cId="3048235155" sldId="25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E6E80-F766-4040-89F1-30D12E3526B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BF30D-B83D-484C-BF8C-649E94E2A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04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Razvojem</a:t>
            </a:r>
            <a:r>
              <a:rPr lang="en-US" dirty="0"/>
              <a:t> IT </a:t>
            </a:r>
            <a:r>
              <a:rPr lang="en-US" dirty="0" err="1"/>
              <a:t>industrije</a:t>
            </a:r>
            <a:r>
              <a:rPr lang="en-US" dirty="0"/>
              <a:t> </a:t>
            </a:r>
            <a:r>
              <a:rPr lang="en-US" dirty="0" err="1"/>
              <a:t>moguće</a:t>
            </a:r>
            <a:r>
              <a:rPr lang="en-US" dirty="0"/>
              <a:t> je </a:t>
            </a:r>
            <a:r>
              <a:rPr lang="en-US" dirty="0" err="1"/>
              <a:t>prikupiti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. </a:t>
            </a:r>
            <a:r>
              <a:rPr lang="en-US" dirty="0" err="1"/>
              <a:t>Mogu</a:t>
            </a:r>
            <a:r>
              <a:rPr lang="en-US" dirty="0"/>
              <a:t> se </a:t>
            </a:r>
            <a:r>
              <a:rPr lang="en-US" dirty="0" err="1"/>
              <a:t>pratiti</a:t>
            </a:r>
            <a:r>
              <a:rPr lang="en-US" dirty="0"/>
              <a:t> </a:t>
            </a:r>
            <a:r>
              <a:rPr lang="en-US" dirty="0" err="1"/>
              <a:t>kretnje</a:t>
            </a:r>
            <a:r>
              <a:rPr lang="en-US" dirty="0"/>
              <a:t> </a:t>
            </a:r>
            <a:r>
              <a:rPr lang="en-US" dirty="0" err="1"/>
              <a:t>igrača</a:t>
            </a:r>
            <a:r>
              <a:rPr lang="en-US" dirty="0"/>
              <a:t> </a:t>
            </a:r>
            <a:r>
              <a:rPr lang="en-US" dirty="0" err="1"/>
              <a:t>tijekom</a:t>
            </a:r>
            <a:r>
              <a:rPr lang="en-US" dirty="0"/>
              <a:t> </a:t>
            </a:r>
            <a:r>
              <a:rPr lang="en-US" dirty="0" err="1"/>
              <a:t>utakmice</a:t>
            </a:r>
            <a:r>
              <a:rPr lang="en-US" dirty="0"/>
              <a:t>, </a:t>
            </a:r>
            <a:r>
              <a:rPr lang="en-US" dirty="0" err="1"/>
              <a:t>njihove</a:t>
            </a:r>
            <a:r>
              <a:rPr lang="en-US" dirty="0"/>
              <a:t> </a:t>
            </a:r>
            <a:r>
              <a:rPr lang="en-US" dirty="0" err="1"/>
              <a:t>reakcije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simulirane</a:t>
            </a:r>
            <a:r>
              <a:rPr lang="en-US" dirty="0"/>
              <a:t> </a:t>
            </a:r>
            <a:r>
              <a:rPr lang="en-US" dirty="0" err="1"/>
              <a:t>stresne</a:t>
            </a:r>
            <a:r>
              <a:rPr lang="en-US" dirty="0"/>
              <a:t> </a:t>
            </a:r>
            <a:r>
              <a:rPr lang="en-US" dirty="0" err="1"/>
              <a:t>situacije</a:t>
            </a:r>
            <a:r>
              <a:rPr lang="en-US" dirty="0"/>
              <a:t>, a </a:t>
            </a:r>
            <a:r>
              <a:rPr lang="en-US" dirty="0" err="1"/>
              <a:t>tijekom</a:t>
            </a:r>
            <a:r>
              <a:rPr lang="en-US" dirty="0"/>
              <a:t> same </a:t>
            </a:r>
            <a:r>
              <a:rPr lang="en-US" dirty="0" err="1"/>
              <a:t>utakmice</a:t>
            </a:r>
            <a:r>
              <a:rPr lang="en-US" dirty="0"/>
              <a:t> </a:t>
            </a:r>
            <a:r>
              <a:rPr lang="en-US" dirty="0" err="1"/>
              <a:t>bilježi</a:t>
            </a:r>
            <a:r>
              <a:rPr lang="en-US" dirty="0"/>
              <a:t> se </a:t>
            </a:r>
            <a:r>
              <a:rPr lang="en-US" dirty="0" err="1"/>
              <a:t>mnoštvo</a:t>
            </a:r>
            <a:r>
              <a:rPr lang="en-US" dirty="0"/>
              <a:t> </a:t>
            </a:r>
            <a:r>
              <a:rPr lang="en-US" dirty="0" err="1"/>
              <a:t>statističkih</a:t>
            </a:r>
            <a:r>
              <a:rPr lang="en-US" dirty="0"/>
              <a:t> </a:t>
            </a:r>
            <a:r>
              <a:rPr lang="en-US" dirty="0" err="1"/>
              <a:t>kategorija</a:t>
            </a:r>
            <a:r>
              <a:rPr lang="en-US" dirty="0"/>
              <a:t>. </a:t>
            </a:r>
            <a:r>
              <a:rPr lang="en-US" dirty="0" err="1"/>
              <a:t>Samim</a:t>
            </a:r>
            <a:r>
              <a:rPr lang="en-US" dirty="0"/>
              <a:t> time </a:t>
            </a:r>
            <a:r>
              <a:rPr lang="en-US" dirty="0" err="1"/>
              <a:t>moguče</a:t>
            </a:r>
            <a:r>
              <a:rPr lang="en-US" dirty="0"/>
              <a:t> je </a:t>
            </a:r>
            <a:r>
              <a:rPr lang="en-US" dirty="0" err="1"/>
              <a:t>raditi</a:t>
            </a:r>
            <a:r>
              <a:rPr lang="en-US" dirty="0"/>
              <a:t> </a:t>
            </a:r>
            <a:r>
              <a:rPr lang="en-US" dirty="0" err="1"/>
              <a:t>bolje</a:t>
            </a:r>
            <a:r>
              <a:rPr lang="en-US" dirty="0"/>
              <a:t> </a:t>
            </a:r>
            <a:r>
              <a:rPr lang="en-US" dirty="0" err="1"/>
              <a:t>analize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postojećim</a:t>
            </a:r>
            <a:r>
              <a:rPr lang="en-US" dirty="0"/>
              <a:t> </a:t>
            </a:r>
            <a:r>
              <a:rPr lang="en-US" dirty="0" err="1"/>
              <a:t>podacima</a:t>
            </a:r>
            <a:r>
              <a:rPr lang="en-US" dirty="0"/>
              <a:t> I </a:t>
            </a:r>
            <a:r>
              <a:rPr lang="en-US" dirty="0" err="1"/>
              <a:t>predviđati</a:t>
            </a:r>
            <a:r>
              <a:rPr lang="en-US" dirty="0"/>
              <a:t> </a:t>
            </a:r>
            <a:r>
              <a:rPr lang="en-US" dirty="0" err="1"/>
              <a:t>pojedine</a:t>
            </a:r>
            <a:r>
              <a:rPr lang="en-US" dirty="0"/>
              <a:t> </a:t>
            </a:r>
            <a:r>
              <a:rPr lang="en-US" dirty="0" err="1"/>
              <a:t>segmente</a:t>
            </a:r>
            <a:r>
              <a:rPr lang="en-US" dirty="0"/>
              <a:t> </a:t>
            </a:r>
            <a:r>
              <a:rPr lang="en-US" dirty="0" err="1"/>
              <a:t>igre</a:t>
            </a:r>
            <a:r>
              <a:rPr lang="en-US" dirty="0"/>
              <a:t>.</a:t>
            </a:r>
          </a:p>
          <a:p>
            <a:r>
              <a:rPr lang="en-US" dirty="0" err="1"/>
              <a:t>Strojno</a:t>
            </a:r>
            <a:r>
              <a:rPr lang="en-US" dirty="0"/>
              <a:t> </a:t>
            </a:r>
            <a:r>
              <a:rPr lang="en-US" dirty="0" err="1"/>
              <a:t>učenje</a:t>
            </a:r>
            <a:r>
              <a:rPr lang="en-US" dirty="0"/>
              <a:t> </a:t>
            </a:r>
            <a:r>
              <a:rPr lang="en-US" dirty="0" err="1"/>
              <a:t>već</a:t>
            </a:r>
            <a:r>
              <a:rPr lang="en-US" dirty="0"/>
              <a:t> je </a:t>
            </a:r>
            <a:r>
              <a:rPr lang="en-US" dirty="0" err="1"/>
              <a:t>uzelo</a:t>
            </a:r>
            <a:r>
              <a:rPr lang="en-US" dirty="0"/>
              <a:t> </a:t>
            </a:r>
            <a:r>
              <a:rPr lang="en-US" dirty="0" err="1"/>
              <a:t>maha</a:t>
            </a:r>
            <a:r>
              <a:rPr lang="en-US" dirty="0"/>
              <a:t> u </a:t>
            </a:r>
            <a:r>
              <a:rPr lang="en-US" dirty="0" err="1"/>
              <a:t>košarci</a:t>
            </a:r>
            <a:r>
              <a:rPr lang="en-US" dirty="0"/>
              <a:t> I </a:t>
            </a:r>
            <a:r>
              <a:rPr lang="en-US" dirty="0" err="1"/>
              <a:t>baseballu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niz</a:t>
            </a:r>
            <a:r>
              <a:rPr lang="en-US" dirty="0"/>
              <a:t> </a:t>
            </a:r>
            <a:r>
              <a:rPr lang="en-US" dirty="0" err="1"/>
              <a:t>godina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odjele</a:t>
            </a:r>
            <a:r>
              <a:rPr lang="en-US" dirty="0"/>
              <a:t> za </a:t>
            </a:r>
            <a:r>
              <a:rPr lang="en-US" dirty="0" err="1"/>
              <a:t>analizu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, </a:t>
            </a:r>
            <a:r>
              <a:rPr lang="en-US" dirty="0" err="1"/>
              <a:t>dok</a:t>
            </a:r>
            <a:r>
              <a:rPr lang="en-US" dirty="0"/>
              <a:t> </a:t>
            </a:r>
            <a:r>
              <a:rPr lang="en-US" dirty="0" err="1"/>
              <a:t>nogomet</a:t>
            </a:r>
            <a:r>
              <a:rPr lang="en-US" dirty="0"/>
              <a:t>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postaje</a:t>
            </a:r>
            <a:r>
              <a:rPr lang="en-US" dirty="0"/>
              <a:t> sport </a:t>
            </a:r>
            <a:r>
              <a:rPr lang="en-US" dirty="0" err="1"/>
              <a:t>vođen</a:t>
            </a:r>
            <a:r>
              <a:rPr lang="en-US" dirty="0"/>
              <a:t> </a:t>
            </a:r>
            <a:r>
              <a:rPr lang="en-US" dirty="0" err="1"/>
              <a:t>podacima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BF30D-B83D-484C-BF8C-649E94E2AE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93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Cilj</a:t>
            </a:r>
            <a:r>
              <a:rPr lang="en-US" dirty="0"/>
              <a:t> </a:t>
            </a:r>
            <a:r>
              <a:rPr lang="en-US" dirty="0" err="1"/>
              <a:t>ovog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bio je, </a:t>
            </a:r>
            <a:r>
              <a:rPr lang="en-US" dirty="0" err="1"/>
              <a:t>korištenjem</a:t>
            </a:r>
            <a:r>
              <a:rPr lang="en-US" dirty="0"/>
              <a:t> </a:t>
            </a:r>
            <a:r>
              <a:rPr lang="en-US" dirty="0" err="1"/>
              <a:t>stabala</a:t>
            </a:r>
            <a:r>
              <a:rPr lang="en-US" dirty="0"/>
              <a:t> </a:t>
            </a:r>
            <a:r>
              <a:rPr lang="en-US" dirty="0" err="1"/>
              <a:t>odluke</a:t>
            </a:r>
            <a:r>
              <a:rPr lang="en-US" dirty="0"/>
              <a:t> I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podizanja</a:t>
            </a:r>
            <a:r>
              <a:rPr lang="en-US" dirty="0"/>
              <a:t> </a:t>
            </a:r>
            <a:r>
              <a:rPr lang="en-US" dirty="0" err="1"/>
              <a:t>predvidjeti</a:t>
            </a:r>
            <a:r>
              <a:rPr lang="en-US" dirty="0"/>
              <a:t> </a:t>
            </a:r>
            <a:r>
              <a:rPr lang="en-US" dirty="0" err="1"/>
              <a:t>ishode</a:t>
            </a:r>
            <a:r>
              <a:rPr lang="en-US" dirty="0"/>
              <a:t> </a:t>
            </a:r>
            <a:r>
              <a:rPr lang="en-US" dirty="0" err="1"/>
              <a:t>nogometnih</a:t>
            </a:r>
            <a:r>
              <a:rPr lang="en-US" dirty="0"/>
              <a:t> </a:t>
            </a:r>
            <a:r>
              <a:rPr lang="en-US" dirty="0" err="1"/>
              <a:t>utakmica</a:t>
            </a:r>
            <a:r>
              <a:rPr lang="en-US" dirty="0"/>
              <a:t> u </a:t>
            </a:r>
            <a:r>
              <a:rPr lang="en-US" dirty="0" err="1"/>
              <a:t>prvoj</a:t>
            </a:r>
            <a:r>
              <a:rPr lang="en-US" dirty="0"/>
              <a:t> </a:t>
            </a:r>
            <a:r>
              <a:rPr lang="en-US" dirty="0" err="1"/>
              <a:t>engleskoj</a:t>
            </a:r>
            <a:r>
              <a:rPr lang="en-US" dirty="0"/>
              <a:t> </a:t>
            </a:r>
            <a:r>
              <a:rPr lang="en-US" dirty="0" err="1"/>
              <a:t>ligi</a:t>
            </a:r>
            <a:r>
              <a:rPr lang="en-US" dirty="0"/>
              <a:t>. </a:t>
            </a:r>
            <a:r>
              <a:rPr lang="en-US" dirty="0" err="1"/>
              <a:t>Pri</a:t>
            </a:r>
            <a:r>
              <a:rPr lang="en-US" dirty="0"/>
              <a:t> tome se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podaci</a:t>
            </a:r>
            <a:r>
              <a:rPr lang="en-US" dirty="0"/>
              <a:t> o </a:t>
            </a:r>
            <a:r>
              <a:rPr lang="en-US" dirty="0" err="1"/>
              <a:t>utakmicama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sezona</a:t>
            </a:r>
            <a:r>
              <a:rPr lang="en-US" dirty="0"/>
              <a:t> 2016/2017 I 2017/2018. </a:t>
            </a:r>
            <a:r>
              <a:rPr lang="en-US" dirty="0" err="1"/>
              <a:t>Statističke</a:t>
            </a:r>
            <a:r>
              <a:rPr lang="en-US" dirty="0"/>
              <a:t> </a:t>
            </a:r>
            <a:r>
              <a:rPr lang="en-US" dirty="0" err="1"/>
              <a:t>kategorije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se </a:t>
            </a:r>
            <a:r>
              <a:rPr lang="en-US" dirty="0" err="1"/>
              <a:t>pri</a:t>
            </a:r>
            <a:r>
              <a:rPr lang="en-US" dirty="0"/>
              <a:t> tome </a:t>
            </a:r>
            <a:r>
              <a:rPr lang="en-US" dirty="0" err="1"/>
              <a:t>koristile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se </a:t>
            </a:r>
            <a:r>
              <a:rPr lang="en-US" dirty="0" err="1"/>
              <a:t>vidjeti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ove</a:t>
            </a:r>
            <a:r>
              <a:rPr lang="en-US" dirty="0"/>
              <a:t> 2 </a:t>
            </a:r>
            <a:r>
              <a:rPr lang="en-US" dirty="0" err="1"/>
              <a:t>slike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BF30D-B83D-484C-BF8C-649E94E2AE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54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Prenaučenost</a:t>
            </a:r>
            <a:r>
              <a:rPr lang="en-US" dirty="0"/>
              <a:t> se </a:t>
            </a:r>
            <a:r>
              <a:rPr lang="en-US" dirty="0" err="1"/>
              <a:t>smatra</a:t>
            </a:r>
            <a:r>
              <a:rPr lang="en-US" dirty="0"/>
              <a:t> </a:t>
            </a:r>
            <a:r>
              <a:rPr lang="en-US" dirty="0" err="1"/>
              <a:t>jednim</a:t>
            </a:r>
            <a:r>
              <a:rPr lang="en-US" dirty="0"/>
              <a:t> od </a:t>
            </a:r>
            <a:r>
              <a:rPr lang="en-US" dirty="0" err="1"/>
              <a:t>najvećih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 </a:t>
            </a:r>
            <a:r>
              <a:rPr lang="en-US" dirty="0" err="1"/>
              <a:t>strojnog</a:t>
            </a:r>
            <a:r>
              <a:rPr lang="en-US" dirty="0"/>
              <a:t> </a:t>
            </a:r>
            <a:r>
              <a:rPr lang="en-US" dirty="0" err="1"/>
              <a:t>učenja</a:t>
            </a:r>
            <a:r>
              <a:rPr lang="en-US" dirty="0"/>
              <a:t>. </a:t>
            </a:r>
            <a:r>
              <a:rPr lang="en-US" dirty="0" err="1"/>
              <a:t>Naime</a:t>
            </a:r>
            <a:r>
              <a:rPr lang="en-US" dirty="0"/>
              <a:t>, u </a:t>
            </a:r>
            <a:r>
              <a:rPr lang="en-US" dirty="0" err="1"/>
              <a:t>slučaju</a:t>
            </a:r>
            <a:r>
              <a:rPr lang="en-US" dirty="0"/>
              <a:t> </a:t>
            </a:r>
            <a:r>
              <a:rPr lang="en-US" dirty="0" err="1"/>
              <a:t>prenaučenosti</a:t>
            </a:r>
            <a:r>
              <a:rPr lang="en-US" dirty="0"/>
              <a:t>, </a:t>
            </a:r>
            <a:r>
              <a:rPr lang="en-US" dirty="0" err="1"/>
              <a:t>algoritam</a:t>
            </a:r>
            <a:r>
              <a:rPr lang="en-US" dirty="0"/>
              <a:t> ne </a:t>
            </a:r>
            <a:r>
              <a:rPr lang="en-US" dirty="0" err="1"/>
              <a:t>uspijeva</a:t>
            </a:r>
            <a:r>
              <a:rPr lang="en-US" dirty="0"/>
              <a:t> </a:t>
            </a:r>
            <a:r>
              <a:rPr lang="en-US" dirty="0" err="1"/>
              <a:t>generalizirati</a:t>
            </a:r>
            <a:r>
              <a:rPr lang="en-US" dirty="0"/>
              <a:t> </a:t>
            </a:r>
            <a:r>
              <a:rPr lang="en-US" dirty="0" err="1"/>
              <a:t>već</a:t>
            </a:r>
            <a:r>
              <a:rPr lang="en-US" dirty="0"/>
              <a:t> se </a:t>
            </a:r>
            <a:r>
              <a:rPr lang="en-US" dirty="0" err="1"/>
              <a:t>prilagodi</a:t>
            </a:r>
            <a:r>
              <a:rPr lang="en-US" dirty="0"/>
              <a:t> </a:t>
            </a:r>
            <a:r>
              <a:rPr lang="en-US" dirty="0" err="1"/>
              <a:t>podacima</a:t>
            </a:r>
            <a:r>
              <a:rPr lang="en-US" dirty="0"/>
              <a:t> za </a:t>
            </a:r>
            <a:r>
              <a:rPr lang="en-US" dirty="0" err="1"/>
              <a:t>učenje</a:t>
            </a:r>
            <a:r>
              <a:rPr lang="en-US" dirty="0"/>
              <a:t>,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čega</a:t>
            </a:r>
            <a:r>
              <a:rPr lang="en-US" dirty="0"/>
              <a:t> se </a:t>
            </a:r>
            <a:r>
              <a:rPr lang="en-US" dirty="0" err="1"/>
              <a:t>dobije</a:t>
            </a:r>
            <a:r>
              <a:rPr lang="en-US" dirty="0"/>
              <a:t> </a:t>
            </a:r>
            <a:r>
              <a:rPr lang="en-US" dirty="0" err="1"/>
              <a:t>velika</a:t>
            </a:r>
            <a:r>
              <a:rPr lang="en-US" dirty="0"/>
              <a:t> </a:t>
            </a:r>
            <a:r>
              <a:rPr lang="en-US" dirty="0" err="1"/>
              <a:t>točnost</a:t>
            </a:r>
            <a:r>
              <a:rPr lang="en-US" dirty="0"/>
              <a:t> </a:t>
            </a:r>
            <a:r>
              <a:rPr lang="en-US" dirty="0" err="1"/>
              <a:t>predviđanja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skupu</a:t>
            </a:r>
            <a:r>
              <a:rPr lang="en-US" dirty="0"/>
              <a:t> za </a:t>
            </a:r>
            <a:r>
              <a:rPr lang="en-US" dirty="0" err="1"/>
              <a:t>učenje</a:t>
            </a:r>
            <a:r>
              <a:rPr lang="en-US" dirty="0"/>
              <a:t>, a </a:t>
            </a:r>
            <a:r>
              <a:rPr lang="en-US" dirty="0" err="1"/>
              <a:t>puno</a:t>
            </a:r>
            <a:r>
              <a:rPr lang="en-US" dirty="0"/>
              <a:t> </a:t>
            </a:r>
            <a:r>
              <a:rPr lang="en-US" dirty="0" err="1"/>
              <a:t>manja</a:t>
            </a:r>
            <a:r>
              <a:rPr lang="en-US" dirty="0"/>
              <a:t> </a:t>
            </a:r>
            <a:r>
              <a:rPr lang="en-US" dirty="0" err="1"/>
              <a:t>točnost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skupu</a:t>
            </a:r>
            <a:r>
              <a:rPr lang="en-US" dirty="0"/>
              <a:t> za </a:t>
            </a:r>
            <a:r>
              <a:rPr lang="en-US" dirty="0" err="1"/>
              <a:t>testiranje</a:t>
            </a:r>
            <a:r>
              <a:rPr lang="en-US" dirty="0"/>
              <a:t> </a:t>
            </a:r>
            <a:r>
              <a:rPr lang="en-US" dirty="0" err="1"/>
              <a:t>čije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 </a:t>
            </a:r>
            <a:r>
              <a:rPr lang="en-US" dirty="0" err="1"/>
              <a:t>algoritam</a:t>
            </a:r>
            <a:r>
              <a:rPr lang="en-US" dirty="0"/>
              <a:t> </a:t>
            </a:r>
            <a:r>
              <a:rPr lang="en-US" dirty="0" err="1"/>
              <a:t>prije</a:t>
            </a:r>
            <a:r>
              <a:rPr lang="en-US" dirty="0"/>
              <a:t> “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vidio</a:t>
            </a:r>
            <a:r>
              <a:rPr lang="en-US" dirty="0"/>
              <a:t>”. </a:t>
            </a:r>
            <a:r>
              <a:rPr lang="en-US" dirty="0" err="1"/>
              <a:t>Zbog</a:t>
            </a:r>
            <a:r>
              <a:rPr lang="en-US" dirty="0"/>
              <a:t> toga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početku</a:t>
            </a:r>
            <a:r>
              <a:rPr lang="en-US" dirty="0"/>
              <a:t>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podaci</a:t>
            </a:r>
            <a:r>
              <a:rPr lang="en-US" dirty="0"/>
              <a:t> </a:t>
            </a:r>
            <a:r>
              <a:rPr lang="en-US" dirty="0" err="1"/>
              <a:t>podijele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 za </a:t>
            </a:r>
            <a:r>
              <a:rPr lang="en-US" dirty="0" err="1"/>
              <a:t>učenje</a:t>
            </a:r>
            <a:r>
              <a:rPr lang="en-US" dirty="0"/>
              <a:t> I </a:t>
            </a:r>
            <a:r>
              <a:rPr lang="en-US" dirty="0" err="1"/>
              <a:t>podatke</a:t>
            </a:r>
            <a:r>
              <a:rPr lang="en-US" dirty="0"/>
              <a:t> za </a:t>
            </a:r>
            <a:r>
              <a:rPr lang="en-US" dirty="0" err="1"/>
              <a:t>testiranje</a:t>
            </a:r>
            <a:r>
              <a:rPr lang="en-US" dirty="0"/>
              <a:t> u </a:t>
            </a:r>
            <a:r>
              <a:rPr lang="en-US" dirty="0" err="1"/>
              <a:t>omjeru</a:t>
            </a:r>
            <a:r>
              <a:rPr lang="en-US" dirty="0"/>
              <a:t> 80/20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kasnije</a:t>
            </a:r>
            <a:r>
              <a:rPr lang="en-US" dirty="0"/>
              <a:t> </a:t>
            </a:r>
            <a:r>
              <a:rPr lang="en-US" dirty="0" err="1"/>
              <a:t>moglo</a:t>
            </a:r>
            <a:r>
              <a:rPr lang="en-US" dirty="0"/>
              <a:t> </a:t>
            </a:r>
            <a:r>
              <a:rPr lang="en-US" dirty="0" err="1"/>
              <a:t>provjeriti</a:t>
            </a:r>
            <a:r>
              <a:rPr lang="en-US" dirty="0"/>
              <a:t> </a:t>
            </a:r>
            <a:r>
              <a:rPr lang="en-US" dirty="0" err="1"/>
              <a:t>dolazi</a:t>
            </a:r>
            <a:r>
              <a:rPr lang="en-US" dirty="0"/>
              <a:t> li do </a:t>
            </a:r>
            <a:r>
              <a:rPr lang="en-US" dirty="0" err="1"/>
              <a:t>prenaučenosti</a:t>
            </a:r>
            <a:r>
              <a:rPr lang="en-US" dirty="0"/>
              <a:t>. Na </a:t>
            </a:r>
            <a:r>
              <a:rPr lang="en-US" dirty="0" err="1"/>
              <a:t>slici</a:t>
            </a:r>
            <a:r>
              <a:rPr lang="en-US" dirty="0"/>
              <a:t>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vidjeti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se </a:t>
            </a:r>
            <a:r>
              <a:rPr lang="en-US" dirty="0" err="1"/>
              <a:t>algoritam</a:t>
            </a:r>
            <a:r>
              <a:rPr lang="en-US" dirty="0"/>
              <a:t> </a:t>
            </a:r>
            <a:r>
              <a:rPr lang="en-US" dirty="0" err="1"/>
              <a:t>ponaša</a:t>
            </a:r>
            <a:r>
              <a:rPr lang="en-US" dirty="0"/>
              <a:t> s </a:t>
            </a:r>
            <a:r>
              <a:rPr lang="en-US" dirty="0" err="1"/>
              <a:t>obzirom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greške</a:t>
            </a:r>
            <a:r>
              <a:rPr lang="en-US" dirty="0"/>
              <a:t> u </a:t>
            </a:r>
            <a:r>
              <a:rPr lang="en-US" dirty="0" err="1"/>
              <a:t>skupu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za </a:t>
            </a:r>
            <a:r>
              <a:rPr lang="en-US" dirty="0" err="1"/>
              <a:t>učenje</a:t>
            </a:r>
            <a:r>
              <a:rPr lang="en-US" dirty="0"/>
              <a:t> I </a:t>
            </a:r>
            <a:r>
              <a:rPr lang="en-US" dirty="0" err="1"/>
              <a:t>testiranje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BF30D-B83D-484C-BF8C-649E94E2AE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79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7/3/2019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7/3/2019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7/3/2019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7/3/2019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913F9-2DD6-417A-83A7-583D0A732C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err="1"/>
              <a:t>Implementacija</a:t>
            </a:r>
            <a:r>
              <a:rPr lang="en-US" sz="4000" dirty="0"/>
              <a:t> </a:t>
            </a:r>
            <a:r>
              <a:rPr lang="en-US" sz="4000" dirty="0" err="1"/>
              <a:t>klasifikacijskog</a:t>
            </a:r>
            <a:r>
              <a:rPr lang="en-US" sz="4000" dirty="0"/>
              <a:t> </a:t>
            </a:r>
            <a:r>
              <a:rPr lang="en-US" sz="4000" dirty="0" err="1"/>
              <a:t>algoritma</a:t>
            </a:r>
            <a:r>
              <a:rPr lang="en-US" sz="4000" dirty="0"/>
              <a:t> </a:t>
            </a:r>
            <a:r>
              <a:rPr lang="en-US" sz="4000" dirty="0" err="1"/>
              <a:t>podizanja</a:t>
            </a:r>
            <a:r>
              <a:rPr lang="en-US" sz="4000" dirty="0"/>
              <a:t> </a:t>
            </a:r>
            <a:r>
              <a:rPr lang="en-US" sz="4000" dirty="0" err="1"/>
              <a:t>gradijenta</a:t>
            </a:r>
            <a:r>
              <a:rPr lang="en-US" sz="4000" dirty="0"/>
              <a:t> </a:t>
            </a:r>
            <a:r>
              <a:rPr lang="en-US" sz="4000" dirty="0" err="1"/>
              <a:t>stablima</a:t>
            </a:r>
            <a:r>
              <a:rPr lang="en-US" sz="4000" dirty="0"/>
              <a:t> </a:t>
            </a:r>
            <a:r>
              <a:rPr lang="en-US" sz="4000" dirty="0" err="1"/>
              <a:t>odluke</a:t>
            </a:r>
            <a:r>
              <a:rPr lang="en-US" sz="4000" dirty="0"/>
              <a:t> s </a:t>
            </a:r>
            <a:r>
              <a:rPr lang="en-US" sz="4000" dirty="0" err="1"/>
              <a:t>primjenom</a:t>
            </a:r>
            <a:r>
              <a:rPr lang="en-US" sz="4000" dirty="0"/>
              <a:t> </a:t>
            </a:r>
            <a:r>
              <a:rPr lang="en-US" sz="4000" dirty="0" err="1"/>
              <a:t>na</a:t>
            </a:r>
            <a:r>
              <a:rPr lang="en-US" sz="4000" dirty="0"/>
              <a:t> </a:t>
            </a:r>
            <a:r>
              <a:rPr lang="en-US" sz="4000" dirty="0" err="1"/>
              <a:t>predikciju</a:t>
            </a:r>
            <a:r>
              <a:rPr lang="en-US" sz="4000" dirty="0"/>
              <a:t> </a:t>
            </a:r>
            <a:r>
              <a:rPr lang="en-US" sz="4000" dirty="0" err="1"/>
              <a:t>ishoda</a:t>
            </a:r>
            <a:r>
              <a:rPr lang="en-US" sz="4000" dirty="0"/>
              <a:t> </a:t>
            </a:r>
            <a:r>
              <a:rPr lang="en-US" sz="4000" dirty="0" err="1"/>
              <a:t>nogometnih</a:t>
            </a:r>
            <a:r>
              <a:rPr lang="en-US" sz="4000" dirty="0"/>
              <a:t> </a:t>
            </a:r>
            <a:r>
              <a:rPr lang="en-US" sz="4000" dirty="0" err="1"/>
              <a:t>utakmica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E66138-4B15-409E-95B5-0EBC362F55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Dominik </a:t>
            </a:r>
            <a:r>
              <a:rPr lang="en-US" dirty="0" err="1"/>
              <a:t>Hrastić</a:t>
            </a:r>
            <a:endParaRPr lang="en-US" dirty="0"/>
          </a:p>
          <a:p>
            <a:r>
              <a:rPr lang="en-US" dirty="0" err="1"/>
              <a:t>Fakultet</a:t>
            </a:r>
            <a:r>
              <a:rPr lang="en-US" dirty="0"/>
              <a:t> </a:t>
            </a:r>
            <a:r>
              <a:rPr lang="en-US" dirty="0" err="1"/>
              <a:t>elektrotehnike</a:t>
            </a:r>
            <a:r>
              <a:rPr lang="en-US" dirty="0"/>
              <a:t> I </a:t>
            </a:r>
            <a:r>
              <a:rPr lang="en-US" dirty="0" err="1"/>
              <a:t>računarstva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091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9D431-71C6-48B4-AF12-FF72BBCAF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165580" cy="1400530"/>
          </a:xfrm>
        </p:spPr>
        <p:txBody>
          <a:bodyPr>
            <a:normAutofit/>
          </a:bodyPr>
          <a:lstStyle/>
          <a:p>
            <a:r>
              <a:rPr lang="hr-HR"/>
              <a:t>Parametri</a:t>
            </a:r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2142F58F-1A18-445C-8057-25B9F986C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2C8825F8-2BBE-4F09-844D-BD569EE90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0B305D-E4F9-4F9F-81CA-BDFBA88B2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411" y="0"/>
            <a:ext cx="6098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953FF15B-EBFB-41C7-A0BE-D9378D363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317" y="3565068"/>
            <a:ext cx="4081109" cy="2683330"/>
          </a:xfrm>
          <a:prstGeom prst="rect">
            <a:avLst/>
          </a:prstGeom>
          <a:effectLst/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D77C917-B31B-4151-9BB3-768748C42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83AD7-CF3D-47BD-809D-8FFB96A7B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2052918"/>
            <a:ext cx="4165146" cy="4195481"/>
          </a:xfrm>
        </p:spPr>
        <p:txBody>
          <a:bodyPr>
            <a:normAutofit/>
          </a:bodyPr>
          <a:lstStyle/>
          <a:p>
            <a:r>
              <a:rPr lang="hr-HR" i="1" dirty="0" err="1"/>
              <a:t>max_depth</a:t>
            </a:r>
            <a:endParaRPr lang="hr-HR" i="1" dirty="0"/>
          </a:p>
          <a:p>
            <a:pPr lvl="1"/>
            <a:r>
              <a:rPr lang="hr-HR" dirty="0"/>
              <a:t>najveća dubina stabla odluke</a:t>
            </a:r>
          </a:p>
          <a:p>
            <a:pPr lvl="1"/>
            <a:r>
              <a:rPr lang="hr-HR" dirty="0"/>
              <a:t>ranije podrezivanje (engl. </a:t>
            </a:r>
            <a:r>
              <a:rPr lang="hr-HR" i="1" dirty="0" err="1"/>
              <a:t>prepruning</a:t>
            </a:r>
            <a:r>
              <a:rPr lang="hr-HR" dirty="0"/>
              <a:t>)</a:t>
            </a:r>
          </a:p>
          <a:p>
            <a:pPr lvl="1"/>
            <a:r>
              <a:rPr lang="hr-HR" dirty="0"/>
              <a:t>= 4</a:t>
            </a:r>
          </a:p>
          <a:p>
            <a:endParaRPr lang="hr-HR" dirty="0"/>
          </a:p>
          <a:p>
            <a:r>
              <a:rPr lang="hr-HR" dirty="0" err="1"/>
              <a:t>n_estimators</a:t>
            </a:r>
            <a:endParaRPr lang="hr-HR" dirty="0"/>
          </a:p>
          <a:p>
            <a:pPr lvl="1"/>
            <a:r>
              <a:rPr lang="hr-HR" dirty="0"/>
              <a:t>broj stabala odluke</a:t>
            </a:r>
          </a:p>
          <a:p>
            <a:pPr lvl="1"/>
            <a:r>
              <a:rPr lang="hr-HR" dirty="0"/>
              <a:t>= 20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41D34EC8-17CF-4E23-8640-97E5DF04D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232" y="843641"/>
            <a:ext cx="3323281" cy="272142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1599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1F699-2211-4FDB-B992-DEC3F1C0D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165580" cy="1400530"/>
          </a:xfrm>
        </p:spPr>
        <p:txBody>
          <a:bodyPr>
            <a:normAutofit/>
          </a:bodyPr>
          <a:lstStyle/>
          <a:p>
            <a:r>
              <a:rPr lang="hr-HR" dirty="0"/>
              <a:t>Usporedba - </a:t>
            </a:r>
            <a:r>
              <a:rPr lang="hr-HR" dirty="0" err="1"/>
              <a:t>XGBoost</a:t>
            </a:r>
            <a:endParaRPr lang="hr-HR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CE19B044-213B-4670-997D-10A1AF25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D0C6EAC-4CF1-4405-BB7A-D6E48E7DE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F858D7-84ED-4C7D-B0EB-77866DA2D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411" y="0"/>
            <a:ext cx="6098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93063BC-311A-43BA-8BF8-AFBB6693E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770" y="647699"/>
            <a:ext cx="5162644" cy="3122385"/>
          </a:xfrm>
          <a:prstGeom prst="rect">
            <a:avLst/>
          </a:prstGeom>
          <a:effectLst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D88D366-AA6E-40A4-A229-24A7DC2CC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A766D-519E-4ECD-85C7-8341F892F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2052918"/>
            <a:ext cx="4165146" cy="4195481"/>
          </a:xfrm>
        </p:spPr>
        <p:txBody>
          <a:bodyPr>
            <a:normAutofit/>
          </a:bodyPr>
          <a:lstStyle/>
          <a:p>
            <a:r>
              <a:rPr lang="hr-HR" dirty="0" err="1"/>
              <a:t>max_depth</a:t>
            </a:r>
            <a:r>
              <a:rPr lang="hr-HR" dirty="0"/>
              <a:t> = 3</a:t>
            </a:r>
          </a:p>
          <a:p>
            <a:endParaRPr lang="hr-HR" dirty="0"/>
          </a:p>
          <a:p>
            <a:r>
              <a:rPr lang="hr-HR" dirty="0" err="1"/>
              <a:t>n_estimators</a:t>
            </a:r>
            <a:r>
              <a:rPr lang="hr-HR" dirty="0"/>
              <a:t> = 25</a:t>
            </a:r>
          </a:p>
          <a:p>
            <a:endParaRPr lang="hr-HR" dirty="0"/>
          </a:p>
          <a:p>
            <a:r>
              <a:rPr lang="hr-HR" dirty="0"/>
              <a:t>vremenska razlika – 25.8263 s</a:t>
            </a:r>
          </a:p>
          <a:p>
            <a:endParaRPr lang="hr-HR" dirty="0"/>
          </a:p>
          <a:p>
            <a:r>
              <a:rPr lang="hr-HR" dirty="0"/>
              <a:t>točnost klasifikacije – 10.32%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A630B9B-BE13-40B5-A6FC-FF49A5AE1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402" y="4106556"/>
            <a:ext cx="4928012" cy="241497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043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0B84E-FDFA-435E-AECF-45269F6EC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165580" cy="14005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900"/>
              <a:t>Usporedba – algoritam slučajna šuma</a:t>
            </a:r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2142F58F-1A18-445C-8057-25B9F986C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2C8825F8-2BBE-4F09-844D-BD569EE90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0B305D-E4F9-4F9F-81CA-BDFBA88B2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411" y="0"/>
            <a:ext cx="6098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18B36A4D-1CC3-4596-92DE-1391D5544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08" y="1183417"/>
            <a:ext cx="5449471" cy="2469477"/>
          </a:xfrm>
          <a:prstGeom prst="rect">
            <a:avLst/>
          </a:prstGeom>
          <a:effectLst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D77C917-B31B-4151-9BB3-768748C42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ACFB2-44FA-4BFE-8BC4-84E4CD1EF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2052918"/>
            <a:ext cx="4165146" cy="4195481"/>
          </a:xfrm>
        </p:spPr>
        <p:txBody>
          <a:bodyPr>
            <a:normAutofit/>
          </a:bodyPr>
          <a:lstStyle/>
          <a:p>
            <a:r>
              <a:rPr lang="hr-HR" dirty="0"/>
              <a:t>algoritam pakiranja (engl. </a:t>
            </a:r>
            <a:r>
              <a:rPr lang="hr-HR" i="1" dirty="0" err="1"/>
              <a:t>bagging</a:t>
            </a:r>
            <a:r>
              <a:rPr lang="hr-HR" dirty="0"/>
              <a:t>)</a:t>
            </a:r>
          </a:p>
          <a:p>
            <a:endParaRPr lang="hr-HR" dirty="0"/>
          </a:p>
          <a:p>
            <a:r>
              <a:rPr lang="hr-HR" dirty="0" err="1"/>
              <a:t>max_depth</a:t>
            </a:r>
            <a:r>
              <a:rPr lang="hr-HR" dirty="0"/>
              <a:t> = 5</a:t>
            </a:r>
          </a:p>
          <a:p>
            <a:endParaRPr lang="hr-HR" dirty="0"/>
          </a:p>
          <a:p>
            <a:r>
              <a:rPr lang="hr-HR" dirty="0" err="1"/>
              <a:t>n_estimators</a:t>
            </a:r>
            <a:r>
              <a:rPr lang="hr-HR" dirty="0"/>
              <a:t> = 60</a:t>
            </a:r>
          </a:p>
          <a:p>
            <a:endParaRPr lang="hr-HR" dirty="0"/>
          </a:p>
          <a:p>
            <a:r>
              <a:rPr lang="hr-HR" dirty="0"/>
              <a:t>vremenska razlika – 25.917 s</a:t>
            </a:r>
          </a:p>
          <a:p>
            <a:endParaRPr lang="hr-HR" dirty="0"/>
          </a:p>
          <a:p>
            <a:r>
              <a:rPr lang="hr-HR" dirty="0"/>
              <a:t>točnost klasifikacije – 7.12%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FDB9D9C-97A3-4AFD-811C-531CB0FEB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577" y="3693312"/>
            <a:ext cx="5067134" cy="272142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5888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9E667-B97A-4A59-A40A-FFE03F88A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Što dalje?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8192B-B060-47A6-978E-C802B2433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uvođenje </a:t>
            </a:r>
            <a:r>
              <a:rPr lang="hr-HR" dirty="0" err="1"/>
              <a:t>regularizacijskih</a:t>
            </a:r>
            <a:r>
              <a:rPr lang="hr-HR" dirty="0"/>
              <a:t> parametara (</a:t>
            </a:r>
            <a:r>
              <a:rPr lang="hr-HR" dirty="0" err="1"/>
              <a:t>shrinkage</a:t>
            </a:r>
            <a:r>
              <a:rPr lang="hr-HR" dirty="0"/>
              <a:t> </a:t>
            </a:r>
            <a:r>
              <a:rPr lang="hr-HR" dirty="0" err="1"/>
              <a:t>parameter</a:t>
            </a:r>
            <a:r>
              <a:rPr lang="hr-HR" dirty="0"/>
              <a:t>)</a:t>
            </a:r>
          </a:p>
          <a:p>
            <a:endParaRPr lang="hr-HR" dirty="0"/>
          </a:p>
          <a:p>
            <a:r>
              <a:rPr lang="hr-HR" dirty="0"/>
              <a:t>svako stablo s nasumičnim skupom podataka</a:t>
            </a:r>
          </a:p>
          <a:p>
            <a:endParaRPr lang="hr-HR" dirty="0"/>
          </a:p>
          <a:p>
            <a:r>
              <a:rPr lang="hr-HR" dirty="0"/>
              <a:t>CART &lt;&gt; ID3 (?)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1476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0DE80-0EEF-4866-AFAF-3F3A97BCC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Strojno</a:t>
            </a:r>
            <a:r>
              <a:rPr lang="en-US" dirty="0"/>
              <a:t> </a:t>
            </a:r>
            <a:r>
              <a:rPr lang="en-US" dirty="0" err="1"/>
              <a:t>učenje</a:t>
            </a:r>
            <a:r>
              <a:rPr lang="en-US" dirty="0"/>
              <a:t> &amp; sport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5E8B7-093A-4289-995B-714D2ABC0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 err="1"/>
              <a:t>sve</a:t>
            </a:r>
            <a:r>
              <a:rPr lang="en-US" sz="2500" dirty="0"/>
              <a:t> </a:t>
            </a:r>
            <a:r>
              <a:rPr lang="en-US" sz="2500" dirty="0" err="1"/>
              <a:t>više</a:t>
            </a:r>
            <a:r>
              <a:rPr lang="en-US" sz="2500" dirty="0"/>
              <a:t> </a:t>
            </a:r>
            <a:r>
              <a:rPr lang="en-US" sz="2500" dirty="0" err="1"/>
              <a:t>podataka</a:t>
            </a:r>
            <a:r>
              <a:rPr lang="en-US" sz="2500" dirty="0"/>
              <a:t> – </a:t>
            </a:r>
            <a:r>
              <a:rPr lang="en-US" sz="2500" dirty="0" err="1"/>
              <a:t>bolje</a:t>
            </a:r>
            <a:r>
              <a:rPr lang="en-US" sz="2500" dirty="0"/>
              <a:t> </a:t>
            </a:r>
            <a:r>
              <a:rPr lang="en-US" sz="2500" dirty="0" err="1"/>
              <a:t>analize</a:t>
            </a:r>
            <a:endParaRPr lang="en-US" sz="2500" dirty="0"/>
          </a:p>
          <a:p>
            <a:pPr marL="0" indent="0">
              <a:buNone/>
            </a:pPr>
            <a:endParaRPr lang="en-US" sz="2500" dirty="0"/>
          </a:p>
          <a:p>
            <a:r>
              <a:rPr lang="en-US" sz="2500" dirty="0" err="1"/>
              <a:t>košarka</a:t>
            </a:r>
            <a:r>
              <a:rPr lang="en-US" sz="2500" dirty="0"/>
              <a:t>, baseball, …</a:t>
            </a:r>
          </a:p>
          <a:p>
            <a:endParaRPr lang="en-US" sz="2500" dirty="0"/>
          </a:p>
          <a:p>
            <a:r>
              <a:rPr lang="en-US" sz="2500" dirty="0"/>
              <a:t>sport </a:t>
            </a:r>
            <a:r>
              <a:rPr lang="en-US" sz="2500" dirty="0" err="1"/>
              <a:t>vođen</a:t>
            </a:r>
            <a:r>
              <a:rPr lang="en-US" sz="2500" dirty="0"/>
              <a:t> </a:t>
            </a:r>
            <a:r>
              <a:rPr lang="en-US" sz="2500" dirty="0" err="1"/>
              <a:t>podacima</a:t>
            </a:r>
            <a:r>
              <a:rPr lang="en-US" sz="2500" dirty="0"/>
              <a:t> (</a:t>
            </a:r>
            <a:r>
              <a:rPr lang="en-US" sz="2500" dirty="0" err="1"/>
              <a:t>engl.</a:t>
            </a:r>
            <a:r>
              <a:rPr lang="en-US" sz="2500" dirty="0"/>
              <a:t> </a:t>
            </a:r>
            <a:r>
              <a:rPr lang="en-US" sz="2500" i="1" dirty="0"/>
              <a:t>data driven sport</a:t>
            </a:r>
            <a:r>
              <a:rPr lang="en-US" sz="2500" dirty="0"/>
              <a:t>)</a:t>
            </a:r>
          </a:p>
          <a:p>
            <a:endParaRPr lang="en-US" sz="2500" dirty="0"/>
          </a:p>
          <a:p>
            <a:endParaRPr lang="en-US" sz="2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65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7DF79-EE92-4CC9-8C6C-815D06605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Cilj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B6944-5051-4119-A6E4-2082FAAFA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stabla</a:t>
            </a:r>
            <a:r>
              <a:rPr lang="en-US" dirty="0"/>
              <a:t> </a:t>
            </a:r>
            <a:r>
              <a:rPr lang="en-US" dirty="0" err="1"/>
              <a:t>odluke</a:t>
            </a:r>
            <a:r>
              <a:rPr lang="en-US" dirty="0"/>
              <a:t> (</a:t>
            </a:r>
            <a:r>
              <a:rPr lang="en-US" dirty="0" err="1"/>
              <a:t>engl.</a:t>
            </a:r>
            <a:r>
              <a:rPr lang="en-US" dirty="0"/>
              <a:t> </a:t>
            </a:r>
            <a:r>
              <a:rPr lang="en-US" i="1" dirty="0"/>
              <a:t>decision trees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algoritam</a:t>
            </a:r>
            <a:r>
              <a:rPr lang="en-US" dirty="0"/>
              <a:t> </a:t>
            </a:r>
            <a:r>
              <a:rPr lang="en-US" dirty="0" err="1"/>
              <a:t>podizanja</a:t>
            </a:r>
            <a:r>
              <a:rPr lang="en-US" dirty="0"/>
              <a:t> (</a:t>
            </a:r>
            <a:r>
              <a:rPr lang="en-US" dirty="0" err="1"/>
              <a:t>engl.</a:t>
            </a:r>
            <a:r>
              <a:rPr lang="en-US" dirty="0"/>
              <a:t> </a:t>
            </a:r>
            <a:r>
              <a:rPr lang="en-US" i="1" dirty="0"/>
              <a:t>gradient boosting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predvidjeti</a:t>
            </a:r>
            <a:r>
              <a:rPr lang="en-US" dirty="0"/>
              <a:t> </a:t>
            </a:r>
            <a:r>
              <a:rPr lang="en-US" dirty="0" err="1"/>
              <a:t>ishod</a:t>
            </a:r>
            <a:r>
              <a:rPr lang="en-US" dirty="0"/>
              <a:t> </a:t>
            </a:r>
            <a:r>
              <a:rPr lang="en-US" dirty="0" err="1"/>
              <a:t>nogometnih</a:t>
            </a:r>
            <a:r>
              <a:rPr lang="en-US" dirty="0"/>
              <a:t> </a:t>
            </a:r>
            <a:r>
              <a:rPr lang="en-US" dirty="0" err="1"/>
              <a:t>utakmica</a:t>
            </a:r>
            <a:endParaRPr lang="en-US" dirty="0"/>
          </a:p>
          <a:p>
            <a:endParaRPr lang="en-US" dirty="0"/>
          </a:p>
          <a:p>
            <a:r>
              <a:rPr lang="en-US" dirty="0"/>
              <a:t>Prva </a:t>
            </a:r>
            <a:r>
              <a:rPr lang="en-US" dirty="0" err="1"/>
              <a:t>engleska</a:t>
            </a:r>
            <a:r>
              <a:rPr lang="en-US" dirty="0"/>
              <a:t> </a:t>
            </a:r>
            <a:r>
              <a:rPr lang="en-US" dirty="0" err="1"/>
              <a:t>liga</a:t>
            </a:r>
            <a:r>
              <a:rPr lang="en-US" dirty="0"/>
              <a:t> (EPL)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218AAE-C1B3-4491-820C-D14F51985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53" y="1687397"/>
            <a:ext cx="5363053" cy="47061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35C4B2-63A5-41F6-AB27-A8D35813C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6781" y="1687397"/>
            <a:ext cx="5542661" cy="471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8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7DB51-8283-439E-BF88-F71EDE59A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23" y="629266"/>
            <a:ext cx="3116690" cy="5594554"/>
          </a:xfrm>
        </p:spPr>
        <p:txBody>
          <a:bodyPr anchor="ctr">
            <a:normAutofit/>
          </a:bodyPr>
          <a:lstStyle/>
          <a:p>
            <a:r>
              <a:rPr lang="en-US" sz="3400" dirty="0" err="1"/>
              <a:t>Prenaučenost</a:t>
            </a:r>
            <a:r>
              <a:rPr lang="en-US" sz="3400" dirty="0"/>
              <a:t>	</a:t>
            </a: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AD488FAE-8A33-44D2-922D-E1A7E147D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D1A684E7-FC3D-4F0E-9F70-C69B3BEFC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E284F65F-D81D-4196-A4FB-F1C7EAC55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140466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0E41EA-15C8-4C96-84B8-F9BBB96B5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49E85-4B87-43B3-9415-F9D7A2CFA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452" y="1410458"/>
            <a:ext cx="6495847" cy="25899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dirty="0" err="1">
                <a:solidFill>
                  <a:schemeClr val="bg1"/>
                </a:solidFill>
              </a:rPr>
              <a:t>jedan</a:t>
            </a:r>
            <a:r>
              <a:rPr lang="en-US" sz="1700" dirty="0">
                <a:solidFill>
                  <a:schemeClr val="bg1"/>
                </a:solidFill>
              </a:rPr>
              <a:t> od </a:t>
            </a:r>
            <a:r>
              <a:rPr lang="en-US" sz="1700" dirty="0" err="1">
                <a:solidFill>
                  <a:schemeClr val="bg1"/>
                </a:solidFill>
              </a:rPr>
              <a:t>najvećih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problema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strojnog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učenja</a:t>
            </a:r>
            <a:endParaRPr lang="en-US" sz="17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17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700" dirty="0">
                <a:solidFill>
                  <a:schemeClr val="bg1"/>
                </a:solidFill>
              </a:rPr>
              <a:t>male </a:t>
            </a:r>
            <a:r>
              <a:rPr lang="en-US" sz="1700" dirty="0" err="1">
                <a:solidFill>
                  <a:schemeClr val="bg1"/>
                </a:solidFill>
              </a:rPr>
              <a:t>greške</a:t>
            </a:r>
            <a:r>
              <a:rPr lang="en-US" sz="1700" dirty="0">
                <a:solidFill>
                  <a:schemeClr val="bg1"/>
                </a:solidFill>
              </a:rPr>
              <a:t> – </a:t>
            </a:r>
            <a:r>
              <a:rPr lang="en-US" sz="1700" dirty="0" err="1">
                <a:solidFill>
                  <a:schemeClr val="bg1"/>
                </a:solidFill>
              </a:rPr>
              <a:t>skup</a:t>
            </a:r>
            <a:r>
              <a:rPr lang="en-US" sz="1700" dirty="0">
                <a:solidFill>
                  <a:schemeClr val="bg1"/>
                </a:solidFill>
              </a:rPr>
              <a:t> za </a:t>
            </a:r>
            <a:r>
              <a:rPr lang="en-US" sz="1700" dirty="0" err="1">
                <a:solidFill>
                  <a:schemeClr val="bg1"/>
                </a:solidFill>
              </a:rPr>
              <a:t>učenje</a:t>
            </a:r>
            <a:endParaRPr lang="en-US" sz="17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17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700" dirty="0" err="1">
                <a:solidFill>
                  <a:schemeClr val="bg1"/>
                </a:solidFill>
              </a:rPr>
              <a:t>velike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greške</a:t>
            </a:r>
            <a:r>
              <a:rPr lang="en-US" sz="1700" dirty="0">
                <a:solidFill>
                  <a:schemeClr val="bg1"/>
                </a:solidFill>
              </a:rPr>
              <a:t> – </a:t>
            </a:r>
            <a:r>
              <a:rPr lang="en-US" sz="1700" dirty="0" err="1">
                <a:solidFill>
                  <a:schemeClr val="bg1"/>
                </a:solidFill>
              </a:rPr>
              <a:t>skup</a:t>
            </a:r>
            <a:r>
              <a:rPr lang="en-US" sz="1700" dirty="0">
                <a:solidFill>
                  <a:schemeClr val="bg1"/>
                </a:solidFill>
              </a:rPr>
              <a:t> za </a:t>
            </a:r>
            <a:r>
              <a:rPr lang="en-US" sz="1700" dirty="0" err="1">
                <a:solidFill>
                  <a:schemeClr val="bg1"/>
                </a:solidFill>
              </a:rPr>
              <a:t>testiranje</a:t>
            </a:r>
            <a:endParaRPr lang="en-US" sz="17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17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700" i="1" dirty="0" err="1">
                <a:solidFill>
                  <a:schemeClr val="bg1"/>
                </a:solidFill>
              </a:rPr>
              <a:t>train_test_split</a:t>
            </a:r>
            <a:r>
              <a:rPr lang="en-US" sz="1700" i="1" dirty="0">
                <a:solidFill>
                  <a:schemeClr val="bg1"/>
                </a:solidFill>
              </a:rPr>
              <a:t> </a:t>
            </a:r>
            <a:r>
              <a:rPr lang="en-US" sz="1700" dirty="0">
                <a:solidFill>
                  <a:schemeClr val="bg1"/>
                </a:solidFill>
              </a:rPr>
              <a:t>-&gt; 20% </a:t>
            </a:r>
            <a:r>
              <a:rPr lang="en-US" sz="1700" dirty="0" err="1">
                <a:solidFill>
                  <a:schemeClr val="bg1"/>
                </a:solidFill>
              </a:rPr>
              <a:t>testiranje</a:t>
            </a:r>
            <a:r>
              <a:rPr lang="en-US" sz="1700" dirty="0">
                <a:solidFill>
                  <a:schemeClr val="bg1"/>
                </a:solidFill>
              </a:rPr>
              <a:t>, 80% </a:t>
            </a:r>
            <a:r>
              <a:rPr lang="en-US" sz="1700" dirty="0" err="1">
                <a:solidFill>
                  <a:schemeClr val="bg1"/>
                </a:solidFill>
              </a:rPr>
              <a:t>učenje</a:t>
            </a:r>
            <a:endParaRPr lang="en-US" sz="17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90110C-A592-47E2-B7AC-236E42E2A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452" y="4267831"/>
            <a:ext cx="4685006" cy="1955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7757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EE9E9-3FCF-47F5-ABDA-70D680619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en-US" dirty="0" err="1"/>
              <a:t>Stabla</a:t>
            </a:r>
            <a:r>
              <a:rPr lang="en-US" dirty="0"/>
              <a:t> </a:t>
            </a:r>
            <a:r>
              <a:rPr lang="en-US" dirty="0" err="1"/>
              <a:t>odluke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F1A68-15C5-4B01-AFD7-CDF5E6814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r>
              <a:rPr lang="en-US" dirty="0" err="1"/>
              <a:t>klasifikacijski</a:t>
            </a:r>
            <a:r>
              <a:rPr lang="en-US" dirty="0"/>
              <a:t> I </a:t>
            </a:r>
            <a:r>
              <a:rPr lang="en-US" dirty="0" err="1"/>
              <a:t>regresijski</a:t>
            </a:r>
            <a:r>
              <a:rPr lang="en-US" dirty="0"/>
              <a:t> </a:t>
            </a:r>
            <a:r>
              <a:rPr lang="en-US" dirty="0" err="1"/>
              <a:t>algoritmi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struktura</a:t>
            </a:r>
            <a:r>
              <a:rPr lang="en-US" dirty="0"/>
              <a:t> </a:t>
            </a:r>
            <a:r>
              <a:rPr lang="en-US" dirty="0" err="1"/>
              <a:t>dijagrama</a:t>
            </a:r>
            <a:r>
              <a:rPr lang="en-US" dirty="0"/>
              <a:t> </a:t>
            </a:r>
            <a:r>
              <a:rPr lang="en-US" dirty="0" err="1"/>
              <a:t>toka</a:t>
            </a:r>
            <a:endParaRPr lang="en-US" dirty="0"/>
          </a:p>
          <a:p>
            <a:pPr lvl="1"/>
            <a:r>
              <a:rPr lang="en-US" dirty="0"/>
              <a:t>grana – </a:t>
            </a:r>
            <a:r>
              <a:rPr lang="en-US" dirty="0" err="1"/>
              <a:t>pravilo</a:t>
            </a:r>
            <a:endParaRPr lang="en-US" dirty="0"/>
          </a:p>
          <a:p>
            <a:pPr lvl="1"/>
            <a:r>
              <a:rPr lang="en-US" dirty="0" err="1"/>
              <a:t>čvor</a:t>
            </a:r>
            <a:r>
              <a:rPr lang="en-US" dirty="0"/>
              <a:t> – </a:t>
            </a:r>
            <a:r>
              <a:rPr lang="en-US" dirty="0" err="1"/>
              <a:t>ispitivanje</a:t>
            </a:r>
            <a:r>
              <a:rPr lang="en-US" dirty="0"/>
              <a:t> </a:t>
            </a:r>
            <a:r>
              <a:rPr lang="en-US" dirty="0" err="1"/>
              <a:t>atributa</a:t>
            </a:r>
            <a:endParaRPr lang="en-US" dirty="0"/>
          </a:p>
          <a:p>
            <a:pPr lvl="1"/>
            <a:r>
              <a:rPr lang="en-US" dirty="0"/>
              <a:t>list – </a:t>
            </a:r>
            <a:r>
              <a:rPr lang="en-US" dirty="0" err="1"/>
              <a:t>čvor</a:t>
            </a:r>
            <a:r>
              <a:rPr lang="en-US" dirty="0"/>
              <a:t> </a:t>
            </a:r>
            <a:r>
              <a:rPr lang="en-US" dirty="0" err="1"/>
              <a:t>odluke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0" name="Freeform 31">
            <a:extLst>
              <a:ext uri="{FF2B5EF4-FFF2-40B4-BE49-F238E27FC236}">
                <a16:creationId xmlns:a16="http://schemas.microsoft.com/office/drawing/2014/main" id="{D6CEF2A9-EF08-4FB3-AFFB-C5F77AB6E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09C3C2-C0A8-4559-8462-8007573DF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C535542-B72A-4DE0-BE5A-5EA00508C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E63704-207F-4794-B644-D62BE03E6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992" y="1644160"/>
            <a:ext cx="5449889" cy="3569677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1DF0705-615B-4CF3-A16F-8C14680D8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4361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5BFCF-DE69-4EA2-9F71-D1B724C58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Izgradnja</a:t>
            </a:r>
            <a:r>
              <a:rPr lang="en-US" dirty="0"/>
              <a:t> stable </a:t>
            </a:r>
            <a:r>
              <a:rPr lang="en-US" dirty="0" err="1"/>
              <a:t>odluke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6409B-E5C0-4D95-8286-D51CA9102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993925"/>
            <a:ext cx="8946541" cy="4195481"/>
          </a:xfrm>
        </p:spPr>
        <p:txBody>
          <a:bodyPr/>
          <a:lstStyle/>
          <a:p>
            <a:r>
              <a:rPr lang="en-US" dirty="0" err="1"/>
              <a:t>algoritam</a:t>
            </a:r>
            <a:r>
              <a:rPr lang="en-US" dirty="0"/>
              <a:t> ID3</a:t>
            </a:r>
          </a:p>
          <a:p>
            <a:endParaRPr lang="en-US" dirty="0"/>
          </a:p>
          <a:p>
            <a:r>
              <a:rPr lang="en-US" dirty="0" err="1"/>
              <a:t>korijen</a:t>
            </a:r>
            <a:r>
              <a:rPr lang="en-US" dirty="0"/>
              <a:t>        </a:t>
            </a:r>
            <a:r>
              <a:rPr lang="en-US" dirty="0" err="1"/>
              <a:t>atribut</a:t>
            </a:r>
            <a:r>
              <a:rPr lang="en-US" dirty="0"/>
              <a:t> s </a:t>
            </a:r>
            <a:r>
              <a:rPr lang="en-US" dirty="0" err="1"/>
              <a:t>najvećom</a:t>
            </a:r>
            <a:r>
              <a:rPr lang="en-US" dirty="0"/>
              <a:t> </a:t>
            </a:r>
            <a:r>
              <a:rPr lang="en-US" dirty="0" err="1"/>
              <a:t>informacijskom</a:t>
            </a:r>
            <a:r>
              <a:rPr lang="en-US" dirty="0"/>
              <a:t> </a:t>
            </a:r>
            <a:r>
              <a:rPr lang="en-US" dirty="0" err="1"/>
              <a:t>dobiti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broj</a:t>
            </a:r>
            <a:r>
              <a:rPr lang="en-US" dirty="0"/>
              <a:t> grana =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vrijednosti</a:t>
            </a:r>
            <a:r>
              <a:rPr lang="en-US" dirty="0"/>
              <a:t> </a:t>
            </a:r>
            <a:r>
              <a:rPr lang="en-US" dirty="0" err="1"/>
              <a:t>atributa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rekurzivno</a:t>
            </a:r>
            <a:r>
              <a:rPr lang="en-US" dirty="0"/>
              <a:t> </a:t>
            </a:r>
            <a:r>
              <a:rPr lang="en-US" dirty="0" err="1"/>
              <a:t>ponavljati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736CBD4-008D-4519-83A5-77DD2F3314C3}"/>
              </a:ext>
            </a:extLst>
          </p:cNvPr>
          <p:cNvCxnSpPr>
            <a:cxnSpLocks/>
          </p:cNvCxnSpPr>
          <p:nvPr/>
        </p:nvCxnSpPr>
        <p:spPr>
          <a:xfrm flipH="1">
            <a:off x="2399072" y="3048000"/>
            <a:ext cx="3736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10E3ADB-5443-4D70-9CA3-F27729C5C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186094"/>
            <a:ext cx="5177992" cy="192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1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5150E-DA9D-483F-8203-5717BA50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Algoritam podizanja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45E22-0685-4E58-9871-478840872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engl. </a:t>
            </a:r>
            <a:r>
              <a:rPr lang="hr-HR" i="1" dirty="0" err="1"/>
              <a:t>boosting</a:t>
            </a:r>
            <a:r>
              <a:rPr lang="hr-HR" i="1" dirty="0"/>
              <a:t> </a:t>
            </a:r>
            <a:r>
              <a:rPr lang="hr-HR" i="1" dirty="0" err="1"/>
              <a:t>algorithm</a:t>
            </a:r>
            <a:endParaRPr lang="hr-HR" i="1" dirty="0"/>
          </a:p>
          <a:p>
            <a:endParaRPr lang="hr-HR" i="1" dirty="0"/>
          </a:p>
          <a:p>
            <a:r>
              <a:rPr lang="hr-HR" dirty="0"/>
              <a:t>ansambl – meta-</a:t>
            </a:r>
            <a:r>
              <a:rPr lang="hr-HR" dirty="0" err="1"/>
              <a:t>klasifikator</a:t>
            </a:r>
            <a:endParaRPr lang="hr-HR" dirty="0"/>
          </a:p>
          <a:p>
            <a:endParaRPr lang="hr-HR" dirty="0"/>
          </a:p>
          <a:p>
            <a:r>
              <a:rPr lang="hr-HR" dirty="0"/>
              <a:t>slijedno učenje</a:t>
            </a:r>
          </a:p>
          <a:p>
            <a:endParaRPr lang="hr-HR" dirty="0"/>
          </a:p>
          <a:p>
            <a:r>
              <a:rPr lang="hr-HR" dirty="0"/>
              <a:t>više vrsta – razlika u načinu učenja novih </a:t>
            </a:r>
            <a:r>
              <a:rPr lang="hr-HR" dirty="0" err="1"/>
              <a:t>klasifikatora</a:t>
            </a:r>
            <a:endParaRPr lang="hr-HR" dirty="0"/>
          </a:p>
          <a:p>
            <a:pPr lvl="1"/>
            <a:r>
              <a:rPr lang="hr-HR" dirty="0" err="1"/>
              <a:t>AdaBoost</a:t>
            </a:r>
            <a:r>
              <a:rPr lang="hr-HR" dirty="0"/>
              <a:t>, algoritam podizanja gradijenta, </a:t>
            </a:r>
            <a:r>
              <a:rPr lang="hr-HR" dirty="0" err="1"/>
              <a:t>XGBoost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38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0537-345C-41E4-B6F2-FD042C96F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Algoritam podizanja gradijenta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0E030-54B6-4244-B000-2103F4489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svaka iteracija – jedno stablo odluke </a:t>
            </a:r>
          </a:p>
          <a:p>
            <a:endParaRPr lang="hr-HR" dirty="0"/>
          </a:p>
          <a:p>
            <a:r>
              <a:rPr lang="hr-HR" dirty="0"/>
              <a:t>funkcija gubitka </a:t>
            </a:r>
            <a:r>
              <a:rPr lang="hr-HR" dirty="0">
                <a:sym typeface="Wingdings" panose="05000000000000000000" pitchFamily="2" charset="2"/>
              </a:rPr>
              <a:t> minimizirati</a:t>
            </a:r>
          </a:p>
          <a:p>
            <a:endParaRPr lang="hr-HR" dirty="0">
              <a:sym typeface="Wingdings" panose="05000000000000000000" pitchFamily="2" charset="2"/>
            </a:endParaRPr>
          </a:p>
          <a:p>
            <a:r>
              <a:rPr lang="hr-HR" dirty="0">
                <a:sym typeface="Wingdings" panose="05000000000000000000" pitchFamily="2" charset="2"/>
              </a:rPr>
              <a:t>unakrsna entropija</a:t>
            </a:r>
          </a:p>
          <a:p>
            <a:endParaRPr lang="hr-HR" dirty="0">
              <a:sym typeface="Wingdings" panose="05000000000000000000" pitchFamily="2" charset="2"/>
            </a:endParaRPr>
          </a:p>
          <a:p>
            <a:r>
              <a:rPr lang="hr-HR" dirty="0">
                <a:sym typeface="Wingdings" panose="05000000000000000000" pitchFamily="2" charset="2"/>
              </a:rPr>
              <a:t>gradijent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5921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CE2BA-8057-4497-84D7-AEB8EEB7C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165580" cy="1400530"/>
          </a:xfrm>
        </p:spPr>
        <p:txBody>
          <a:bodyPr>
            <a:normAutofit/>
          </a:bodyPr>
          <a:lstStyle/>
          <a:p>
            <a:r>
              <a:rPr lang="hr-HR"/>
              <a:t>Unakrsna entropija</a:t>
            </a:r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172A5208-F06F-4E40-A2A4-536C477FD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6778F665-E696-4E2E-8233-E17BE8970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227D4A37-3DA5-4A83-8BCA-E40A93967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411" y="0"/>
            <a:ext cx="6098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1EFD87DA-117C-4DE5-8630-C0CBAB71E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1" y="4455800"/>
            <a:ext cx="5972680" cy="1403579"/>
          </a:xfrm>
          <a:prstGeom prst="rect">
            <a:avLst/>
          </a:prstGeom>
          <a:effectLst/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1B111820-A087-4A1C-93B0-CBE6D20EB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AA8F8-02E3-432F-9A08-27FDDC3C6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2052918"/>
            <a:ext cx="4165146" cy="4195481"/>
          </a:xfrm>
        </p:spPr>
        <p:txBody>
          <a:bodyPr>
            <a:normAutofit/>
          </a:bodyPr>
          <a:lstStyle/>
          <a:p>
            <a:r>
              <a:rPr lang="hr-HR" dirty="0"/>
              <a:t>engl. </a:t>
            </a:r>
            <a:r>
              <a:rPr lang="hr-HR" i="1" dirty="0" err="1"/>
              <a:t>cross</a:t>
            </a:r>
            <a:r>
              <a:rPr lang="hr-HR" i="1" dirty="0"/>
              <a:t> </a:t>
            </a:r>
            <a:r>
              <a:rPr lang="hr-HR" i="1" dirty="0" err="1"/>
              <a:t>entropy</a:t>
            </a:r>
            <a:endParaRPr lang="hr-HR" i="1" dirty="0"/>
          </a:p>
          <a:p>
            <a:pPr lvl="1"/>
            <a:r>
              <a:rPr lang="hr-HR" dirty="0"/>
              <a:t>koliko je predviđanje krivo?</a:t>
            </a:r>
          </a:p>
          <a:p>
            <a:endParaRPr lang="hr-HR" i="1" dirty="0"/>
          </a:p>
          <a:p>
            <a:r>
              <a:rPr lang="hr-HR" i="1" dirty="0"/>
              <a:t>gradijent</a:t>
            </a:r>
          </a:p>
          <a:p>
            <a:endParaRPr lang="hr-HR" i="1" dirty="0"/>
          </a:p>
          <a:p>
            <a:endParaRPr lang="hr-HR" i="1" dirty="0"/>
          </a:p>
          <a:p>
            <a:endParaRPr lang="hr-HR" i="1" dirty="0"/>
          </a:p>
          <a:p>
            <a:r>
              <a:rPr lang="hr-HR" dirty="0"/>
              <a:t>predviđanje gradijenta funkcije gubitka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A66A67B-5CE0-44F9-8C8C-097F5A3CC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1935" y="2847730"/>
            <a:ext cx="4576334" cy="1162537"/>
          </a:xfrm>
          <a:prstGeom prst="rect">
            <a:avLst/>
          </a:prstGeom>
          <a:effectLst/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69ED68B-6DC2-431A-BCAD-B269983B50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9056" y="1583458"/>
            <a:ext cx="4595986" cy="1129847"/>
          </a:xfrm>
          <a:prstGeom prst="rect">
            <a:avLst/>
          </a:prstGeom>
          <a:effectLst/>
        </p:spPr>
      </p:pic>
      <p:pic>
        <p:nvPicPr>
          <p:cNvPr id="11" name="Picture 10" descr="A close up of a clock&#10;&#10;Description automatically generated">
            <a:extLst>
              <a:ext uri="{FF2B5EF4-FFF2-40B4-BE49-F238E27FC236}">
                <a16:creationId xmlns:a16="http://schemas.microsoft.com/office/drawing/2014/main" id="{643640AA-91F4-48FE-B69E-258EEA2EDA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731" y="3862316"/>
            <a:ext cx="3267165" cy="89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4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654</Words>
  <Application>Microsoft Office PowerPoint</Application>
  <PresentationFormat>Widescreen</PresentationFormat>
  <Paragraphs>130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Ion</vt:lpstr>
      <vt:lpstr>Implementacija klasifikacijskog algoritma podizanja gradijenta stablima odluke s primjenom na predikciju ishoda nogometnih utakmica</vt:lpstr>
      <vt:lpstr>Strojno učenje &amp; sport</vt:lpstr>
      <vt:lpstr>Cilj</vt:lpstr>
      <vt:lpstr>Prenaučenost </vt:lpstr>
      <vt:lpstr>Stabla odluke</vt:lpstr>
      <vt:lpstr>Izgradnja stable odluke</vt:lpstr>
      <vt:lpstr>Algoritam podizanja</vt:lpstr>
      <vt:lpstr>Algoritam podizanja gradijenta</vt:lpstr>
      <vt:lpstr>Unakrsna entropija</vt:lpstr>
      <vt:lpstr>Parametri</vt:lpstr>
      <vt:lpstr>Usporedba - XGBoost</vt:lpstr>
      <vt:lpstr>Usporedba – algoritam slučajna šuma</vt:lpstr>
      <vt:lpstr>Što dalje?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Implementacija klasifikacijskog algoritma podizanja gradijenta stablima odluke s primjenom na predikciju ishoda nogometnih utakmica</dc:title>
  <dc:creator>User</dc:creator>
  <cp:lastModifiedBy>User</cp:lastModifiedBy>
  <cp:revision>5</cp:revision>
  <dcterms:created xsi:type="dcterms:W3CDTF">2019-07-01T14:36:00Z</dcterms:created>
  <dcterms:modified xsi:type="dcterms:W3CDTF">2019-07-03T11:37:51Z</dcterms:modified>
</cp:coreProperties>
</file>