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62" r:id="rId2"/>
    <p:sldId id="260" r:id="rId3"/>
    <p:sldId id="270" r:id="rId4"/>
    <p:sldId id="261" r:id="rId5"/>
    <p:sldId id="271" r:id="rId6"/>
    <p:sldId id="273" r:id="rId7"/>
    <p:sldId id="272" r:id="rId8"/>
    <p:sldId id="269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B000"/>
    <a:srgbClr val="000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91" autoAdjust="0"/>
    <p:restoredTop sz="94830" autoAdjust="0"/>
  </p:normalViewPr>
  <p:slideViewPr>
    <p:cSldViewPr snapToGrid="0">
      <p:cViewPr varScale="1">
        <p:scale>
          <a:sx n="108" d="100"/>
          <a:sy n="108" d="100"/>
        </p:scale>
        <p:origin x="105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9A6A2-6EC6-4637-BE62-0CBEF9F77122}" type="datetimeFigureOut">
              <a:rPr lang="en-GB" smtClean="0"/>
              <a:t>04/07/2021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7EC683-857A-4F37-8C85-88DB827963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33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7EC683-857A-4F37-8C85-88DB827963E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753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7EC683-857A-4F37-8C85-88DB827963E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685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6EA72-6740-46BE-8DE8-7F85407A5B4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31619" y="2305366"/>
            <a:ext cx="9144000" cy="2091373"/>
          </a:xfrm>
        </p:spPr>
        <p:txBody>
          <a:bodyPr wrap="square" lIns="0" tIns="0" rIns="0" bIns="0" anchor="ctr">
            <a:normAutofit/>
          </a:bodyPr>
          <a:lstStyle>
            <a:lvl1pPr algn="ctr">
              <a:defRPr sz="6000" b="0">
                <a:solidFill>
                  <a:srgbClr val="00003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r-HR" dirty="0"/>
              <a:t>Naslov rada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07C638-1956-476D-A53A-B142DCFD282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3999" y="4630637"/>
            <a:ext cx="9144000" cy="4823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b="1">
                <a:solidFill>
                  <a:srgbClr val="ECB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dirty="0"/>
              <a:t>Ime studenta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7A91FA-DF31-42D9-AF10-990432A56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2ADCF-8848-4079-B88C-A4F0556C7F5D}" type="datetime1">
              <a:rPr lang="en-GB" smtClean="0"/>
              <a:t>04/07/2021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226EB-7BE4-47AF-A112-780A73C42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Zagreb, srpanj 2021.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36168B-A605-41B5-9B14-2774B5FB8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pPr/>
              <a:t>‹#›</a:t>
            </a:fld>
            <a:r>
              <a:rPr lang="hr-HR" dirty="0"/>
              <a:t>/x</a:t>
            </a:r>
            <a:endParaRPr lang="en-GB" dirty="0"/>
          </a:p>
        </p:txBody>
      </p:sp>
      <p:pic>
        <p:nvPicPr>
          <p:cNvPr id="19" name="Picture 18" descr="A picture containing laptop, clock, drawing&#10;&#10;Description automatically generated">
            <a:extLst>
              <a:ext uri="{FF2B5EF4-FFF2-40B4-BE49-F238E27FC236}">
                <a16:creationId xmlns:a16="http://schemas.microsoft.com/office/drawing/2014/main" id="{4EF824F6-7DAB-42C8-B611-85BB87B4528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75" t="22581" r="664" b="20419"/>
          <a:stretch/>
        </p:blipFill>
        <p:spPr>
          <a:xfrm>
            <a:off x="3188493" y="136525"/>
            <a:ext cx="5815013" cy="1167664"/>
          </a:xfrm>
          <a:prstGeom prst="rect">
            <a:avLst/>
          </a:prstGeom>
        </p:spPr>
      </p:pic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EDC19A2C-F21B-4172-BC13-DC286D39803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59831" y="1922045"/>
            <a:ext cx="7272338" cy="3029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b="1">
                <a:solidFill>
                  <a:srgbClr val="ECB000"/>
                </a:solidFill>
              </a:defRPr>
            </a:lvl1pPr>
          </a:lstStyle>
          <a:p>
            <a:pPr lvl="0"/>
            <a:r>
              <a:rPr lang="hr-HR" dirty="0"/>
              <a:t>Završni / diplomski rad br. XXXX</a:t>
            </a:r>
            <a:endParaRPr lang="en-GB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DA37A877-3E07-4F4C-8C8A-E9DF9022D26A}"/>
              </a:ext>
            </a:extLst>
          </p:cNvPr>
          <p:cNvGrpSpPr/>
          <p:nvPr userDrawn="1"/>
        </p:nvGrpSpPr>
        <p:grpSpPr>
          <a:xfrm>
            <a:off x="142043" y="6216518"/>
            <a:ext cx="11944983" cy="46437"/>
            <a:chOff x="142043" y="6216518"/>
            <a:chExt cx="11944983" cy="4643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8EF5AD40-AB1E-499D-9F43-AD7F4EEB5209}"/>
                </a:ext>
              </a:extLst>
            </p:cNvPr>
            <p:cNvSpPr/>
            <p:nvPr userDrawn="1"/>
          </p:nvSpPr>
          <p:spPr>
            <a:xfrm>
              <a:off x="142043" y="6216518"/>
              <a:ext cx="11844000" cy="25200"/>
            </a:xfrm>
            <a:prstGeom prst="rect">
              <a:avLst/>
            </a:prstGeom>
            <a:solidFill>
              <a:srgbClr val="0000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E41D987B-164E-47FF-A40B-149203B6ED8B}"/>
                </a:ext>
              </a:extLst>
            </p:cNvPr>
            <p:cNvSpPr/>
            <p:nvPr userDrawn="1"/>
          </p:nvSpPr>
          <p:spPr>
            <a:xfrm>
              <a:off x="243026" y="6237755"/>
              <a:ext cx="11844000" cy="25200"/>
            </a:xfrm>
            <a:prstGeom prst="rect">
              <a:avLst/>
            </a:prstGeom>
            <a:solidFill>
              <a:srgbClr val="ECB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329105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9057B-82CF-438D-8670-E49D2688D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20DA91-534E-480B-A900-F29EBB886E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FDCF6E-61CD-44E3-B6F9-1D87EBA50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C3A4-3E8A-4CB4-B80C-1AB7D5E257B8}" type="datetime1">
              <a:rPr lang="en-GB" smtClean="0"/>
              <a:t>04/07/2021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D6B0B-E565-411A-A41C-77B58B298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2021.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205CE-2877-4FC9-972E-8F8F478CE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316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BDE11E-E2B0-4063-B69D-3F200BEEA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563904-CFBA-4FD8-9225-DDECBB8F4C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BAA202-CD63-44E7-B4D2-2209EE2FC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40A2-6689-40FA-8E9C-63ED53BE9D60}" type="datetime1">
              <a:rPr lang="en-GB" smtClean="0"/>
              <a:t>04/07/2021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09CD0-61D7-4A62-BC7B-3879B8BD2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2021.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46CCE9-6994-433C-B2A5-F31838AE5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29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C1408-EFF9-4968-B5EF-FC893B420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3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53474C-4F32-4A7C-A9C1-203806ECE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D95A7-B4B5-4E53-A48A-EECBECC16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D2F05-D4B0-43F7-93E6-BE01D8ED35AF}" type="datetime1">
              <a:rPr lang="en-GB" smtClean="0"/>
              <a:t>04/07/2021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7AE1B-BD74-4434-A46A-C6EA7AF7C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Zagreb, srpanj 2021.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7F9CF2-130B-4EFB-B44C-884B42C05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pPr/>
              <a:t>‹#›</a:t>
            </a:fld>
            <a:r>
              <a:rPr lang="hr-HR" dirty="0"/>
              <a:t>/</a:t>
            </a:r>
            <a:r>
              <a:rPr lang="en-GB" dirty="0"/>
              <a:t>10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F9057-1240-459E-8A7A-D40FB850AF7F}"/>
              </a:ext>
            </a:extLst>
          </p:cNvPr>
          <p:cNvSpPr/>
          <p:nvPr userDrawn="1"/>
        </p:nvSpPr>
        <p:spPr>
          <a:xfrm>
            <a:off x="142043" y="1054595"/>
            <a:ext cx="9972000" cy="64800"/>
          </a:xfrm>
          <a:prstGeom prst="rect">
            <a:avLst/>
          </a:prstGeom>
          <a:solidFill>
            <a:srgbClr val="0000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AEFF8-4FA3-41EE-B653-37AC73C5F6F0}"/>
              </a:ext>
            </a:extLst>
          </p:cNvPr>
          <p:cNvSpPr/>
          <p:nvPr userDrawn="1"/>
        </p:nvSpPr>
        <p:spPr>
          <a:xfrm>
            <a:off x="243026" y="1112344"/>
            <a:ext cx="9972000" cy="64800"/>
          </a:xfrm>
          <a:prstGeom prst="rect">
            <a:avLst/>
          </a:prstGeom>
          <a:solidFill>
            <a:srgbClr val="ECB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 descr="A close up of a logo&#10;&#10;Description automatically generated">
            <a:extLst>
              <a:ext uri="{FF2B5EF4-FFF2-40B4-BE49-F238E27FC236}">
                <a16:creationId xmlns:a16="http://schemas.microsoft.com/office/drawing/2014/main" id="{34B496E1-E97A-4257-A3E2-AD5AAE9E79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29" t="26720" r="16897" b="25609"/>
          <a:stretch/>
        </p:blipFill>
        <p:spPr>
          <a:xfrm>
            <a:off x="10413417" y="201567"/>
            <a:ext cx="1634966" cy="731060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5A9F239D-AF55-416B-A6A2-D01CA9A69447}"/>
              </a:ext>
            </a:extLst>
          </p:cNvPr>
          <p:cNvGrpSpPr/>
          <p:nvPr userDrawn="1"/>
        </p:nvGrpSpPr>
        <p:grpSpPr>
          <a:xfrm>
            <a:off x="142043" y="6216518"/>
            <a:ext cx="11944983" cy="46437"/>
            <a:chOff x="142043" y="6216518"/>
            <a:chExt cx="11944983" cy="46437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5034201-779C-4057-9FC4-BE4AEA683F09}"/>
                </a:ext>
              </a:extLst>
            </p:cNvPr>
            <p:cNvSpPr/>
            <p:nvPr userDrawn="1"/>
          </p:nvSpPr>
          <p:spPr>
            <a:xfrm>
              <a:off x="142043" y="6216518"/>
              <a:ext cx="11844000" cy="25200"/>
            </a:xfrm>
            <a:prstGeom prst="rect">
              <a:avLst/>
            </a:prstGeom>
            <a:solidFill>
              <a:srgbClr val="0000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86C6AFB-68C7-44F8-93BD-D2AFF362F1C3}"/>
                </a:ext>
              </a:extLst>
            </p:cNvPr>
            <p:cNvSpPr/>
            <p:nvPr userDrawn="1"/>
          </p:nvSpPr>
          <p:spPr>
            <a:xfrm>
              <a:off x="243026" y="6237755"/>
              <a:ext cx="11844000" cy="25200"/>
            </a:xfrm>
            <a:prstGeom prst="rect">
              <a:avLst/>
            </a:prstGeom>
            <a:solidFill>
              <a:srgbClr val="ECB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181361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15BA-A940-484A-ACB8-A9572592E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1500187"/>
          </a:xfrm>
        </p:spPr>
        <p:txBody>
          <a:bodyPr anchor="b"/>
          <a:lstStyle>
            <a:lvl1pPr>
              <a:defRPr sz="6000">
                <a:solidFill>
                  <a:srgbClr val="00003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A77398-E906-41CF-A284-4E8D42D56C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99599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7F451F-56C8-4F2C-B90B-3EA42733D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D2C4-3170-4A39-A6F4-C0860201F091}" type="datetime1">
              <a:rPr lang="en-GB" smtClean="0"/>
              <a:t>04/07/2021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361296-2D3A-4520-A859-AD512A740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2021.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60C9D-151F-4D16-9CBF-6A29E6950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pPr/>
              <a:t>‹#›</a:t>
            </a:fld>
            <a:r>
              <a:rPr lang="hr-HR" dirty="0"/>
              <a:t>/x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CCE0ED-1F81-47E3-AB79-0D8E236677DF}"/>
              </a:ext>
            </a:extLst>
          </p:cNvPr>
          <p:cNvSpPr/>
          <p:nvPr userDrawn="1"/>
        </p:nvSpPr>
        <p:spPr>
          <a:xfrm>
            <a:off x="142043" y="1054595"/>
            <a:ext cx="9972000" cy="64800"/>
          </a:xfrm>
          <a:prstGeom prst="rect">
            <a:avLst/>
          </a:prstGeom>
          <a:solidFill>
            <a:srgbClr val="0000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2B50725-9AFB-4102-8C25-69F719622686}"/>
              </a:ext>
            </a:extLst>
          </p:cNvPr>
          <p:cNvSpPr/>
          <p:nvPr userDrawn="1"/>
        </p:nvSpPr>
        <p:spPr>
          <a:xfrm>
            <a:off x="243026" y="1112344"/>
            <a:ext cx="9972000" cy="64800"/>
          </a:xfrm>
          <a:prstGeom prst="rect">
            <a:avLst/>
          </a:prstGeom>
          <a:solidFill>
            <a:srgbClr val="ECB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790A097C-6F3B-4345-ACAE-E35E80DD5DA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29" t="26720" r="16897" b="25609"/>
          <a:stretch/>
        </p:blipFill>
        <p:spPr>
          <a:xfrm>
            <a:off x="10413417" y="201567"/>
            <a:ext cx="1634966" cy="731060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95CEF1EE-1938-42D3-A543-390AD4D81E52}"/>
              </a:ext>
            </a:extLst>
          </p:cNvPr>
          <p:cNvGrpSpPr/>
          <p:nvPr userDrawn="1"/>
        </p:nvGrpSpPr>
        <p:grpSpPr>
          <a:xfrm>
            <a:off x="142043" y="6216518"/>
            <a:ext cx="11944983" cy="46437"/>
            <a:chOff x="142043" y="6216518"/>
            <a:chExt cx="11944983" cy="46437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41CF8B2-3374-40CA-9251-B9F35A69056F}"/>
                </a:ext>
              </a:extLst>
            </p:cNvPr>
            <p:cNvSpPr/>
            <p:nvPr userDrawn="1"/>
          </p:nvSpPr>
          <p:spPr>
            <a:xfrm>
              <a:off x="142043" y="6216518"/>
              <a:ext cx="11844000" cy="25200"/>
            </a:xfrm>
            <a:prstGeom prst="rect">
              <a:avLst/>
            </a:prstGeom>
            <a:solidFill>
              <a:srgbClr val="0000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B35AF43-A374-47E5-A608-24638F434785}"/>
                </a:ext>
              </a:extLst>
            </p:cNvPr>
            <p:cNvSpPr/>
            <p:nvPr userDrawn="1"/>
          </p:nvSpPr>
          <p:spPr>
            <a:xfrm>
              <a:off x="243026" y="6237755"/>
              <a:ext cx="11844000" cy="25200"/>
            </a:xfrm>
            <a:prstGeom prst="rect">
              <a:avLst/>
            </a:prstGeom>
            <a:solidFill>
              <a:srgbClr val="ECB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041540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F46F4-5A43-490B-AFE4-6DD116915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3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5E094-E16D-4AC8-9028-5EF3E3BD01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9C9F2C-ED0D-4AA6-AA62-B5583136C4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C9DD23-B639-4711-B2CB-A6D89640A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8BEE4-9AD4-4D4C-A63E-E6A7520AA668}" type="datetime1">
              <a:rPr lang="en-GB" smtClean="0"/>
              <a:t>04/07/2021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E7BB4B-C90F-45A4-AB48-0EE935100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2021.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884C74-9AFA-4055-8DA0-691C1CA7E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pPr/>
              <a:t>‹#›</a:t>
            </a:fld>
            <a:r>
              <a:rPr lang="hr-HR" dirty="0"/>
              <a:t>/x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8869E16-7F41-4F39-A694-A4240903E450}"/>
              </a:ext>
            </a:extLst>
          </p:cNvPr>
          <p:cNvSpPr/>
          <p:nvPr userDrawn="1"/>
        </p:nvSpPr>
        <p:spPr>
          <a:xfrm>
            <a:off x="142043" y="1054595"/>
            <a:ext cx="9972000" cy="64800"/>
          </a:xfrm>
          <a:prstGeom prst="rect">
            <a:avLst/>
          </a:prstGeom>
          <a:solidFill>
            <a:srgbClr val="0000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0290D36-CD85-45BE-827B-AB5A49DBBC11}"/>
              </a:ext>
            </a:extLst>
          </p:cNvPr>
          <p:cNvSpPr/>
          <p:nvPr userDrawn="1"/>
        </p:nvSpPr>
        <p:spPr>
          <a:xfrm>
            <a:off x="243026" y="1112344"/>
            <a:ext cx="9972000" cy="64800"/>
          </a:xfrm>
          <a:prstGeom prst="rect">
            <a:avLst/>
          </a:prstGeom>
          <a:solidFill>
            <a:srgbClr val="ECB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7E45EFDB-9F70-4068-9DCC-AC3AF642B9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29" t="26720" r="16897" b="25609"/>
          <a:stretch/>
        </p:blipFill>
        <p:spPr>
          <a:xfrm>
            <a:off x="10413417" y="201567"/>
            <a:ext cx="1634966" cy="731060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23FFC322-F422-488B-B2A2-389503168388}"/>
              </a:ext>
            </a:extLst>
          </p:cNvPr>
          <p:cNvGrpSpPr/>
          <p:nvPr userDrawn="1"/>
        </p:nvGrpSpPr>
        <p:grpSpPr>
          <a:xfrm>
            <a:off x="142043" y="6216518"/>
            <a:ext cx="11944983" cy="46437"/>
            <a:chOff x="142043" y="6216518"/>
            <a:chExt cx="11944983" cy="46437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9768FEC-6155-4B1C-B124-17B645431693}"/>
                </a:ext>
              </a:extLst>
            </p:cNvPr>
            <p:cNvSpPr/>
            <p:nvPr userDrawn="1"/>
          </p:nvSpPr>
          <p:spPr>
            <a:xfrm>
              <a:off x="142043" y="6216518"/>
              <a:ext cx="11844000" cy="25200"/>
            </a:xfrm>
            <a:prstGeom prst="rect">
              <a:avLst/>
            </a:prstGeom>
            <a:solidFill>
              <a:srgbClr val="0000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74C4321-1937-4A86-AA3E-A6E713794FBD}"/>
                </a:ext>
              </a:extLst>
            </p:cNvPr>
            <p:cNvSpPr/>
            <p:nvPr userDrawn="1"/>
          </p:nvSpPr>
          <p:spPr>
            <a:xfrm>
              <a:off x="243026" y="6237755"/>
              <a:ext cx="11844000" cy="25200"/>
            </a:xfrm>
            <a:prstGeom prst="rect">
              <a:avLst/>
            </a:prstGeom>
            <a:solidFill>
              <a:srgbClr val="ECB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3512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8FC88-E1ED-4239-B2DD-99AE69B7F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026" y="136526"/>
            <a:ext cx="9871017" cy="894532"/>
          </a:xfrm>
        </p:spPr>
        <p:txBody>
          <a:bodyPr/>
          <a:lstStyle>
            <a:lvl1pPr>
              <a:defRPr>
                <a:solidFill>
                  <a:srgbClr val="00003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F51936-6453-44CB-91CE-0778F5E9C2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7C4477-DE9D-4F6B-A679-0CBA64CBFE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7E06F0-BD37-43DB-91D8-576A699B0A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BFAADA-E372-474C-9F1D-5B01615AD4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52177E-4997-4D38-A1B0-69E660DF0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00EC-9332-4DE3-B824-D3FCBA3D2FB1}" type="datetime1">
              <a:rPr lang="en-GB" smtClean="0"/>
              <a:t>04/07/2021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CA3D4E-B015-482C-AF6E-F69B4676D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2021.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3B314A-2169-47B0-A4C6-4D099CAD9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9FAC7F2-6F6D-4B62-A452-E6F853949EE1}"/>
              </a:ext>
            </a:extLst>
          </p:cNvPr>
          <p:cNvSpPr/>
          <p:nvPr userDrawn="1"/>
        </p:nvSpPr>
        <p:spPr>
          <a:xfrm>
            <a:off x="142043" y="1054595"/>
            <a:ext cx="9972000" cy="64800"/>
          </a:xfrm>
          <a:prstGeom prst="rect">
            <a:avLst/>
          </a:prstGeom>
          <a:solidFill>
            <a:srgbClr val="0000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FAA910-F7C3-4756-92C6-8981910FBFD2}"/>
              </a:ext>
            </a:extLst>
          </p:cNvPr>
          <p:cNvSpPr/>
          <p:nvPr userDrawn="1"/>
        </p:nvSpPr>
        <p:spPr>
          <a:xfrm>
            <a:off x="243026" y="1112344"/>
            <a:ext cx="9972000" cy="64800"/>
          </a:xfrm>
          <a:prstGeom prst="rect">
            <a:avLst/>
          </a:prstGeom>
          <a:solidFill>
            <a:srgbClr val="ECB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8822331C-9D19-4191-B303-42BC2BAB8B4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29" t="26720" r="16897" b="25609"/>
          <a:stretch/>
        </p:blipFill>
        <p:spPr>
          <a:xfrm>
            <a:off x="10413417" y="201567"/>
            <a:ext cx="1634966" cy="731060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00E331A6-C625-44E3-B7EF-CA0BF449EDD9}"/>
              </a:ext>
            </a:extLst>
          </p:cNvPr>
          <p:cNvGrpSpPr/>
          <p:nvPr userDrawn="1"/>
        </p:nvGrpSpPr>
        <p:grpSpPr>
          <a:xfrm>
            <a:off x="142043" y="6216518"/>
            <a:ext cx="11944983" cy="46437"/>
            <a:chOff x="142043" y="6216518"/>
            <a:chExt cx="11944983" cy="46437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80A35DD-DEB0-4923-A36D-D02CCC4CFDA1}"/>
                </a:ext>
              </a:extLst>
            </p:cNvPr>
            <p:cNvSpPr/>
            <p:nvPr userDrawn="1"/>
          </p:nvSpPr>
          <p:spPr>
            <a:xfrm>
              <a:off x="142043" y="6216518"/>
              <a:ext cx="11844000" cy="25200"/>
            </a:xfrm>
            <a:prstGeom prst="rect">
              <a:avLst/>
            </a:prstGeom>
            <a:solidFill>
              <a:srgbClr val="0000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EF4B4CD-77AC-4766-B69A-9E6E19B22ECA}"/>
                </a:ext>
              </a:extLst>
            </p:cNvPr>
            <p:cNvSpPr/>
            <p:nvPr userDrawn="1"/>
          </p:nvSpPr>
          <p:spPr>
            <a:xfrm>
              <a:off x="243026" y="6237755"/>
              <a:ext cx="11844000" cy="25200"/>
            </a:xfrm>
            <a:prstGeom prst="rect">
              <a:avLst/>
            </a:prstGeom>
            <a:solidFill>
              <a:srgbClr val="ECB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954513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DE870-0B09-418B-BAAB-CDF019F4F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D33E0E-6495-4E60-884C-D16164873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C425-2128-40B9-8DFD-4DF9B6777D3B}" type="datetime1">
              <a:rPr lang="en-GB" smtClean="0"/>
              <a:t>04/07/2021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258CE5-C2CA-470A-B348-09E60BC76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2021.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C56F9D-F472-4A89-B749-536ADA931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157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D9465B-3561-4837-B7EB-0379F1470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1D089-AD48-4EA0-9EAB-8AD5CFE8CA0F}" type="datetime1">
              <a:rPr lang="en-GB" smtClean="0"/>
              <a:t>04/07/2021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AFE5F9-6624-4AED-843C-68578E315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87466F-EB18-4174-83E7-601D89A6C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903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902A3-7183-4B6E-992D-8A8BA28F8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DB2BAD-7CEF-4550-827E-5B9786D90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AB6E3A-67F1-46DE-B0F2-793E73CAE9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CA656C-0923-41C0-BF38-FDED5F1BB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FD6D-73C7-49E1-8F8C-3CC1C3E1CA81}" type="datetime1">
              <a:rPr lang="en-GB" smtClean="0"/>
              <a:t>04/07/2021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36B238-1DAD-4636-B402-2BEE32573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2021.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B7D1C3-1A93-4653-826D-6D190FE03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043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88CD5-2B86-47DC-9B12-5DE116462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BAAF5A-8CFB-40E7-A1DC-6F7E1524C5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DF5F2B-5888-49D2-9350-51E44CE7BA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316F17-A2D7-48B8-82FF-FBC27DA30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04C62-07E4-4A44-967F-38F16C71EBBB}" type="datetime1">
              <a:rPr lang="en-GB" smtClean="0"/>
              <a:t>04/07/2021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0D007F-7F52-4D6D-AD21-9D3A19FE9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2021.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8A85EA-32AD-4CAC-A6D8-BC2707BD8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317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FE052F-F492-46B9-9A1C-370B82A48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126" y="136525"/>
            <a:ext cx="9832917" cy="90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0C52AB-21CC-4A8E-A259-8EB1F58312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1126" y="1411549"/>
            <a:ext cx="11629748" cy="47299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84AF80-6A30-477A-9BE0-98874C2ED6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C57AC-C59C-472B-A599-8E5488F8F85C}" type="datetime1">
              <a:rPr lang="en-GB" smtClean="0"/>
              <a:t>04/07/2021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039BFD-48B3-408D-BC58-9D4BB3E88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r-HR"/>
              <a:t>Zagreb, srpanj 2021.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BD285-D754-450B-B329-77065DFC5B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98976BA-759F-4E81-AA35-BFB7FE29E2CE}" type="slidenum">
              <a:rPr lang="en-GB" smtClean="0"/>
              <a:pPr/>
              <a:t>‹#›</a:t>
            </a:fld>
            <a:r>
              <a:rPr lang="hr-HR"/>
              <a:t>/x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6951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003F"/>
        </a:buClr>
        <a:buSzPct val="10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CB000"/>
        </a:buClr>
        <a:buSzPct val="100000"/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CB000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CB000"/>
        </a:buClr>
        <a:buSzPct val="10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CB000"/>
        </a:buClr>
        <a:buSzPct val="10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129B730-F33A-4715-890F-0547699208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Mobilna aplikacija za provođenje inventure na temelju detekcije barkoda iz slike</a:t>
            </a:r>
            <a:endParaRPr lang="en-GB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770D19D0-7072-4CF3-92C8-4063C6B6D1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5084605"/>
            <a:ext cx="9144000" cy="482383"/>
          </a:xfrm>
        </p:spPr>
        <p:txBody>
          <a:bodyPr/>
          <a:lstStyle/>
          <a:p>
            <a:r>
              <a:rPr lang="en-GB" dirty="0"/>
              <a:t>Fran </a:t>
            </a:r>
            <a:r>
              <a:rPr lang="en-GB" dirty="0" err="1"/>
              <a:t>Kristijan</a:t>
            </a:r>
            <a:r>
              <a:rPr lang="en-GB" dirty="0"/>
              <a:t> </a:t>
            </a:r>
            <a:r>
              <a:rPr lang="en-GB" dirty="0" err="1"/>
              <a:t>Jelen</a:t>
            </a:r>
            <a:r>
              <a:rPr lang="hr-HR" dirty="0" err="1"/>
              <a:t>čić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F278DDE-3C87-48C4-B1BC-C908393E906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59830" y="1532203"/>
            <a:ext cx="7272338" cy="302996"/>
          </a:xfrm>
        </p:spPr>
        <p:txBody>
          <a:bodyPr>
            <a:normAutofit fontScale="92500" lnSpcReduction="20000"/>
          </a:bodyPr>
          <a:lstStyle/>
          <a:p>
            <a:r>
              <a:rPr lang="hr-HR" dirty="0"/>
              <a:t>Završni rad br. 262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6100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D95C7-1D95-4DF1-B9CE-D9EDC1AA7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Zaključak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696F2-0F55-4920-AD5C-1C2DF2B8B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Prostor za poboljšanje</a:t>
            </a:r>
          </a:p>
          <a:p>
            <a:pPr lvl="1"/>
            <a:r>
              <a:rPr lang="hr-HR" dirty="0"/>
              <a:t>Korisničko sučelje</a:t>
            </a:r>
          </a:p>
          <a:p>
            <a:pPr lvl="1"/>
            <a:r>
              <a:rPr lang="hr-HR" dirty="0"/>
              <a:t>Web sučelje</a:t>
            </a:r>
          </a:p>
          <a:p>
            <a:pPr lvl="1"/>
            <a:r>
              <a:rPr lang="hr-HR" dirty="0"/>
              <a:t>Olakšati proces dodavanja artikala u bazu</a:t>
            </a:r>
          </a:p>
          <a:p>
            <a:pPr lvl="1"/>
            <a:r>
              <a:rPr lang="hr-HR" dirty="0"/>
              <a:t>Olakšati proces dodavanja skladišta u bazu</a:t>
            </a:r>
          </a:p>
          <a:p>
            <a:endParaRPr lang="hr-H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C0D085-D9E7-4EC9-B71D-598052533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2021.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474489-4004-4AC0-8FB3-1E764175C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pPr/>
              <a:t>10</a:t>
            </a:fld>
            <a:r>
              <a:rPr lang="hr-HR" dirty="0"/>
              <a:t>/11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5663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43448-4BC8-44F4-8433-513413B24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Hvala na pažnji!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F77309-36EF-4391-8AAD-AFCF40738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2021.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A58B3A-3FB6-457E-B6E3-EDE16465B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pPr/>
              <a:t>11</a:t>
            </a:fld>
            <a:r>
              <a:rPr lang="hr-HR" dirty="0"/>
              <a:t>/11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3403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4A0A8-478E-450A-898E-D58590991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Uvod - motivacija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85C4E-0C41-4752-A48C-4D13BE925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Problem </a:t>
            </a:r>
            <a:r>
              <a:rPr lang="hr-HR" dirty="0" err="1"/>
              <a:t>neefikanosti</a:t>
            </a:r>
            <a:r>
              <a:rPr lang="hr-HR" dirty="0"/>
              <a:t> provođenja inventure</a:t>
            </a:r>
          </a:p>
          <a:p>
            <a:r>
              <a:rPr lang="hr-HR" dirty="0"/>
              <a:t>Primjena</a:t>
            </a:r>
          </a:p>
          <a:p>
            <a:pPr lvl="1"/>
            <a:r>
              <a:rPr lang="hr-HR" dirty="0"/>
              <a:t>Gdje god je potreban proces inventure</a:t>
            </a:r>
          </a:p>
          <a:p>
            <a:pPr lvl="1"/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D58E4E-B666-49DC-8CF5-A31F3A578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2021.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7268ED-1A72-41DE-B9E0-19AB5ADA7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pPr/>
              <a:t>2</a:t>
            </a:fld>
            <a:r>
              <a:rPr lang="hr-HR" dirty="0"/>
              <a:t>/11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8233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FCE00-7054-4684-8A12-C12F0F044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Funkcionalnosti aplikacije	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E764A-BFB1-4FF5-BF37-C18413B3D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Pregled stanja skladišta</a:t>
            </a:r>
          </a:p>
          <a:p>
            <a:r>
              <a:rPr lang="hr-HR" dirty="0"/>
              <a:t>Pregled dnevnika ažuriranja</a:t>
            </a:r>
          </a:p>
          <a:p>
            <a:r>
              <a:rPr lang="hr-HR" dirty="0"/>
              <a:t>Skeniranje i slanje barkodova na poslužitelj</a:t>
            </a:r>
          </a:p>
          <a:p>
            <a:r>
              <a:rPr lang="hr-HR" dirty="0"/>
              <a:t>Odabir poslužitelja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F620F2-5223-4F66-AB12-BBC483400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2021.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EE7507-5496-4E15-96F1-FB674C2B6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pPr/>
              <a:t>3</a:t>
            </a:fld>
            <a:r>
              <a:rPr lang="hr-HR" dirty="0"/>
              <a:t>/11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4161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9CBC5-A6CB-4E24-8C48-4734FF71C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Arhitektura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1E484-640C-4895-B0F5-E865A8371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altLang="en-US" dirty="0"/>
              <a:t>Arhitekturni obrazac model-pogled-nadzornik</a:t>
            </a:r>
          </a:p>
          <a:p>
            <a:r>
              <a:rPr lang="hr-HR" altLang="en-US" dirty="0"/>
              <a:t>Poslužitelj – Spring</a:t>
            </a:r>
          </a:p>
          <a:p>
            <a:r>
              <a:rPr lang="hr-HR" altLang="en-US" dirty="0"/>
              <a:t>Klijent – Android</a:t>
            </a:r>
          </a:p>
          <a:p>
            <a:endParaRPr lang="hr-HR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68091B-66F9-4AF2-BC0F-65111C790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2021.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C1B7B5-8C1F-438B-B721-883B96960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pPr/>
              <a:t>4</a:t>
            </a:fld>
            <a:r>
              <a:rPr lang="hr-HR" dirty="0"/>
              <a:t>/11</a:t>
            </a:r>
            <a:endParaRPr lang="en-GB" dirty="0"/>
          </a:p>
        </p:txBody>
      </p:sp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61E89BD0-CC6E-4148-842C-DE1A001254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677" y="2841057"/>
            <a:ext cx="9640645" cy="3057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389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5615B-B894-4019-8C94-468DA8B3F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err="1"/>
              <a:t>Spring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38400-6E2A-495B-8BFB-BEFE85FFB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Troslojna arhitektura</a:t>
            </a:r>
          </a:p>
          <a:p>
            <a:pPr lvl="1"/>
            <a:r>
              <a:rPr lang="hr-HR" dirty="0"/>
              <a:t>Sloj nadglednika</a:t>
            </a:r>
          </a:p>
          <a:p>
            <a:pPr lvl="1"/>
            <a:r>
              <a:rPr lang="hr-HR" dirty="0"/>
              <a:t>Servisni sloj</a:t>
            </a:r>
          </a:p>
          <a:p>
            <a:pPr lvl="1"/>
            <a:r>
              <a:rPr lang="hr-HR" dirty="0"/>
              <a:t>Sloj repozitorija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194C36-706A-47AF-A9A9-F9B4B1D40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2021.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224B3A-08A6-4C8A-9A2C-FAD727A3C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pPr/>
              <a:t>5</a:t>
            </a:fld>
            <a:r>
              <a:rPr lang="hr-HR" dirty="0"/>
              <a:t>/11</a:t>
            </a:r>
            <a:endParaRPr lang="en-GB" dirty="0"/>
          </a:p>
        </p:txBody>
      </p:sp>
      <p:pic>
        <p:nvPicPr>
          <p:cNvPr id="7" name="Picture 6" descr="A picture containing text, sky&#10;&#10;Description automatically generated">
            <a:extLst>
              <a:ext uri="{FF2B5EF4-FFF2-40B4-BE49-F238E27FC236}">
                <a16:creationId xmlns:a16="http://schemas.microsoft.com/office/drawing/2014/main" id="{5C46DB87-5607-4C39-87E0-1DABB5B6CD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709" y="3292485"/>
            <a:ext cx="9242581" cy="2848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403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C28C5-53FE-4D4C-B97D-961C714DA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Baza podataka</a:t>
            </a:r>
          </a:p>
        </p:txBody>
      </p:sp>
      <p:pic>
        <p:nvPicPr>
          <p:cNvPr id="7" name="Content Placeholder 6" descr="Diagram&#10;&#10;Description automatically generated">
            <a:extLst>
              <a:ext uri="{FF2B5EF4-FFF2-40B4-BE49-F238E27FC236}">
                <a16:creationId xmlns:a16="http://schemas.microsoft.com/office/drawing/2014/main" id="{4BE56EF1-3913-4C26-AFDA-C0D7436D08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3675" y="1824038"/>
            <a:ext cx="6724650" cy="3905250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37B1B6-9AEF-4E19-9910-222731191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2021.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0E5E47-5523-4901-B714-12902A80B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pPr/>
              <a:t>6</a:t>
            </a:fld>
            <a:r>
              <a:rPr lang="hr-HR" dirty="0"/>
              <a:t>/</a:t>
            </a:r>
            <a:r>
              <a:rPr lang="en-GB" dirty="0"/>
              <a:t>1</a:t>
            </a:r>
            <a:r>
              <a:rPr lang="hr-HR" dirty="0"/>
              <a:t>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9518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DBA3E-7EB4-4720-A99D-815AAC11F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Android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0A337B-F408-417E-86F9-F65C0DDF9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Korisničko sučelje </a:t>
            </a:r>
          </a:p>
          <a:p>
            <a:r>
              <a:rPr lang="hr-HR" dirty="0"/>
              <a:t>Za skeniranje koristi kameru i Google ML Kit</a:t>
            </a:r>
          </a:p>
          <a:p>
            <a:r>
              <a:rPr lang="hr-HR" dirty="0"/>
              <a:t>Podržava više različitih poslužitelja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99B78E-CD22-4C3F-86E6-4B3A9504B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2021.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AEFC38-72A0-4C94-897E-F8B36BD05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pPr/>
              <a:t>7</a:t>
            </a:fld>
            <a:r>
              <a:rPr lang="hr-HR" dirty="0"/>
              <a:t>/11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8602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2169A-FBFA-4F7B-9E56-F57B67C9C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Demonstracija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2FE2F-55D9-4591-BF1A-1328752D51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34A923-5269-4036-95E3-28FE17B65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2021.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207FA4-AB2A-417B-BEA0-9551F1329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pPr/>
              <a:t>8</a:t>
            </a:fld>
            <a:r>
              <a:rPr lang="hr-HR" dirty="0"/>
              <a:t>/11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2939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EF227-C729-473F-B0EE-38DDAC4C7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Korištene tehnologije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20234-BCE0-4209-9DF7-7C01B8316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Spring</a:t>
            </a:r>
            <a:endParaRPr lang="hr-HR" dirty="0"/>
          </a:p>
          <a:p>
            <a:r>
              <a:rPr lang="hr-HR" dirty="0"/>
              <a:t>Android</a:t>
            </a:r>
          </a:p>
          <a:p>
            <a:r>
              <a:rPr lang="hr-HR" dirty="0" err="1"/>
              <a:t>PostgreSQL</a:t>
            </a:r>
            <a:endParaRPr lang="hr-HR" dirty="0"/>
          </a:p>
          <a:p>
            <a:r>
              <a:rPr lang="hr-HR" dirty="0"/>
              <a:t>Google ML Kit</a:t>
            </a:r>
          </a:p>
          <a:p>
            <a:r>
              <a:rPr lang="hr-HR" dirty="0" err="1"/>
              <a:t>IntelliJ</a:t>
            </a:r>
            <a:r>
              <a:rPr lang="hr-HR" dirty="0"/>
              <a:t> IDE</a:t>
            </a:r>
          </a:p>
          <a:p>
            <a:r>
              <a:rPr lang="hr-HR" dirty="0"/>
              <a:t>Android Studio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415E5C-1C54-482C-AA55-5F3C8F498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2021.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0F97D6-085C-4433-9418-29BD58D5F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pPr/>
              <a:t>9</a:t>
            </a:fld>
            <a:r>
              <a:rPr lang="hr-HR" dirty="0"/>
              <a:t>/11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3947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319</TotalTime>
  <Words>198</Words>
  <Application>Microsoft Office PowerPoint</Application>
  <PresentationFormat>Widescreen</PresentationFormat>
  <Paragraphs>63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Office Theme</vt:lpstr>
      <vt:lpstr>Mobilna aplikacija za provođenje inventure na temelju detekcije barkoda iz slike</vt:lpstr>
      <vt:lpstr>Uvod - motivacija</vt:lpstr>
      <vt:lpstr>Funkcionalnosti aplikacije </vt:lpstr>
      <vt:lpstr>Arhitektura</vt:lpstr>
      <vt:lpstr>Spring</vt:lpstr>
      <vt:lpstr>Baza podataka</vt:lpstr>
      <vt:lpstr>Android</vt:lpstr>
      <vt:lpstr>Demonstracija</vt:lpstr>
      <vt:lpstr>Korištene tehnologije</vt:lpstr>
      <vt:lpstr>Zaključak</vt:lpstr>
      <vt:lpstr>Hvala na pažnji!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ZTEL predložak</dc:title>
  <dc:subject/>
  <dc:creator>ZTEL</dc:creator>
  <cp:keywords/>
  <dc:description/>
  <cp:lastModifiedBy>Fran-Kristijan Jelenčić</cp:lastModifiedBy>
  <cp:revision>28</cp:revision>
  <dcterms:created xsi:type="dcterms:W3CDTF">2020-06-18T09:33:21Z</dcterms:created>
  <dcterms:modified xsi:type="dcterms:W3CDTF">2021-07-04T18:59:44Z</dcterms:modified>
  <cp:category/>
</cp:coreProperties>
</file>