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65" r:id="rId16"/>
    <p:sldId id="271" r:id="rId17"/>
    <p:sldId id="273" r:id="rId18"/>
    <p:sldId id="276" r:id="rId19"/>
    <p:sldId id="277" r:id="rId20"/>
    <p:sldId id="278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10097E-F8CD-4923-9D06-33532C175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MODELI GRUPIRANJA I KLASIFIKACIJE KRIVULJA MIKCIOMETRIJE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C2E46C6-F2A3-4143-9ACD-64EAD7232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2114994"/>
          </a:xfrm>
        </p:spPr>
        <p:txBody>
          <a:bodyPr>
            <a:normAutofit fontScale="77500" lnSpcReduction="20000"/>
          </a:bodyPr>
          <a:lstStyle/>
          <a:p>
            <a:pPr algn="ctr"/>
            <a:endParaRPr lang="hr-H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DIPLOMSKI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 br. 1868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Josip Renić</a:t>
            </a:r>
          </a:p>
          <a:p>
            <a:pPr algn="ctr"/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Mentor: Doc. Dr. Sc.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Alan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jović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Datum obrane: 16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7. 2019.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29A4549-FBF0-4051-B2E7-FFB693E10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347" y="145981"/>
            <a:ext cx="4160820" cy="11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7E6778-EB67-44C0-98C9-B47CDEBE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GRUPIRANJE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5EE7FE-C7E5-4739-96C7-D1259181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srednjih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EM (engl.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maximization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DBSCAN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Density-Based Spatial Clustering of Applications with Noise)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Skaliranje pomoću: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MinMaxScaler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Evaluacijske mjere: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Koeficijent siluete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Indeks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Calinski-Harabasz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Indeks Davies-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Bouldin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6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48A2F-38FA-4C3A-911A-02753AD9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K-SREDNJIH VRIJEDNSOTI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4BEA8B-61AD-44EA-AACC-F8B0D45F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 descr="Slika na kojoj se prikazuje karta, tekst&#10;&#10;Opis je automatski generiran">
            <a:extLst>
              <a:ext uri="{FF2B5EF4-FFF2-40B4-BE49-F238E27FC236}">
                <a16:creationId xmlns:a16="http://schemas.microsoft.com/office/drawing/2014/main" id="{188FAD4E-A13F-4A8E-B183-0884D15E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41" y="3080964"/>
            <a:ext cx="4123944" cy="2973076"/>
          </a:xfrm>
          <a:prstGeom prst="rect">
            <a:avLst/>
          </a:prstGeom>
        </p:spPr>
      </p:pic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FBF9E00F-0F41-4ED4-86FE-16BA1939D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852" y="3080964"/>
            <a:ext cx="4123944" cy="287917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8CF696A-7DC0-40B2-90D6-5EC961A6E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852" y="146538"/>
            <a:ext cx="4126485" cy="28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4E656-C052-4593-B5A8-F651F721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EM REZULTATI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 descr="Slika na kojoj se prikazuje karta, tekst&#10;&#10;Opis je automatski generiran">
            <a:extLst>
              <a:ext uri="{FF2B5EF4-FFF2-40B4-BE49-F238E27FC236}">
                <a16:creationId xmlns:a16="http://schemas.microsoft.com/office/drawing/2014/main" id="{DB26442F-FFAE-4E83-87FA-FC12AC8D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70" y="3079617"/>
            <a:ext cx="4123944" cy="2973076"/>
          </a:xfrm>
        </p:spPr>
      </p:pic>
      <p:pic>
        <p:nvPicPr>
          <p:cNvPr id="7" name="Slika 6" descr="Slika na kojoj se prikazuje karta, tekst&#10;&#10;Opis je automatski generiran">
            <a:extLst>
              <a:ext uri="{FF2B5EF4-FFF2-40B4-BE49-F238E27FC236}">
                <a16:creationId xmlns:a16="http://schemas.microsoft.com/office/drawing/2014/main" id="{86D33B61-66A4-48E4-BD4D-7581C961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45" y="3079617"/>
            <a:ext cx="4123944" cy="2952477"/>
          </a:xfrm>
          <a:prstGeom prst="rect">
            <a:avLst/>
          </a:prstGeom>
        </p:spPr>
      </p:pic>
      <p:pic>
        <p:nvPicPr>
          <p:cNvPr id="9" name="Slika 8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9E1E9467-2BC3-43E3-8366-F24CF7BEB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45" y="168871"/>
            <a:ext cx="4123944" cy="28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17784C-EDCF-40E0-A2C7-91B7B26B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USPOREDBA POSTUPAKA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7F46FA3-8690-4985-9878-D148E8ADC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302210"/>
              </p:ext>
            </p:extLst>
          </p:nvPr>
        </p:nvGraphicFramePr>
        <p:xfrm>
          <a:off x="1534618" y="2174983"/>
          <a:ext cx="952023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059">
                  <a:extLst>
                    <a:ext uri="{9D8B030D-6E8A-4147-A177-3AD203B41FA5}">
                      <a16:colId xmlns:a16="http://schemas.microsoft.com/office/drawing/2014/main" val="1812858926"/>
                    </a:ext>
                  </a:extLst>
                </a:gridCol>
                <a:gridCol w="2380059">
                  <a:extLst>
                    <a:ext uri="{9D8B030D-6E8A-4147-A177-3AD203B41FA5}">
                      <a16:colId xmlns:a16="http://schemas.microsoft.com/office/drawing/2014/main" val="255942825"/>
                    </a:ext>
                  </a:extLst>
                </a:gridCol>
                <a:gridCol w="2380059">
                  <a:extLst>
                    <a:ext uri="{9D8B030D-6E8A-4147-A177-3AD203B41FA5}">
                      <a16:colId xmlns:a16="http://schemas.microsoft.com/office/drawing/2014/main" val="3718817161"/>
                    </a:ext>
                  </a:extLst>
                </a:gridCol>
                <a:gridCol w="2380059">
                  <a:extLst>
                    <a:ext uri="{9D8B030D-6E8A-4147-A177-3AD203B41FA5}">
                      <a16:colId xmlns:a16="http://schemas.microsoft.com/office/drawing/2014/main" val="330245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Postupak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Koeficijent siluete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Indeks 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Calinski-Harabasz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Indeks Davies-</a:t>
                      </a:r>
                      <a:r>
                        <a:rPr lang="hr-HR" sz="18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Bouldin</a:t>
                      </a: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4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0.1655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14.8900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1.7811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111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K-srednjih vrijednosti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0.2111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19.1475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1.4600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620034"/>
                  </a:ext>
                </a:extLst>
              </a:tr>
            </a:tbl>
          </a:graphicData>
        </a:graphic>
      </p:graphicFrame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1E9F172-9F48-4A21-B858-D0052325B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86599"/>
              </p:ext>
            </p:extLst>
          </p:nvPr>
        </p:nvGraphicFramePr>
        <p:xfrm>
          <a:off x="1534618" y="4126364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258504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653605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86079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Skup za treniranje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Skup za testiranje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53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45.8% (64)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41.4% (29)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58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45% (63)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44.3% (31)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67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9.2% (13)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14.3% (10)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71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1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6A88C-85B9-48B8-A5DE-85D9DA9F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KLASIFIKACIJA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B0108C-5F09-4702-90E1-3184BF452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Weka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RIPPER (izgradnja pravila) =&gt; JRIP</a:t>
            </a:r>
          </a:p>
          <a:p>
            <a:pPr lvl="1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minNo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optimizations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C4.5 (stablo odluke) =&gt; J48</a:t>
            </a:r>
          </a:p>
          <a:p>
            <a:pPr lvl="1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minNumObj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confidenceFactor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9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026D24-AC27-4B1F-9DC3-726AD5B3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46958"/>
            <a:ext cx="9520158" cy="1049235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J48 STABLO ODLUKE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B1B1E5D-963B-4F2B-B1FE-AECF9EBB8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218" y="1349297"/>
            <a:ext cx="9208515" cy="5508703"/>
          </a:xfrm>
        </p:spPr>
      </p:pic>
    </p:spTree>
    <p:extLst>
      <p:ext uri="{BB962C8B-B14F-4D97-AF65-F5344CB8AC3E}">
        <p14:creationId xmlns:p14="http://schemas.microsoft.com/office/powerpoint/2010/main" val="403852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C69B60-75B8-467B-917E-F5A311FE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JRIP PRAVILA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BE07F3A-88BC-4E38-9FF5-6853FCB07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4696" y="2015732"/>
                <a:ext cx="9520158" cy="403774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hr-HR" sz="17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𝐼𝑁𝐶𝑅𝐸𝐴𝑆𝐸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𝐷𝐸𝐶𝑅𝐸𝐴𝑆𝐸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_30_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𝑃𝑅𝐸𝐶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𝐴𝐶𝐶𝐸𝑁𝑇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&gt;=0.343591)=&gt;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 smtClean="0">
                        <a:latin typeface="Cambria Math" panose="02040503050406030204" pitchFamily="18" charset="0"/>
                      </a:rPr>
                      <m:t>=2.0 (15.0/2.0)</m:t>
                    </m:r>
                  </m:oMath>
                </a14:m>
                <a:r>
                  <a:rPr lang="hr-HR" sz="1700" dirty="0"/>
                  <a:t> </a:t>
                </a:r>
                <a:endParaRPr lang="en-US" sz="1700" dirty="0"/>
              </a:p>
              <a:p>
                <a14:m>
                  <m:oMath xmlns:m="http://schemas.openxmlformats.org/officeDocument/2006/math">
                    <m:r>
                      <a:rPr lang="hr-HR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𝐹𝐿𝑂𝑊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𝐷𝑈𝑅𝐴𝑇𝐼𝑂𝑁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 &lt;= 0.106838) =&gt;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=1.0 (54.0/3.0)</m:t>
                    </m:r>
                  </m:oMath>
                </a14:m>
                <a:endParaRPr lang="en-US" sz="1700" dirty="0"/>
              </a:p>
              <a:p>
                <a14:m>
                  <m:oMath xmlns:m="http://schemas.openxmlformats.org/officeDocument/2006/math">
                    <m:r>
                      <a:rPr lang="hr-HR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𝐹𝑂𝑈𝑅𝐼𝐸𝑅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𝐶𝑈𝑇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𝑆𝐶𝑂𝑅𝐸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_0_3 &gt;= 0.256124) =&gt;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=1.0 (12.0/1.0)</m:t>
                    </m:r>
                  </m:oMath>
                </a14:m>
                <a:endParaRPr lang="en-US" sz="1700" dirty="0"/>
              </a:p>
              <a:p>
                <a14:m>
                  <m:oMath xmlns:m="http://schemas.openxmlformats.org/officeDocument/2006/math">
                    <m:r>
                      <a:rPr lang="hr-HR" sz="1700" i="1">
                        <a:latin typeface="Cambria Math" panose="02040503050406030204" pitchFamily="18" charset="0"/>
                      </a:rPr>
                      <m:t>=&gt;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=0.0 (59.0/1.0)</m:t>
                    </m:r>
                  </m:oMath>
                </a14:m>
                <a:endParaRPr lang="en-US" sz="1700" dirty="0"/>
              </a:p>
              <a:p>
                <a:pPr marL="0" indent="0">
                  <a:buNone/>
                </a:pPr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𝐼𝑁𝐶𝑅𝐸𝐴𝑆𝐸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𝐷𝐸𝐶𝑅𝐸𝐴𝑆𝐸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_30_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𝑃𝑅𝐸𝐶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𝐴𝐶𝐶𝐸𝑁𝑇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&gt;=4.349050)=&gt;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=2.0 (15.0/2.0)</m:t>
                    </m:r>
                  </m:oMath>
                </a14:m>
                <a:r>
                  <a:rPr lang="hr-HR" sz="1700" dirty="0"/>
                  <a:t> </a:t>
                </a:r>
                <a:endParaRPr lang="en-US" sz="1700" dirty="0"/>
              </a:p>
              <a:p>
                <a14:m>
                  <m:oMath xmlns:m="http://schemas.openxmlformats.org/officeDocument/2006/math">
                    <m:r>
                      <a:rPr lang="hr-HR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𝐹𝐿𝑂𝑊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𝐷𝑈𝑅𝐴𝑇𝐼𝑂𝑁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 &lt;=18.2) =&gt;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=1.0 (54.0/3.0)</m:t>
                    </m:r>
                  </m:oMath>
                </a14:m>
                <a:endParaRPr lang="en-US" sz="1700" dirty="0"/>
              </a:p>
              <a:p>
                <a14:m>
                  <m:oMath xmlns:m="http://schemas.openxmlformats.org/officeDocument/2006/math">
                    <m:r>
                      <a:rPr lang="hr-HR" sz="17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𝐹𝑂𝑈𝑅𝐼𝐸𝑅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𝐶𝑈𝑇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𝑆𝐶𝑂𝑅𝐸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_0_3 &gt;=1948.89) =&gt;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=1.0 (12.0/1.0)</m:t>
                    </m:r>
                  </m:oMath>
                </a14:m>
                <a:endParaRPr lang="en-US" sz="1700" dirty="0"/>
              </a:p>
              <a:p>
                <a14:m>
                  <m:oMath xmlns:m="http://schemas.openxmlformats.org/officeDocument/2006/math">
                    <m:r>
                      <a:rPr lang="hr-HR" sz="1700" i="1">
                        <a:latin typeface="Cambria Math" panose="02040503050406030204" pitchFamily="18" charset="0"/>
                      </a:rPr>
                      <m:t>=&gt; 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𝐶𝐿𝐴𝑆𝑆</m:t>
                    </m:r>
                    <m:r>
                      <a:rPr lang="hr-HR" sz="1700" i="1">
                        <a:latin typeface="Cambria Math" panose="02040503050406030204" pitchFamily="18" charset="0"/>
                      </a:rPr>
                      <m:t>=0.0 (59.0/1.0)</m:t>
                    </m:r>
                  </m:oMath>
                </a14:m>
                <a:endParaRPr lang="en-US" sz="17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BE07F3A-88BC-4E38-9FF5-6853FCB07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4696" y="2015732"/>
                <a:ext cx="9520158" cy="4037749"/>
              </a:xfrm>
              <a:blipFill>
                <a:blip r:embed="rId2"/>
                <a:stretch>
                  <a:fillRect l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61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CE543C-2F23-4944-B178-749AA1F8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REZULTATI KLASIFIKACIJE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2A5B8E1-4981-4812-8043-BE3FED268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32823"/>
              </p:ext>
            </p:extLst>
          </p:nvPr>
        </p:nvGraphicFramePr>
        <p:xfrm>
          <a:off x="1534696" y="2750642"/>
          <a:ext cx="7269963" cy="1696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833">
                  <a:extLst>
                    <a:ext uri="{9D8B030D-6E8A-4147-A177-3AD203B41FA5}">
                      <a16:colId xmlns:a16="http://schemas.microsoft.com/office/drawing/2014/main" val="2068404631"/>
                    </a:ext>
                  </a:extLst>
                </a:gridCol>
                <a:gridCol w="1453833">
                  <a:extLst>
                    <a:ext uri="{9D8B030D-6E8A-4147-A177-3AD203B41FA5}">
                      <a16:colId xmlns:a16="http://schemas.microsoft.com/office/drawing/2014/main" val="1444179829"/>
                    </a:ext>
                  </a:extLst>
                </a:gridCol>
                <a:gridCol w="1453833">
                  <a:extLst>
                    <a:ext uri="{9D8B030D-6E8A-4147-A177-3AD203B41FA5}">
                      <a16:colId xmlns:a16="http://schemas.microsoft.com/office/drawing/2014/main" val="1739998621"/>
                    </a:ext>
                  </a:extLst>
                </a:gridCol>
                <a:gridCol w="1453833">
                  <a:extLst>
                    <a:ext uri="{9D8B030D-6E8A-4147-A177-3AD203B41FA5}">
                      <a16:colId xmlns:a16="http://schemas.microsoft.com/office/drawing/2014/main" val="3660358645"/>
                    </a:ext>
                  </a:extLst>
                </a:gridCol>
                <a:gridCol w="1454631">
                  <a:extLst>
                    <a:ext uri="{9D8B030D-6E8A-4147-A177-3AD203B41FA5}">
                      <a16:colId xmlns:a16="http://schemas.microsoft.com/office/drawing/2014/main" val="2161744587"/>
                    </a:ext>
                  </a:extLst>
                </a:gridCol>
              </a:tblGrid>
              <a:tr h="8715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Postupak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F-mjera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 (Accuracy)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 (Sensitivity)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 (Specificity)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721070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JRip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689903"/>
                  </a:ext>
                </a:extLst>
              </a:tr>
              <a:tr h="4122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0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00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236648-4D5D-40B2-BE89-D6BB4E08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GRUPA 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603D684-C0CA-4C51-A886-119100036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303" y="3235325"/>
            <a:ext cx="4123944" cy="2749296"/>
          </a:xfrm>
        </p:spPr>
      </p:pic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E91C2A5-BDCF-4FCB-B9EF-EE02508F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349250"/>
            <a:ext cx="4123944" cy="2749296"/>
          </a:xfrm>
          <a:prstGeom prst="rect">
            <a:avLst/>
          </a:prstGeom>
        </p:spPr>
      </p:pic>
      <p:pic>
        <p:nvPicPr>
          <p:cNvPr id="9" name="Slika 8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2462B8AF-44FD-44B7-A8A8-64D7FDEF3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107" y="3235325"/>
            <a:ext cx="4123944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5A9201-60D7-4961-92EA-904D8D4F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GRUPA 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5E686297-C418-4FD6-A966-D7A61063B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353" y="244475"/>
            <a:ext cx="4123944" cy="2749296"/>
          </a:xfrm>
        </p:spPr>
      </p:pic>
      <p:pic>
        <p:nvPicPr>
          <p:cNvPr id="7" name="Slik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A6BB9173-07E0-4AE5-8067-1C9BDD22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96" y="3168650"/>
            <a:ext cx="4123944" cy="2749296"/>
          </a:xfrm>
          <a:prstGeom prst="rect">
            <a:avLst/>
          </a:prstGeom>
        </p:spPr>
      </p:pic>
      <p:pic>
        <p:nvPicPr>
          <p:cNvPr id="9" name="Slika 8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F6597BE8-CF39-4548-A391-E59C0C74E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353" y="3168650"/>
            <a:ext cx="4123944" cy="27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6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B9DA7F-318F-45A5-93C6-E553AFE2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F914F1-34E8-4520-AD26-1A521676A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Što je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mikciometrija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Izlučivanje značajki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Grupiranje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Klasifikacija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Web aplikacija za primjenu modela</a:t>
            </a:r>
          </a:p>
        </p:txBody>
      </p:sp>
    </p:spTree>
    <p:extLst>
      <p:ext uri="{BB962C8B-B14F-4D97-AF65-F5344CB8AC3E}">
        <p14:creationId xmlns:p14="http://schemas.microsoft.com/office/powerpoint/2010/main" val="2652429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A800A1-58F1-4495-9A85-F7E90484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GRUPA 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B0641C6-DB24-442C-893F-56BBCB98E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4853" y="3032125"/>
            <a:ext cx="4123944" cy="274929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7834F46-06B8-4CA7-A999-2FE23B00F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96" y="3032125"/>
            <a:ext cx="4123944" cy="274929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9780C21-6FAC-4FF2-900C-61D9F5C98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10" y="203200"/>
            <a:ext cx="4123944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3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4A2968-C9F5-4D1C-95B8-45CA6818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59863"/>
            <a:ext cx="9520158" cy="1049235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WEB APLIKACIJA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AD36C6-D930-4CD7-B137-2FBE8A5D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309098"/>
            <a:ext cx="9520158" cy="345061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Objedinjuje proces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Omogućuje ukrcaj novih zapisa mikciometrijskih krivulja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Izlučuje značajke i klasificira krivulje uz pouzdanost klasifikacije po grupama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F8C7EF7-42DE-4BF8-8F38-B6C76A424F8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" r="10735" b="1"/>
          <a:stretch/>
        </p:blipFill>
        <p:spPr>
          <a:xfrm>
            <a:off x="2363831" y="2793380"/>
            <a:ext cx="6663081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1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9CC697-94C2-4D81-A615-9A9FBDB8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8489C077-ABC7-40E0-816E-0714C0843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Složen problem izlučivanja značajki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Potrebno ekspertno znanje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Klasifikacijski postupci s jasnim tumačenjem daju jednostavne modele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Označiti dio krivulja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Skupiti veći skup podataka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Izvršiti odabir značajki</a:t>
            </a:r>
          </a:p>
        </p:txBody>
      </p:sp>
    </p:spTree>
    <p:extLst>
      <p:ext uri="{BB962C8B-B14F-4D97-AF65-F5344CB8AC3E}">
        <p14:creationId xmlns:p14="http://schemas.microsoft.com/office/powerpoint/2010/main" val="392611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67DC8-2FC8-4E14-AB0C-04C7BCB8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MIKCIOMETRIJA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5DA1DC-7E70-4D9F-85F5-7AD62F61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Pacijent/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mora imati puni mokraćni mjehur i potrebu za mokrenjem te mokri spontano u poseban aparat, tzv.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mikciometar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koji mjeri protok urina.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Prikupljeno je 210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anonimiziranih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zapisa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 suradnji s Klinikom za dječje bolesti Zagreb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Krivulje se obično dijele na 5 grupa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C5055782-3BF6-4001-B96E-7DD9C2F5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2" y="4940424"/>
            <a:ext cx="11496907" cy="6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2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7BF153-FFF1-4215-A320-FDBC0C9A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NORMALNI OBLIK KRIVULJE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7B5CB27A-9115-4600-B7B3-6CCC86017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771" y="2105335"/>
            <a:ext cx="5174457" cy="3449638"/>
          </a:xfrm>
        </p:spPr>
      </p:pic>
    </p:spTree>
    <p:extLst>
      <p:ext uri="{BB962C8B-B14F-4D97-AF65-F5344CB8AC3E}">
        <p14:creationId xmlns:p14="http://schemas.microsoft.com/office/powerpoint/2010/main" val="259441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34C1E7-D82E-43A5-AA62-78051E15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KRIVULJA OBLIKA TORNJA</a:t>
            </a:r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A9E9FD0F-75F1-4A78-BDE9-FE9ECBC9F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003" y="2016125"/>
            <a:ext cx="5174457" cy="3449638"/>
          </a:xfrm>
        </p:spPr>
      </p:pic>
    </p:spTree>
    <p:extLst>
      <p:ext uri="{BB962C8B-B14F-4D97-AF65-F5344CB8AC3E}">
        <p14:creationId xmlns:p14="http://schemas.microsoft.com/office/powerpoint/2010/main" val="25404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323575-7585-4F30-AB0E-75735FEA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NAZUBLJEN OBLIK KRIVULJE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3E5CD6C-90C6-4BCE-9AEC-F5D7BF24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003" y="2016125"/>
            <a:ext cx="5174457" cy="3449638"/>
          </a:xfrm>
        </p:spPr>
      </p:pic>
    </p:spTree>
    <p:extLst>
      <p:ext uri="{BB962C8B-B14F-4D97-AF65-F5344CB8AC3E}">
        <p14:creationId xmlns:p14="http://schemas.microsoft.com/office/powerpoint/2010/main" val="87799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F6C3E-9543-48D2-92B7-EC20F70D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ISPREKIDAN OBLIK KRIVULJE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CBFF89F-E04C-4DBF-80A5-6BB54C8B2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003" y="2016125"/>
            <a:ext cx="5174457" cy="3449638"/>
          </a:xfrm>
        </p:spPr>
      </p:pic>
    </p:spTree>
    <p:extLst>
      <p:ext uri="{BB962C8B-B14F-4D97-AF65-F5344CB8AC3E}">
        <p14:creationId xmlns:p14="http://schemas.microsoft.com/office/powerpoint/2010/main" val="74109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28292-DF0A-46C7-8ABD-6594C5F5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ZARAVNJENI OBLIK KRIVULJE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DBF1C80-AC75-4471-A104-DCEAA5E84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963" y="2016125"/>
            <a:ext cx="5254537" cy="3449638"/>
          </a:xfrm>
        </p:spPr>
      </p:pic>
    </p:spTree>
    <p:extLst>
      <p:ext uri="{BB962C8B-B14F-4D97-AF65-F5344CB8AC3E}">
        <p14:creationId xmlns:p14="http://schemas.microsoft.com/office/powerpoint/2010/main" val="77112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A5C49-895F-4EE4-B3C1-0D20669B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06964"/>
            <a:ext cx="9520158" cy="1049235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IZLUČIVANJE ZNAČAJKI</a:t>
            </a:r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EB6E8-0F68-45D0-A6DB-E18746FA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256199"/>
            <a:ext cx="9520158" cy="3450613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Izlučene su 33 značajke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19 vremenske domene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14 frekvencijske domene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27F9048A-CD5A-4B84-BAE2-F31E49781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17812"/>
              </p:ext>
            </p:extLst>
          </p:nvPr>
        </p:nvGraphicFramePr>
        <p:xfrm>
          <a:off x="2032000" y="2867852"/>
          <a:ext cx="8128000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683868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59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dirty="0"/>
                        <a:t>Naziv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/>
                        <a:t>Pojašnjenje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28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FlowDuration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/>
                        <a:t>Trajanje protoka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9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AverageFlowRate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Prosječna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vrijednost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protoka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12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FourierCutScore0_3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/>
                        <a:t>R</a:t>
                      </a:r>
                      <a:r>
                        <a:rPr lang="en-US" dirty="0" err="1"/>
                        <a:t>azlika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između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originalnog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signala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filtriranog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niskopropusnim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filterom</a:t>
                      </a:r>
                      <a:r>
                        <a:rPr lang="en-US" dirty="0"/>
                        <a:t> 0.3 Hz.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1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IncreaseDecrease10perc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Broj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podizanja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spuštanja</a:t>
                      </a:r>
                      <a:r>
                        <a:rPr lang="en-US" dirty="0"/>
                        <a:t> amplitude </a:t>
                      </a:r>
                      <a:r>
                        <a:rPr lang="en-US" dirty="0" err="1"/>
                        <a:t>protoka</a:t>
                      </a:r>
                      <a:r>
                        <a:rPr lang="en-US" dirty="0"/>
                        <a:t> od 10% </a:t>
                      </a:r>
                      <a:r>
                        <a:rPr lang="en-US" dirty="0" err="1"/>
                        <a:t>maksimalnog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protoka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91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ZeroDerivative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/>
                        <a:t>Ukupno vrijeme protoka za koje je derivacija jednaka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27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Ubrzanje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maksimalnog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protoka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451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91692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2754</TotalTime>
  <Words>496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Courier New</vt:lpstr>
      <vt:lpstr>Palatino Linotype</vt:lpstr>
      <vt:lpstr>Galerija</vt:lpstr>
      <vt:lpstr>MODELI GRUPIRANJA I KLASIFIKACIJE KRIVULJA MIKCIOMETRIJE</vt:lpstr>
      <vt:lpstr>UVOD</vt:lpstr>
      <vt:lpstr>MIKCIOMETRIJA</vt:lpstr>
      <vt:lpstr>NORMALNI OBLIK KRIVULJE</vt:lpstr>
      <vt:lpstr>KRIVULJA OBLIKA TORNJA</vt:lpstr>
      <vt:lpstr>NAZUBLJEN OBLIK KRIVULJE</vt:lpstr>
      <vt:lpstr>ISPREKIDAN OBLIK KRIVULJE</vt:lpstr>
      <vt:lpstr>ZARAVNJENI OBLIK KRIVULJE</vt:lpstr>
      <vt:lpstr>IZLUČIVANJE ZNAČAJKI</vt:lpstr>
      <vt:lpstr>GRUPIRANJE</vt:lpstr>
      <vt:lpstr>K-SREDNJIH VRIJEDNSOTI REZULTATI</vt:lpstr>
      <vt:lpstr>EM REZULTATI</vt:lpstr>
      <vt:lpstr>USPOREDBA POSTUPAKA</vt:lpstr>
      <vt:lpstr>KLASIFIKACIJA</vt:lpstr>
      <vt:lpstr>J48 STABLO ODLUKE</vt:lpstr>
      <vt:lpstr>JRIP PRAVILA</vt:lpstr>
      <vt:lpstr>REZULTATI KLASIFIKACIJE</vt:lpstr>
      <vt:lpstr>GRUPA A</vt:lpstr>
      <vt:lpstr>GRUPA B</vt:lpstr>
      <vt:lpstr>GRUPA C</vt:lpstr>
      <vt:lpstr>WEB APLIKACIJA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 GRUPIRANJA I KLASIFIKACIJE KRIVULJA MIKCIOMETRIJE</dc:title>
  <dc:creator>Josip R</dc:creator>
  <cp:lastModifiedBy>Alan</cp:lastModifiedBy>
  <cp:revision>29</cp:revision>
  <dcterms:created xsi:type="dcterms:W3CDTF">2019-07-09T12:27:22Z</dcterms:created>
  <dcterms:modified xsi:type="dcterms:W3CDTF">2019-07-15T19:14:27Z</dcterms:modified>
</cp:coreProperties>
</file>