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62" r:id="rId2"/>
    <p:sldId id="260" r:id="rId3"/>
    <p:sldId id="270" r:id="rId4"/>
    <p:sldId id="274" r:id="rId5"/>
    <p:sldId id="261" r:id="rId6"/>
    <p:sldId id="275" r:id="rId7"/>
    <p:sldId id="277" r:id="rId8"/>
    <p:sldId id="278" r:id="rId9"/>
    <p:sldId id="276" r:id="rId10"/>
    <p:sldId id="271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B000"/>
    <a:srgbClr val="000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4830" autoAdjust="0"/>
  </p:normalViewPr>
  <p:slideViewPr>
    <p:cSldViewPr snapToGrid="0">
      <p:cViewPr varScale="1">
        <p:scale>
          <a:sx n="79" d="100"/>
          <a:sy n="79" d="100"/>
        </p:scale>
        <p:origin x="11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9A6A2-6EC6-4637-BE62-0CBEF9F771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EC683-857A-4F37-8C85-88DB8279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3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53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68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EA72-6740-46BE-8DE8-7F85407A5B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1619" y="2305366"/>
            <a:ext cx="9144000" cy="2091373"/>
          </a:xfrm>
        </p:spPr>
        <p:txBody>
          <a:bodyPr wrap="square" lIns="0" tIns="0" rIns="0" bIns="0" anchor="ctr">
            <a:normAutofit/>
          </a:bodyPr>
          <a:lstStyle>
            <a:lvl1pPr algn="ctr">
              <a:defRPr sz="6000" b="0">
                <a:solidFill>
                  <a:srgbClr val="0000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Naslov rada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7C638-1956-476D-A53A-B142DCFD28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4630637"/>
            <a:ext cx="9144000" cy="4823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b="1">
                <a:solidFill>
                  <a:srgbClr val="ECB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Ime studenta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A91FA-DF31-42D9-AF10-990432A56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9631-9EBB-4C8A-960C-AD8998288B37}" type="datetime1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226EB-7BE4-47AF-A112-780A73C4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Zagreb, srpanj 2022.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6168B-A605-41B5-9B14-2774B5FB8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 dirty="0"/>
              <a:t>/x</a:t>
            </a:r>
            <a:endParaRPr lang="en-GB" dirty="0"/>
          </a:p>
        </p:txBody>
      </p:sp>
      <p:pic>
        <p:nvPicPr>
          <p:cNvPr id="19" name="Picture 18" descr="A picture containing laptop, clock, drawing&#10;&#10;Description automatically generated">
            <a:extLst>
              <a:ext uri="{FF2B5EF4-FFF2-40B4-BE49-F238E27FC236}">
                <a16:creationId xmlns:a16="http://schemas.microsoft.com/office/drawing/2014/main" id="{4EF824F6-7DAB-42C8-B611-85BB87B452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5" t="22581" r="664" b="20419"/>
          <a:stretch/>
        </p:blipFill>
        <p:spPr>
          <a:xfrm>
            <a:off x="3188493" y="136525"/>
            <a:ext cx="5815013" cy="1167664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DC19A2C-F21B-4172-BC13-DC286D398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59831" y="1922045"/>
            <a:ext cx="7272338" cy="3029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ECB000"/>
                </a:solidFill>
              </a:defRPr>
            </a:lvl1pPr>
          </a:lstStyle>
          <a:p>
            <a:pPr lvl="0"/>
            <a:r>
              <a:rPr lang="hr-HR" dirty="0"/>
              <a:t>Završni / diplomski rad br. XXXX</a:t>
            </a:r>
            <a:endParaRPr lang="en-GB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A37A877-3E07-4F4C-8C8A-E9DF9022D26A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EF5AD40-AB1E-499D-9F43-AD7F4EEB5209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41D987B-164E-47FF-A40B-149203B6ED8B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2910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057B-82CF-438D-8670-E49D2688D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0DA91-534E-480B-A900-F29EBB886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DCF6E-61CD-44E3-B6F9-1D87EBA5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409-2266-4195-9C49-A2498FB49647}" type="datetime1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D6B0B-E565-411A-A41C-77B58B29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205CE-2877-4FC9-972E-8F8F478C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31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BDE11E-E2B0-4063-B69D-3F200BEEA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63904-CFBA-4FD8-9225-DDECBB8F4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AA202-CD63-44E7-B4D2-2209EE2F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32D8-634C-4F2E-8CD0-49FA1D66FE25}" type="datetime1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09CD0-61D7-4A62-BC7B-3879B8BD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6CCE9-6994-433C-B2A5-F31838AE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29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C1408-EFF9-4968-B5EF-FC893B420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3474C-4F32-4A7C-A9C1-203806ECE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95A7-B4B5-4E53-A48A-EECBECC1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7BC8-EED7-4B01-AB34-B507FC564111}" type="datetime1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7AE1B-BD74-4434-A46A-C6EA7AF7C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Zagreb, srpanj 2022.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F9CF2-130B-4EFB-B44C-884B42C0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 dirty="0"/>
              <a:t>/</a:t>
            </a:r>
            <a:r>
              <a:rPr lang="en-GB" dirty="0"/>
              <a:t>10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F9057-1240-459E-8A7A-D40FB850AF7F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AEFF8-4FA3-41EE-B653-37AC73C5F6F0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34B496E1-E97A-4257-A3E2-AD5AAE9E79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A9F239D-AF55-416B-A6A2-D01CA9A69447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5034201-779C-4057-9FC4-BE4AEA683F09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6C6AFB-68C7-44F8-93BD-D2AFF362F1C3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8136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15BA-A940-484A-ACB8-A9572592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500187"/>
          </a:xfrm>
        </p:spPr>
        <p:txBody>
          <a:bodyPr anchor="b"/>
          <a:lstStyle>
            <a:lvl1pPr>
              <a:defRPr sz="6000"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77398-E906-41CF-A284-4E8D42D56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99599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F451F-56C8-4F2C-B90B-3EA42733D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B6A-265A-4566-8A18-5AEBBAF68FC8}" type="datetime1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61296-2D3A-4520-A859-AD512A74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60C9D-151F-4D16-9CBF-6A29E695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 dirty="0"/>
              <a:t>/x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CCE0ED-1F81-47E3-AB79-0D8E236677DF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B50725-9AFB-4102-8C25-69F719622686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790A097C-6F3B-4345-ACAE-E35E80DD5D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5CEF1EE-1938-42D3-A543-390AD4D81E52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41CF8B2-3374-40CA-9251-B9F35A69056F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B35AF43-A374-47E5-A608-24638F434785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4154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F46F4-5A43-490B-AFE4-6DD11691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5E094-E16D-4AC8-9028-5EF3E3BD0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C9F2C-ED0D-4AA6-AA62-B5583136C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9DD23-B639-4711-B2CB-A6D89640A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251-722D-4411-AC8A-20FF090C1C7E}" type="datetime1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7BB4B-C90F-45A4-AB48-0EE93510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84C74-9AFA-4055-8DA0-691C1CA7E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 dirty="0"/>
              <a:t>/x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869E16-7F41-4F39-A694-A4240903E450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290D36-CD85-45BE-827B-AB5A49DBBC11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E45EFDB-9F70-4068-9DCC-AC3AF642B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3FFC322-F422-488B-B2A2-389503168388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9768FEC-6155-4B1C-B124-17B645431693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4C4321-1937-4A86-AA3E-A6E713794FBD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51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8FC88-E1ED-4239-B2DD-99AE69B7F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026" y="136526"/>
            <a:ext cx="9871017" cy="894532"/>
          </a:xfrm>
        </p:spPr>
        <p:txBody>
          <a:bodyPr/>
          <a:lstStyle>
            <a:lvl1pPr>
              <a:defRPr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51936-6453-44CB-91CE-0778F5E9C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C4477-DE9D-4F6B-A679-0CBA64CBF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7E06F0-BD37-43DB-91D8-576A699B0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FAADA-E372-474C-9F1D-5B01615AD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52177E-4997-4D38-A1B0-69E660DF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161E-5B9D-4379-9404-F8102E970068}" type="datetime1">
              <a:rPr lang="en-GB" smtClean="0"/>
              <a:t>28/06/2022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CA3D4E-B015-482C-AF6E-F69B4676D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3B314A-2169-47B0-A4C6-4D099CAD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FAC7F2-6F6D-4B62-A452-E6F853949EE1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FAA910-F7C3-4756-92C6-8981910FBFD2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8822331C-9D19-4191-B303-42BC2BAB8B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00E331A6-C625-44E3-B7EF-CA0BF449EDD9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80A35DD-DEB0-4923-A36D-D02CCC4CFDA1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F4B4CD-77AC-4766-B69A-9E6E19B22ECA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545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DE870-0B09-418B-BAAB-CDF019F4F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D33E0E-6495-4E60-884C-D1616487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47D6-98F2-4079-9144-8D650E17FB13}" type="datetime1">
              <a:rPr lang="en-GB" smtClean="0"/>
              <a:t>28/06/2022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58CE5-C2CA-470A-B348-09E60BC76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56F9D-F472-4A89-B749-536ADA931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15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9465B-3561-4837-B7EB-0379F147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6CCB-B754-432A-83A6-98FE47D11B63}" type="datetime1">
              <a:rPr lang="en-GB" smtClean="0"/>
              <a:t>28/06/2022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FE5F9-6624-4AED-843C-68578E31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7466F-EB18-4174-83E7-601D89A6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90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02A3-7183-4B6E-992D-8A8BA28F8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B2BAD-7CEF-4550-827E-5B9786D90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B6E3A-67F1-46DE-B0F2-793E73CAE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A656C-0923-41C0-BF38-FDED5F1B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4953-E235-40D9-B11F-6EC654EA8CD4}" type="datetime1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6B238-1DAD-4636-B402-2BEE3257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7D1C3-1A93-4653-826D-6D190FE03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04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8CD5-2B86-47DC-9B12-5DE116462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BAAF5A-8CFB-40E7-A1DC-6F7E1524C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F5F2B-5888-49D2-9350-51E44CE7B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16F17-A2D7-48B8-82FF-FBC27DA3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9163-00D7-412B-A764-78234D7F6B21}" type="datetime1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D007F-7F52-4D6D-AD21-9D3A19FE9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A85EA-32AD-4CAC-A6D8-BC2707BD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31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FE052F-F492-46B9-9A1C-370B82A48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26" y="136525"/>
            <a:ext cx="9832917" cy="90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C52AB-21CC-4A8E-A259-8EB1F5831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126" y="1411549"/>
            <a:ext cx="11629748" cy="4729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4AF80-6A30-477A-9BE0-98874C2ED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D76D-8242-455E-A795-00901BC2EA5B}" type="datetime1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39BFD-48B3-408D-BC58-9D4BB3E88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Zagreb, srpanj 2022.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BD285-D754-450B-B329-77065DFC5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98976BA-759F-4E81-AA35-BFB7FE29E2CE}" type="slidenum">
              <a:rPr lang="en-GB" smtClean="0"/>
              <a:pPr/>
              <a:t>‹#›</a:t>
            </a:fld>
            <a:r>
              <a:rPr lang="hr-HR"/>
              <a:t>/x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95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003F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129B730-F33A-4715-890F-054769920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391" y="3000939"/>
            <a:ext cx="8011215" cy="1342505"/>
          </a:xfrm>
        </p:spPr>
        <p:txBody>
          <a:bodyPr>
            <a:noAutofit/>
          </a:bodyPr>
          <a:lstStyle/>
          <a:p>
            <a:r>
              <a:rPr lang="hr-HR" sz="4400" dirty="0"/>
              <a:t>WEB APLIKACIJA ZA RASPOZNAVANJE RASPOLOŽENJA PJESAMA S USLUGE SPOTIFY KORISTEĆI STROJNO UČENJE</a:t>
            </a:r>
            <a:endParaRPr lang="en-GB" sz="4400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70D19D0-7072-4CF3-92C8-4063C6B6D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325797"/>
            <a:ext cx="9144000" cy="482383"/>
          </a:xfrm>
        </p:spPr>
        <p:txBody>
          <a:bodyPr/>
          <a:lstStyle/>
          <a:p>
            <a:r>
              <a:rPr lang="hr-HR" dirty="0"/>
              <a:t>Katarina Bošnjak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278DDE-3C87-48C4-B1BC-C908393E90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59830" y="1532203"/>
            <a:ext cx="7272338" cy="302996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Završni rad br. 418</a:t>
            </a:r>
            <a:endParaRPr lang="en-GB" dirty="0"/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527C5B33-0F54-D8DD-F153-16D79A86AD17}"/>
              </a:ext>
            </a:extLst>
          </p:cNvPr>
          <p:cNvSpPr txBox="1"/>
          <p:nvPr/>
        </p:nvSpPr>
        <p:spPr>
          <a:xfrm>
            <a:off x="4484596" y="5808180"/>
            <a:ext cx="3222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800" dirty="0">
                <a:latin typeface="+mj-lt"/>
              </a:rPr>
              <a:t>mentor </a:t>
            </a:r>
            <a:r>
              <a:rPr lang="hr-HR" sz="1800" i="1" dirty="0">
                <a:latin typeface="+mj-lt"/>
              </a:rPr>
              <a:t>izv. prof. dr. sc. </a:t>
            </a:r>
            <a:r>
              <a:rPr lang="hr-HR" sz="1800" dirty="0">
                <a:latin typeface="+mj-lt"/>
              </a:rPr>
              <a:t>Alan Jović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6100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615B-B894-4019-8C94-468DA8B3F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Arhitektura aplikacije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94C36-706A-47AF-A9A9-F9B4B1D40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  <p:sp>
        <p:nvSpPr>
          <p:cNvPr id="10" name="Rezervirano mjesto sadržaja 9">
            <a:extLst>
              <a:ext uri="{FF2B5EF4-FFF2-40B4-BE49-F238E27FC236}">
                <a16:creationId xmlns:a16="http://schemas.microsoft.com/office/drawing/2014/main" id="{E4A09276-BF00-BFAD-5C5A-07DE0C904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Model – </a:t>
            </a:r>
            <a:r>
              <a:rPr lang="hr-HR" dirty="0" err="1"/>
              <a:t>View</a:t>
            </a:r>
            <a:r>
              <a:rPr lang="hr-HR" dirty="0"/>
              <a:t> – Template </a:t>
            </a:r>
          </a:p>
        </p:txBody>
      </p:sp>
      <p:pic>
        <p:nvPicPr>
          <p:cNvPr id="11" name="Rezervirano mjesto sadržaja 7">
            <a:extLst>
              <a:ext uri="{FF2B5EF4-FFF2-40B4-BE49-F238E27FC236}">
                <a16:creationId xmlns:a16="http://schemas.microsoft.com/office/drawing/2014/main" id="{4908C7D3-B00F-A024-3279-73621FDD04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435" y="2561999"/>
            <a:ext cx="6108259" cy="2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03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EF227-C729-473F-B0EE-38DDAC4C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Korištene tehnologije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20234-BCE0-4209-9DF7-7C01B831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Python</a:t>
            </a:r>
          </a:p>
          <a:p>
            <a:r>
              <a:rPr lang="hr-HR" dirty="0" err="1"/>
              <a:t>Django</a:t>
            </a:r>
            <a:endParaRPr lang="hr-HR" dirty="0"/>
          </a:p>
          <a:p>
            <a:r>
              <a:rPr lang="hr-HR" dirty="0"/>
              <a:t>HTML, CSS, JavaScript</a:t>
            </a:r>
          </a:p>
          <a:p>
            <a:r>
              <a:rPr lang="hr-HR" dirty="0" err="1"/>
              <a:t>PostgreSQL</a:t>
            </a:r>
            <a:endParaRPr lang="hr-HR" dirty="0"/>
          </a:p>
          <a:p>
            <a:r>
              <a:rPr lang="hr-HR" dirty="0" err="1"/>
              <a:t>Keras</a:t>
            </a:r>
            <a:endParaRPr lang="hr-HR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15E5C-1C54-482C-AA55-5F3C8F498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3947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D95C7-1D95-4DF1-B9CE-D9EDC1AA7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696F2-0F55-4920-AD5C-1C2DF2B8B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Prostor za poboljšanje</a:t>
            </a:r>
          </a:p>
          <a:p>
            <a:pPr lvl="1"/>
            <a:r>
              <a:rPr lang="hr-HR" dirty="0"/>
              <a:t>Model neuronske mreže: dodavanje slojeva</a:t>
            </a:r>
          </a:p>
          <a:p>
            <a:pPr lvl="1"/>
            <a:r>
              <a:rPr lang="hr-HR" dirty="0"/>
              <a:t>Model slučajne šume: optimizacija parametara</a:t>
            </a:r>
          </a:p>
          <a:p>
            <a:pPr lvl="1"/>
            <a:r>
              <a:rPr lang="hr-HR" dirty="0"/>
              <a:t>Model stroja potpornih vektora: optimizacija parametara</a:t>
            </a:r>
          </a:p>
          <a:p>
            <a:pPr lvl="1"/>
            <a:r>
              <a:rPr lang="hr-HR" dirty="0"/>
              <a:t>Izrada boljeg skupa podataka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0D085-D9E7-4EC9-B71D-598052533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5663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43448-4BC8-44F4-8433-513413B2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Hvala na pažnji!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F77309-36EF-4391-8AAD-AFCF4073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340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4A0A8-478E-450A-898E-D58590991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85C4E-0C41-4752-A48C-4D13BE925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Usporedba algoritama strojnog učenja na problemu klasifikacije raspoloženja pjesama</a:t>
            </a:r>
          </a:p>
          <a:p>
            <a:r>
              <a:rPr lang="hr-HR" dirty="0"/>
              <a:t>Primjena - predlaganje pjesama korisnicima po raspoloženju</a:t>
            </a:r>
          </a:p>
          <a:p>
            <a:r>
              <a:rPr lang="hr-HR" dirty="0"/>
              <a:t>Inspiracija – „</a:t>
            </a:r>
            <a:r>
              <a:rPr lang="hr-HR" dirty="0" err="1"/>
              <a:t>Spotify</a:t>
            </a:r>
            <a:r>
              <a:rPr lang="hr-HR" dirty="0"/>
              <a:t> </a:t>
            </a:r>
            <a:r>
              <a:rPr lang="hr-HR" dirty="0" err="1"/>
              <a:t>wrapped</a:t>
            </a:r>
            <a:r>
              <a:rPr lang="hr-HR" dirty="0"/>
              <a:t>”</a:t>
            </a:r>
          </a:p>
          <a:p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D58E4E-B666-49DC-8CF5-A31F3A57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823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FCE00-7054-4684-8A12-C12F0F044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Skup podataka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E764A-BFB1-4FF5-BF37-C18413B3D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Podaci su dohvaćeni koristeći </a:t>
            </a:r>
            <a:r>
              <a:rPr lang="hr-HR" dirty="0" err="1"/>
              <a:t>Spotify</a:t>
            </a:r>
            <a:r>
              <a:rPr lang="hr-HR" dirty="0"/>
              <a:t> API</a:t>
            </a:r>
          </a:p>
          <a:p>
            <a:r>
              <a:rPr lang="hr-HR" dirty="0"/>
              <a:t>Raspoloženja pjesama: sretne, energične, tužne i smirene</a:t>
            </a:r>
          </a:p>
          <a:p>
            <a:r>
              <a:rPr lang="hr-HR" dirty="0"/>
              <a:t>Za učenje modela su uzete značajke </a:t>
            </a:r>
            <a:r>
              <a:rPr lang="hr-HR" dirty="0" err="1"/>
              <a:t>plesnost</a:t>
            </a:r>
            <a:r>
              <a:rPr lang="hr-HR" dirty="0"/>
              <a:t>, energičnost, akustičnost,  </a:t>
            </a:r>
            <a:r>
              <a:rPr lang="hr-HR" dirty="0" err="1"/>
              <a:t>instrumentalnost</a:t>
            </a:r>
            <a:r>
              <a:rPr lang="hr-HR" dirty="0"/>
              <a:t>, živost, valencija i tempo</a:t>
            </a:r>
          </a:p>
          <a:p>
            <a:r>
              <a:rPr lang="hr-HR" dirty="0"/>
              <a:t>Skaliranje u interval [0,1]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620F2-5223-4F66-AB12-BBC48340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416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CBC5-A6CB-4E24-8C48-4734FF71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Model neuronske mreže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1E484-640C-4895-B0F5-E865A8371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en-US" dirty="0"/>
              <a:t>Ulazni sloj (7 neurona)</a:t>
            </a:r>
          </a:p>
          <a:p>
            <a:r>
              <a:rPr lang="hr-HR" altLang="en-US" dirty="0"/>
              <a:t>Skriveni slojevi:</a:t>
            </a:r>
          </a:p>
          <a:p>
            <a:pPr lvl="1"/>
            <a:r>
              <a:rPr lang="hr-HR" altLang="en-US" dirty="0" err="1"/>
              <a:t>Dense</a:t>
            </a:r>
            <a:r>
              <a:rPr lang="hr-HR" altLang="en-US" dirty="0"/>
              <a:t> (14 neurona)</a:t>
            </a:r>
          </a:p>
          <a:p>
            <a:pPr lvl="1"/>
            <a:r>
              <a:rPr lang="hr-HR" altLang="en-US" dirty="0" err="1"/>
              <a:t>Dropout</a:t>
            </a:r>
            <a:r>
              <a:rPr lang="hr-HR" altLang="en-US" dirty="0"/>
              <a:t> sloj</a:t>
            </a:r>
          </a:p>
          <a:p>
            <a:r>
              <a:rPr lang="hr-HR" altLang="en-US" dirty="0"/>
              <a:t>Izlazni sloj (4 neurona)</a:t>
            </a:r>
          </a:p>
          <a:p>
            <a:pPr marL="0" indent="0">
              <a:buNone/>
            </a:pPr>
            <a:endParaRPr lang="hr-HR" altLang="en-US" dirty="0"/>
          </a:p>
          <a:p>
            <a:pPr marL="457200" lvl="1" indent="0">
              <a:buNone/>
            </a:pPr>
            <a:endParaRPr lang="hr-HR" altLang="en-US" dirty="0"/>
          </a:p>
          <a:p>
            <a:pPr marL="0" indent="0">
              <a:buNone/>
            </a:pPr>
            <a:endParaRPr lang="hr-H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8091B-66F9-4AF2-BC0F-65111C790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  <p:pic>
        <p:nvPicPr>
          <p:cNvPr id="9" name="Slika 8" descr="Slika na kojoj se prikazuje tekst&#10;&#10;Opis je automatski generiran">
            <a:extLst>
              <a:ext uri="{FF2B5EF4-FFF2-40B4-BE49-F238E27FC236}">
                <a16:creationId xmlns:a16="http://schemas.microsoft.com/office/drawing/2014/main" id="{D3164A8C-7661-57C0-18BC-0969B76EC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299" y="1253585"/>
            <a:ext cx="6878122" cy="23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6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CBC5-A6CB-4E24-8C48-4734FF71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Model slučajne šume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1E484-640C-4895-B0F5-E865A8371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en-US" dirty="0"/>
              <a:t>Model s </a:t>
            </a:r>
            <a:r>
              <a:rPr lang="hr-HR" altLang="en-US" dirty="0" err="1"/>
              <a:t>predefiniranim</a:t>
            </a:r>
            <a:r>
              <a:rPr lang="hr-HR" altLang="en-US" dirty="0"/>
              <a:t> parametrima </a:t>
            </a:r>
          </a:p>
          <a:p>
            <a:r>
              <a:rPr lang="hr-HR" altLang="en-US" dirty="0"/>
              <a:t>Model s brojem izgrađenih stabala =  50 i maksimalnim brojem značajki = 4</a:t>
            </a:r>
          </a:p>
          <a:p>
            <a:endParaRPr lang="hr-HR" altLang="en-US" dirty="0"/>
          </a:p>
          <a:p>
            <a:endParaRPr lang="hr-H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8091B-66F9-4AF2-BC0F-65111C790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538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CBC5-A6CB-4E24-8C48-4734FF71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Model stroja potpornih vektora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1E484-640C-4895-B0F5-E865A8371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GridSearchCV</a:t>
            </a:r>
            <a:r>
              <a:rPr lang="hr-HR"/>
              <a:t> </a:t>
            </a:r>
            <a:endParaRPr lang="hr-HR" dirty="0"/>
          </a:p>
          <a:p>
            <a:r>
              <a:rPr lang="hr-HR" altLang="en-US" dirty="0"/>
              <a:t>Najbolji model ima parametre C = 10, </a:t>
            </a:r>
            <a:r>
              <a:rPr lang="hr-HR" altLang="en-US" dirty="0" err="1"/>
              <a:t>gamma</a:t>
            </a:r>
            <a:r>
              <a:rPr lang="hr-HR" altLang="en-US" dirty="0"/>
              <a:t> = 1 i jezgra je RBF</a:t>
            </a:r>
          </a:p>
          <a:p>
            <a:pPr marL="0" indent="0">
              <a:buNone/>
            </a:pPr>
            <a:endParaRPr lang="hr-HR" altLang="en-US" dirty="0"/>
          </a:p>
          <a:p>
            <a:endParaRPr lang="hr-H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8091B-66F9-4AF2-BC0F-65111C790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008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5D0FE1-434F-FADF-D450-F9C58FCB8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Usporedba algoritama</a:t>
            </a:r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47AF2CE-FF4D-7D42-5638-6C1B960FB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  <p:sp>
        <p:nvSpPr>
          <p:cNvPr id="20" name="TekstniOkvir 19">
            <a:extLst>
              <a:ext uri="{FF2B5EF4-FFF2-40B4-BE49-F238E27FC236}">
                <a16:creationId xmlns:a16="http://schemas.microsoft.com/office/drawing/2014/main" id="{1346D340-C702-6A74-388B-8D8891FC6761}"/>
              </a:ext>
            </a:extLst>
          </p:cNvPr>
          <p:cNvSpPr txBox="1"/>
          <p:nvPr/>
        </p:nvSpPr>
        <p:spPr>
          <a:xfrm>
            <a:off x="1846275" y="5336452"/>
            <a:ext cx="2369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Neuronska mreža</a:t>
            </a:r>
          </a:p>
        </p:txBody>
      </p:sp>
      <p:pic>
        <p:nvPicPr>
          <p:cNvPr id="24" name="Slika 23">
            <a:extLst>
              <a:ext uri="{FF2B5EF4-FFF2-40B4-BE49-F238E27FC236}">
                <a16:creationId xmlns:a16="http://schemas.microsoft.com/office/drawing/2014/main" id="{20ECDDAD-A95A-A78E-B043-CBE762FB47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813" y="1431902"/>
            <a:ext cx="4753856" cy="3762668"/>
          </a:xfrm>
          <a:prstGeom prst="rect">
            <a:avLst/>
          </a:prstGeom>
        </p:spPr>
      </p:pic>
      <p:pic>
        <p:nvPicPr>
          <p:cNvPr id="28" name="Rezervirano mjesto sadržaja 27">
            <a:extLst>
              <a:ext uri="{FF2B5EF4-FFF2-40B4-BE49-F238E27FC236}">
                <a16:creationId xmlns:a16="http://schemas.microsoft.com/office/drawing/2014/main" id="{DCCD0154-6B47-90AD-0630-FF853BD05B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48" y="1276445"/>
            <a:ext cx="4984631" cy="4071856"/>
          </a:xfrm>
        </p:spPr>
      </p:pic>
      <p:sp>
        <p:nvSpPr>
          <p:cNvPr id="31" name="TekstniOkvir 30">
            <a:extLst>
              <a:ext uri="{FF2B5EF4-FFF2-40B4-BE49-F238E27FC236}">
                <a16:creationId xmlns:a16="http://schemas.microsoft.com/office/drawing/2014/main" id="{B3515042-9E16-8BE3-B23D-E549A5923618}"/>
              </a:ext>
            </a:extLst>
          </p:cNvPr>
          <p:cNvSpPr txBox="1"/>
          <p:nvPr/>
        </p:nvSpPr>
        <p:spPr>
          <a:xfrm>
            <a:off x="7844661" y="5218453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SVM</a:t>
            </a:r>
          </a:p>
        </p:txBody>
      </p:sp>
    </p:spTree>
    <p:extLst>
      <p:ext uri="{BB962C8B-B14F-4D97-AF65-F5344CB8AC3E}">
        <p14:creationId xmlns:p14="http://schemas.microsoft.com/office/powerpoint/2010/main" val="821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5A3F10-0030-2386-8E58-E5F5849CF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Usporedba algoritama</a:t>
            </a:r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91EEFBA-8121-6FDE-FFCC-75F3A4D80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2022.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71A840A9-509C-0B9B-F39E-7A3BA40927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75" y="1483308"/>
            <a:ext cx="4996781" cy="372328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47D0C2B1-30E1-1061-4C78-AB16107614FF}"/>
                  </a:ext>
                </a:extLst>
              </p:cNvPr>
              <p:cNvSpPr txBox="1"/>
              <p:nvPr/>
            </p:nvSpPr>
            <p:spPr>
              <a:xfrm>
                <a:off x="920429" y="5361089"/>
                <a:ext cx="6094378" cy="391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dirty="0"/>
                  <a:t>Slučajna šuma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𝑒𝑠𝑡𝑖𝑚𝑎𝑡𝑜𝑟𝑠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=50, </m:t>
                    </m:r>
                    <m:sSub>
                      <m:sSub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𝑓𝑒𝑎𝑡𝑢𝑟𝑒𝑠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hr-HR" dirty="0"/>
              </a:p>
            </p:txBody>
          </p:sp>
        </mc:Choice>
        <mc:Fallback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47D0C2B1-30E1-1061-4C78-AB1610761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29" y="5361089"/>
                <a:ext cx="6094378" cy="391582"/>
              </a:xfrm>
              <a:prstGeom prst="rect">
                <a:avLst/>
              </a:prstGeom>
              <a:blipFill>
                <a:blip r:embed="rId3"/>
                <a:stretch>
                  <a:fillRect l="-900" t="-6154" b="-1846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Slika 10">
            <a:extLst>
              <a:ext uri="{FF2B5EF4-FFF2-40B4-BE49-F238E27FC236}">
                <a16:creationId xmlns:a16="http://schemas.microsoft.com/office/drawing/2014/main" id="{78FDBE46-DC93-A6B9-5675-A7F10F8432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356" y="1461815"/>
            <a:ext cx="4996781" cy="3811270"/>
          </a:xfrm>
          <a:prstGeom prst="rect">
            <a:avLst/>
          </a:prstGeo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2EFBF382-754C-1E25-8AAE-7DB7B6DEC8AC}"/>
              </a:ext>
            </a:extLst>
          </p:cNvPr>
          <p:cNvSpPr txBox="1"/>
          <p:nvPr/>
        </p:nvSpPr>
        <p:spPr>
          <a:xfrm>
            <a:off x="6741292" y="5328212"/>
            <a:ext cx="438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Slučajna šuma s </a:t>
            </a:r>
            <a:r>
              <a:rPr lang="hr-HR" dirty="0" err="1"/>
              <a:t>predefiniranim</a:t>
            </a:r>
            <a:r>
              <a:rPr lang="hr-HR" dirty="0"/>
              <a:t> parametrima</a:t>
            </a:r>
          </a:p>
        </p:txBody>
      </p:sp>
    </p:spTree>
    <p:extLst>
      <p:ext uri="{BB962C8B-B14F-4D97-AF65-F5344CB8AC3E}">
        <p14:creationId xmlns:p14="http://schemas.microsoft.com/office/powerpoint/2010/main" val="57287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EB5EB9-4DB1-7365-D8F4-E5BB45D1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Funkcionalnosti aplikacije	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7DFD42-CD17-D64A-9BE8-C8A46D380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Prijava i registracija</a:t>
            </a:r>
          </a:p>
          <a:p>
            <a:r>
              <a:rPr lang="hr-HR" dirty="0"/>
              <a:t>Dohvat pjesme koristeći URI ili ime</a:t>
            </a:r>
          </a:p>
          <a:p>
            <a:r>
              <a:rPr lang="hr-HR" dirty="0"/>
              <a:t>Dohvat liste pjesama umjetnika koristeći URI ili ime</a:t>
            </a:r>
          </a:p>
          <a:p>
            <a:r>
              <a:rPr lang="hr-HR" dirty="0"/>
              <a:t>Dohvat najčešće slušanih pjesama korisnika</a:t>
            </a:r>
          </a:p>
          <a:p>
            <a:r>
              <a:rPr lang="hr-HR" dirty="0"/>
              <a:t>Ispis raspoloženja pjesama</a:t>
            </a:r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3EE9B67-56D4-A5E6-9AD2-463114FA2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Zagreb, </a:t>
            </a:r>
            <a:r>
              <a:rPr lang="en-GB" dirty="0" err="1"/>
              <a:t>srpanj</a:t>
            </a:r>
            <a:r>
              <a:rPr lang="en-GB" dirty="0"/>
              <a:t> 202</a:t>
            </a:r>
            <a:r>
              <a:rPr lang="hr-HR" dirty="0"/>
              <a:t>2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8911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2652</TotalTime>
  <Words>332</Words>
  <Application>Microsoft Office PowerPoint</Application>
  <PresentationFormat>Široki zaslon</PresentationFormat>
  <Paragraphs>67</Paragraphs>
  <Slides>13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Wingdings</vt:lpstr>
      <vt:lpstr>Office Theme</vt:lpstr>
      <vt:lpstr>WEB APLIKACIJA ZA RASPOZNAVANJE RASPOLOŽENJA PJESAMA S USLUGE SPOTIFY KORISTEĆI STROJNO UČENJE</vt:lpstr>
      <vt:lpstr>Uvod</vt:lpstr>
      <vt:lpstr>Skup podataka</vt:lpstr>
      <vt:lpstr>Model neuronske mreže</vt:lpstr>
      <vt:lpstr>Model slučajne šume</vt:lpstr>
      <vt:lpstr>Model stroja potpornih vektora</vt:lpstr>
      <vt:lpstr>Usporedba algoritama</vt:lpstr>
      <vt:lpstr>Usporedba algoritama</vt:lpstr>
      <vt:lpstr>Funkcionalnosti aplikacije </vt:lpstr>
      <vt:lpstr>Arhitektura aplikacije</vt:lpstr>
      <vt:lpstr>Korištene tehnologije</vt:lpstr>
      <vt:lpstr>Zaključak</vt:lpstr>
      <vt:lpstr>Hvala na pažnji!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ZTEL predložak</dc:title>
  <dc:subject/>
  <dc:creator>ZTEL</dc:creator>
  <cp:keywords/>
  <dc:description/>
  <cp:lastModifiedBy>Katarina Bošnjak</cp:lastModifiedBy>
  <cp:revision>97</cp:revision>
  <dcterms:created xsi:type="dcterms:W3CDTF">2020-06-18T09:33:21Z</dcterms:created>
  <dcterms:modified xsi:type="dcterms:W3CDTF">2022-06-28T19:43:42Z</dcterms:modified>
  <cp:category/>
</cp:coreProperties>
</file>