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1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</p:sldIdLst>
  <p:sldSz cx="12192000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napToGrid="0">
      <p:cViewPr>
        <p:scale>
          <a:sx n="110" d="100"/>
          <a:sy n="110" d="100"/>
        </p:scale>
        <p:origin x="576" y="21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1AD656A-8840-4A41-9974-29B506B9F15E}" type="datetime1">
              <a:rPr lang="hr-HR" smtClean="0"/>
              <a:t>16.9.2021.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6692D-B22A-416D-A427-5BB8F45DDBD8}" type="datetime1">
              <a:rPr lang="hr-HR" smtClean="0"/>
              <a:pPr/>
              <a:t>16.9.2021.</a:t>
            </a:fld>
            <a:endParaRPr lang="hr-HR" dirty="0"/>
          </a:p>
        </p:txBody>
      </p:sp>
      <p:sp>
        <p:nvSpPr>
          <p:cNvPr id="4" name="Rezervirano mjesto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noProof="0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noProof="0" dirty="0"/>
              <a:t>Kliknite da biste uredili stilove teksta matrice</a:t>
            </a:r>
          </a:p>
          <a:p>
            <a:pPr lvl="1" rtl="0"/>
            <a:r>
              <a:rPr lang="hr-HR" noProof="0" dirty="0"/>
              <a:t>Druga razina</a:t>
            </a:r>
          </a:p>
          <a:p>
            <a:pPr lvl="2" rtl="0"/>
            <a:r>
              <a:rPr lang="hr-HR" noProof="0" dirty="0"/>
              <a:t>Treća razina</a:t>
            </a:r>
          </a:p>
          <a:p>
            <a:pPr lvl="3" rtl="0"/>
            <a:r>
              <a:rPr lang="hr-HR" noProof="0" dirty="0"/>
              <a:t>Četvrta razina</a:t>
            </a:r>
          </a:p>
          <a:p>
            <a:pPr lvl="4" rtl="0"/>
            <a:r>
              <a:rPr lang="hr-HR" noProof="0" dirty="0"/>
              <a:t>Peta razina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hr-HR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51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za bilješk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hr-HR" smtClean="0"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Ravni poveznik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avni poveznik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ni poveznik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ni poveznik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ni poveznik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a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Ravni poveznik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avni poveznik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avni poveznik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ni poveznik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ni poveznik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a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Ravni poveznik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Ravni poveznik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Ravni poveznik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avni poveznik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ni poveznik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Ravni poveznik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avni poveznik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avni poveznik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avni poveznik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ni poveznik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a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Ravni poveznik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avni poveznik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avni poveznik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avni poveznik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ni poveznik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a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Ravni poveznik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Ravni poveznik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avni poveznik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avni poveznik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ni poveznik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Ravni poveznik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avni poveznik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avni poveznik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ni poveznik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ni poveznik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hr-HR" noProof="0" dirty="0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  <a:ln>
            <a:noFill/>
          </a:ln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 noProof="0" dirty="0"/>
              <a:t>Kliknite da biste uredili stil podnaslova matrice</a:t>
            </a:r>
          </a:p>
        </p:txBody>
      </p:sp>
      <p:cxnSp>
        <p:nvCxnSpPr>
          <p:cNvPr id="58" name="Ravni poveznik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  <a:endParaRPr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hr-HR" noProof="0"/>
              <a:t>Kliknite da biste uredili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 stilove teksta</a:t>
            </a:r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C6497C-E60B-42B1-9635-7FC7F3F64C44}" type="datetime1">
              <a:rPr lang="hr-HR" noProof="0" smtClean="0"/>
              <a:t>16.9.2021.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hr-HR" noProof="0"/>
              <a:t>Kliknite da biste uredili stil naslova matrice</a:t>
            </a:r>
            <a:endParaRPr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hr-HR" noProof="0"/>
              <a:t>Kliknite da biste uredili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 stilove teksta</a:t>
            </a:r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D5B3D2-ED7A-42BC-9E6D-8A8B054A4A9D}" type="datetime1">
              <a:rPr lang="hr-HR" noProof="0" smtClean="0"/>
              <a:t>16.9.2021.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r-HR" noProof="0"/>
              <a:t>Kliknite da biste uredili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 stilove teksta</a:t>
            </a:r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64EA36-F2D2-4485-9C8C-95178C1F0197}" type="datetime1">
              <a:rPr lang="hr-HR" noProof="0" smtClean="0"/>
              <a:t>16.9.2021.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Ravni poveznik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ni poveznik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ni poveznik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ni poveznik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a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Ravni poveznik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avni poveznik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ni poveznik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ni poveznik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avni poveznik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a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Ravni poveznik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Ravni poveznik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avni poveznik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ni poveznik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avni poveznik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Ravni poveznik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avni poveznik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avni poveznik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ni poveznik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vni poveznik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a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Ravni poveznik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avni poveznik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avni poveznik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ni poveznik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ni poveznik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a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Ravni poveznik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avni poveznik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avni poveznik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ni poveznik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avni poveznik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Ravni poveznik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avni poveznik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ni poveznik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ni poveznik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vni poveznik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hr-HR" noProof="0"/>
              <a:t>Kliknite da biste uredili matrice</a:t>
            </a:r>
          </a:p>
        </p:txBody>
      </p:sp>
      <p:cxnSp>
        <p:nvCxnSpPr>
          <p:cNvPr id="58" name="Ravni poveznik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/>
              <a:t>Kliknite da biste uredili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 stilove teksta</a:t>
            </a:r>
            <a:endParaRPr lang="hr-HR" noProof="0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/>
              <a:t>Kliknite da biste uredili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 stilove teksta</a:t>
            </a:r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0F6077-EC0A-4AED-B093-7C40A6D74E80}" type="datetime1">
              <a:rPr lang="hr-HR" noProof="0" smtClean="0"/>
              <a:t>16.9.2021.</a:t>
            </a:fld>
            <a:endParaRPr lang="hr-HR" noProof="0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/>
              <a:t>Kliknite da biste uredili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 stilove teksta</a:t>
            </a:r>
            <a:endParaRPr lang="hr-HR" noProof="0" dirty="0"/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/>
              <a:t>Kliknite da biste uredili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 stilove teksta</a:t>
            </a:r>
            <a:endParaRPr lang="hr-HR" noProof="0" dirty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A084A6-ACC6-4704-87D4-3C6F7F07ABED}" type="datetime1">
              <a:rPr lang="hr-HR" noProof="0" smtClean="0"/>
              <a:t>16.9.2021.</a:t>
            </a:fld>
            <a:endParaRPr lang="hr-HR" noProof="0" dirty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  <a:endParaRPr lang="hr-HR" noProof="0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A42D2C-EB9C-4FD7-AA91-CFE093E28A43}" type="datetime1">
              <a:rPr lang="hr-HR" noProof="0" smtClean="0"/>
              <a:t>16.9.2021.</a:t>
            </a:fld>
            <a:endParaRPr lang="hr-HR" noProof="0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a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Ravni poveznik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Ravni poveznik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Ravni poveznik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Ravni poveznik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Ravni poveznik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Ravni poveznik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Ravni poveznik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Ravni poveznik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Ravni poveznik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Ravni poveznik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Ravni poveznik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Ravni poveznik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Ravni poveznik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avni poveznik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avni poveznik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Ravni poveznik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a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Ravni poveznik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Ravni poveznik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Ravni poveznik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Ravni poveznik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Ravni poveznik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a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Ravni poveznik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Ravni poveznik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Ravni poveznik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Ravni poveznik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Ravni poveznik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Ravni poveznik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Ravni poveznik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Ravni poveznik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Ravni poveznik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Ravni poveznik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a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Ravni poveznik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Ravni poveznik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Ravni poveznik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Ravni poveznik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Ravni poveznik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a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Ravni poveznik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Ravni poveznik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Ravni poveznik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Ravni poveznik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Ravni poveznik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Ravni poveznik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Ravni poveznik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Ravni poveznik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Ravni poveznik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Ravni poveznik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Rezervirano mjesto za podnožje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212" name="Rezervirano mjesto za datum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5795B2-FBD2-4DAB-89CF-6140B9AEA38A}" type="datetime1">
              <a:rPr lang="hr-HR" noProof="0" smtClean="0"/>
              <a:t>16.9.2021.</a:t>
            </a:fld>
            <a:endParaRPr lang="hr-HR" noProof="0" dirty="0"/>
          </a:p>
        </p:txBody>
      </p:sp>
      <p:sp>
        <p:nvSpPr>
          <p:cNvPr id="214" name="Rezervirano mjesto za broj slajda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Ravni poveznik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ni poveznik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ni poveznik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a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Ravni poveznik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ni poveznik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avni poveznik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avni poveznik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avni poveznik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a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Ravni poveznik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ni poveznik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avni poveznik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Ravni poveznik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Ravni poveznik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Ravni poveznik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ni poveznik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vni poveznik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avni poveznik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vni poveznik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a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Ravni poveznik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ni poveznik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ni poveznik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avni poveznik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avni poveznik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a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Ravni poveznik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ni poveznik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avni poveznik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avni poveznik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Ravni poveznik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Ravni poveznik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ni poveznik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vni poveznik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avni poveznik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vni poveznik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Pravokutni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r-HR" noProof="0"/>
              <a:t>Kliknite da biste uredili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 stilove teksta</a:t>
            </a:r>
            <a:endParaRPr lang="hr-HR" noProof="0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Kliknite da biste uredili matrice</a:t>
            </a:r>
          </a:p>
        </p:txBody>
      </p:sp>
      <p:cxnSp>
        <p:nvCxnSpPr>
          <p:cNvPr id="60" name="Ravni poveznik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C84393C-AB96-4FA6-B935-DC6909018E11}" type="datetime1">
              <a:rPr lang="hr-HR" noProof="0" smtClean="0"/>
              <a:t>16.9.2021.</a:t>
            </a:fld>
            <a:endParaRPr lang="hr-HR" noProof="0" dirty="0"/>
          </a:p>
        </p:txBody>
      </p:sp>
      <p:sp>
        <p:nvSpPr>
          <p:cNvPr id="8" name="Rezervirano mjesto za broj slajd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Ravni poveznik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ni poveznik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ni poveznik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a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Ravni poveznik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ni poveznik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ni poveznik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avni poveznik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avni poveznik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a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Ravni poveznik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avni poveznik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ni poveznik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avni poveznik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Ravni poveznik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Ravni poveznik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avni poveznik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ni poveznik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vni poveznik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avni poveznik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a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Ravni poveznik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avni poveznik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ni poveznik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ni poveznik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avni poveznik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a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Ravni poveznik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avni poveznik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ni poveznik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avni poveznik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avni poveznik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Ravni poveznik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ni poveznik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ni poveznik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vni poveznik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avni poveznik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Pravokutni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noProof="0" dirty="0"/>
          </a:p>
        </p:txBody>
      </p:sp>
      <p:cxnSp>
        <p:nvCxnSpPr>
          <p:cNvPr id="59" name="Ravni poveznik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sliku 2" descr="Prazno rezervirano mjesto za dodavanje slike. Kliknite rezervirano mjesto i odaberite sliku koju želite dodati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/>
              <a:t>Kliknite ikonu da biste dodali  sliku</a:t>
            </a:r>
            <a:endParaRPr lang="hr-HR" noProof="0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CC1ED">
                <a:lumMod val="100000"/>
              </a:srgbClr>
            </a:gs>
            <a:gs pos="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a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Ravni poveznik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avni poveznik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Ravni poveznik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Ravni poveznik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avni poveznik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Ravni poveznik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Ravni poveznik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avni poveznik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Ravni poveznik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avni poveznik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avni poveznik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avni poveznik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avni poveznik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Ravni poveznik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avni poveznik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Ravni poveznik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a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Ravni poveznik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Ravni poveznik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Ravni poveznik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Ravni poveznik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Ravni poveznik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a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Ravni poveznik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Ravni poveznik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Ravni poveznik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Ravni poveznik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Ravni poveznik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Ravni poveznik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Ravni poveznik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Ravni poveznik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Ravni poveznik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Ravni poveznik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a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Ravni poveznik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Ravni poveznik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Ravni poveznik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Ravni poveznik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Ravni poveznik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a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Ravni poveznik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Ravni poveznik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Ravni poveznik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Ravni poveznik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Ravni poveznik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Ravni poveznik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Ravni poveznik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Ravni poveznik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Ravni poveznik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Ravni poveznik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hr-HR" noProof="0" dirty="0"/>
              <a:t>Kliknite da biste uredili stil naslova matrice</a:t>
            </a:r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 dirty="0"/>
              <a:t>Kliknite da biste uredili stilove teksta matrice</a:t>
            </a:r>
          </a:p>
          <a:p>
            <a:pPr lvl="1" rtl="0"/>
            <a:r>
              <a:rPr lang="hr-HR" noProof="0" dirty="0"/>
              <a:t>Druga razina</a:t>
            </a:r>
          </a:p>
          <a:p>
            <a:pPr lvl="2" rtl="0"/>
            <a:r>
              <a:rPr lang="hr-HR" noProof="0" dirty="0"/>
              <a:t>Treća razina</a:t>
            </a:r>
          </a:p>
          <a:p>
            <a:pPr lvl="3" rtl="0"/>
            <a:r>
              <a:rPr lang="hr-HR" noProof="0" dirty="0"/>
              <a:t>Četvrta razina</a:t>
            </a:r>
          </a:p>
          <a:p>
            <a:pPr lvl="4" rtl="0"/>
            <a:r>
              <a:rPr lang="hr-HR" noProof="0" dirty="0"/>
              <a:t>Peta razina</a:t>
            </a:r>
          </a:p>
        </p:txBody>
      </p:sp>
      <p:cxnSp>
        <p:nvCxnSpPr>
          <p:cNvPr id="148" name="Ravni poveznik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952250FA-AF39-4A38-9E7B-E88CFB87AFA9}" type="datetime1">
              <a:rPr lang="hr-HR" noProof="0" smtClean="0"/>
              <a:t>16.9.2021.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93845" y="520117"/>
            <a:ext cx="9604310" cy="2348918"/>
          </a:xfrm>
          <a:noFill/>
          <a:ln>
            <a:noFill/>
          </a:ln>
        </p:spPr>
        <p:txBody>
          <a:bodyPr rtlCol="0" anchor="ctr">
            <a:normAutofit/>
          </a:bodyPr>
          <a:lstStyle/>
          <a:p>
            <a:pPr rtl="0"/>
            <a:r>
              <a:rPr lang="hr-HR" sz="5400" dirty="0"/>
              <a:t>Algoritmi strojnog učenja za predviđanje gledanosti televizijskih kanala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93845" y="4254812"/>
            <a:ext cx="2682538" cy="606105"/>
          </a:xfrm>
        </p:spPr>
        <p:txBody>
          <a:bodyPr rtlCol="0">
            <a:noAutofit/>
          </a:bodyPr>
          <a:lstStyle/>
          <a:p>
            <a:pPr rtl="0"/>
            <a:r>
              <a:rPr lang="hr-HR" sz="2400" b="1" dirty="0">
                <a:solidFill>
                  <a:schemeClr val="tx1"/>
                </a:solidFill>
              </a:rPr>
              <a:t>Marko Josipović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5A78925F-E733-4BF3-81F9-18051B343DC6}"/>
              </a:ext>
            </a:extLst>
          </p:cNvPr>
          <p:cNvSpPr txBox="1"/>
          <p:nvPr/>
        </p:nvSpPr>
        <p:spPr>
          <a:xfrm>
            <a:off x="1293845" y="5285063"/>
            <a:ext cx="5937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cap="all" dirty="0"/>
              <a:t>Fakultet elektrotehnike i računarstva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95C07413-B649-4508-95C1-FA32BE8DBF02}"/>
              </a:ext>
            </a:extLst>
          </p:cNvPr>
          <p:cNvSpPr txBox="1"/>
          <p:nvPr/>
        </p:nvSpPr>
        <p:spPr>
          <a:xfrm>
            <a:off x="4133675" y="3073013"/>
            <a:ext cx="3024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DIPLOMSKI RAD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FF735187-51EB-447E-B1C9-E1B8818F49AC}"/>
              </a:ext>
            </a:extLst>
          </p:cNvPr>
          <p:cNvSpPr txBox="1"/>
          <p:nvPr/>
        </p:nvSpPr>
        <p:spPr>
          <a:xfrm>
            <a:off x="5738926" y="4209815"/>
            <a:ext cx="5159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Mentor</a:t>
            </a:r>
            <a:r>
              <a:rPr lang="hr-HR" dirty="0"/>
              <a:t>: </a:t>
            </a:r>
            <a:r>
              <a:rPr lang="hr-HR" sz="2400" b="1" dirty="0"/>
              <a:t>izv. prof. dr. sc. Alan Jović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5BF1E5CD-7C91-430C-8976-C5FB8B91EF39}"/>
              </a:ext>
            </a:extLst>
          </p:cNvPr>
          <p:cNvSpPr txBox="1"/>
          <p:nvPr/>
        </p:nvSpPr>
        <p:spPr>
          <a:xfrm>
            <a:off x="9623447" y="5285062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17.9.2021.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7BD160-8C3E-4951-90BB-40D47297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Web aplikacija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F1C6D9F-7F09-4A9B-B834-BF9465257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Bez posebnih zahtjeva</a:t>
            </a:r>
          </a:p>
          <a:p>
            <a:r>
              <a:rPr lang="hr-HR" sz="2400" dirty="0"/>
              <a:t>Pokrenuta na računalu s </a:t>
            </a:r>
            <a:r>
              <a:rPr lang="hr-HR" sz="2400" dirty="0" err="1"/>
              <a:t>CentOS</a:t>
            </a:r>
            <a:r>
              <a:rPr lang="hr-HR" sz="2400" dirty="0"/>
              <a:t>, na poslužitelju Apache</a:t>
            </a:r>
          </a:p>
          <a:p>
            <a:r>
              <a:rPr lang="hr-HR" sz="2400" dirty="0"/>
              <a:t>Za rad potrebni podatci o gledanosti i rasporedu emitiranja</a:t>
            </a:r>
          </a:p>
          <a:p>
            <a:r>
              <a:rPr lang="hr-HR" sz="2400" dirty="0"/>
              <a:t>Dostupni podatci za kanale HRT3 i HRT4</a:t>
            </a:r>
          </a:p>
          <a:p>
            <a:r>
              <a:rPr lang="hr-HR" sz="2400" dirty="0"/>
              <a:t>Podatci o gledanosti spremljeni u sustavu </a:t>
            </a:r>
            <a:r>
              <a:rPr lang="hr-HR" sz="2400" dirty="0" err="1"/>
              <a:t>Elasticsearch</a:t>
            </a:r>
            <a:r>
              <a:rPr lang="hr-HR" sz="2400" dirty="0"/>
              <a:t> dohvaćaju se automatski svakog sata i pohranjuju u bazu podataka </a:t>
            </a:r>
            <a:r>
              <a:rPr lang="hr-HR" sz="2400" dirty="0" err="1"/>
              <a:t>SQLite</a:t>
            </a:r>
            <a:endParaRPr lang="hr-HR" sz="2400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12731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C19EF7-09E8-4589-BE05-FBA3D287A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Podatci za učenje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F1516B-3CBF-4DCC-B86E-80BC2B364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Rasporedi emitiranja u formatu XML dohvaćaju se s poslužitelja HRT-a jednom dnevno</a:t>
            </a:r>
          </a:p>
          <a:p>
            <a:r>
              <a:rPr lang="hr-HR" sz="2400" dirty="0"/>
              <a:t>Iščitavaju se vremena početka i kraja emitiranja, kategorija sadržaja i oznaka o reprizi u naslovu</a:t>
            </a:r>
          </a:p>
          <a:p>
            <a:r>
              <a:rPr lang="hr-HR" sz="2400" dirty="0"/>
              <a:t>Više kandidata za dodatne značajke ali nisu uključene</a:t>
            </a:r>
          </a:p>
        </p:txBody>
      </p:sp>
      <p:pic>
        <p:nvPicPr>
          <p:cNvPr id="4" name="Rezervirano mjesto sadržaja 5" descr="Slika na kojoj se prikazuje tekst&#10;&#10;Opis je automatski generiran">
            <a:extLst>
              <a:ext uri="{FF2B5EF4-FFF2-40B4-BE49-F238E27FC236}">
                <a16:creationId xmlns:a16="http://schemas.microsoft.com/office/drawing/2014/main" id="{5616E435-5CB3-4703-9B9D-96658D5CE9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4" t="7074" r="9576" b="64169"/>
          <a:stretch/>
        </p:blipFill>
        <p:spPr>
          <a:xfrm>
            <a:off x="2717074" y="4464589"/>
            <a:ext cx="6757851" cy="166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5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80A871-E886-4D5F-B5D9-1259ACAF4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Web aplikacija - tehnologije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CACA8C-D905-4453-88E5-7D68C08D4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Uglavnom programski jezik Python: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err="1"/>
              <a:t>Flask</a:t>
            </a:r>
            <a:r>
              <a:rPr lang="hr-HR" sz="2200" dirty="0"/>
              <a:t> – web radni okvir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err="1"/>
              <a:t>Redis</a:t>
            </a:r>
            <a:r>
              <a:rPr lang="hr-HR" sz="2200" dirty="0"/>
              <a:t> – posrednik poruka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err="1"/>
              <a:t>Celery</a:t>
            </a:r>
            <a:r>
              <a:rPr lang="hr-HR" sz="2200" dirty="0"/>
              <a:t> – raspodijeljeni red zadataka</a:t>
            </a:r>
            <a:endParaRPr lang="hr-H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/>
              <a:t>Web tehnologije:</a:t>
            </a:r>
            <a:r>
              <a:rPr lang="hr-HR" sz="2200" dirty="0"/>
              <a:t> HTML, CSS, JavaScript i AJAX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19281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FE0930D-F917-4816-9499-C3F2C427B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0"/>
            <a:ext cx="9601200" cy="1142385"/>
          </a:xfrm>
        </p:spPr>
        <p:txBody>
          <a:bodyPr/>
          <a:lstStyle/>
          <a:p>
            <a:r>
              <a:rPr lang="hr-HR" dirty="0"/>
              <a:t>Početna stranica web aplikacije</a:t>
            </a:r>
            <a:endParaRPr lang="en-US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3FA16D81-9120-4623-9C1D-AEB8D22AB7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7062" y="1339261"/>
            <a:ext cx="9717875" cy="4737463"/>
          </a:xfrm>
          <a:noFill/>
        </p:spPr>
      </p:pic>
    </p:spTree>
    <p:extLst>
      <p:ext uri="{BB962C8B-B14F-4D97-AF65-F5344CB8AC3E}">
        <p14:creationId xmlns:p14="http://schemas.microsoft.com/office/powerpoint/2010/main" val="130382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23ED44-715D-49FD-A1EF-43AC637C2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Usporedba algoritama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817831-43D6-4FB7-8108-892D3800B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Prije usporedbe potrebna optimizacija </a:t>
            </a:r>
            <a:r>
              <a:rPr lang="hr-HR" sz="2400" dirty="0" err="1"/>
              <a:t>hiperparametara</a:t>
            </a:r>
            <a:endParaRPr lang="hr-HR" sz="2400" dirty="0"/>
          </a:p>
          <a:p>
            <a:r>
              <a:rPr lang="hr-HR" sz="2400" dirty="0"/>
              <a:t>Obavlja se unakrsnom validacijom</a:t>
            </a:r>
          </a:p>
          <a:p>
            <a:r>
              <a:rPr lang="hr-HR" sz="2400" dirty="0"/>
              <a:t>Korištena metoda optimizacije je pretraživanje po rešetci.</a:t>
            </a:r>
            <a:br>
              <a:rPr lang="hr-HR" sz="2400" dirty="0"/>
            </a:br>
            <a:r>
              <a:rPr lang="hr-HR" sz="2400" dirty="0"/>
              <a:t>Definirana je rešetkom parametara, metrikom koju maksimizira i vrstom unakrsne validacije.</a:t>
            </a:r>
          </a:p>
          <a:p>
            <a:r>
              <a:rPr lang="hr-HR" sz="2400" dirty="0"/>
              <a:t>SVR: </a:t>
            </a:r>
            <a:r>
              <a:rPr lang="hr-HR" sz="2400" dirty="0" err="1"/>
              <a:t>gamma</a:t>
            </a:r>
            <a:r>
              <a:rPr lang="hr-HR" sz="2400" dirty="0"/>
              <a:t> i C, </a:t>
            </a:r>
            <a:r>
              <a:rPr lang="hr-HR" sz="2400" dirty="0" err="1"/>
              <a:t>ExtraTrees</a:t>
            </a:r>
            <a:r>
              <a:rPr lang="hr-HR" sz="2400" dirty="0"/>
              <a:t>: </a:t>
            </a:r>
            <a:r>
              <a:rPr lang="hr-HR" sz="2400" dirty="0" err="1"/>
              <a:t>max_depth</a:t>
            </a:r>
            <a:r>
              <a:rPr lang="hr-HR" sz="2400" dirty="0"/>
              <a:t> i </a:t>
            </a:r>
            <a:r>
              <a:rPr lang="hr-HR" sz="2400" dirty="0" err="1"/>
              <a:t>min_samples_split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39262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97160B-C688-447F-BFCA-EB6A8CBDA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92278F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Optimizacija </a:t>
            </a:r>
            <a:r>
              <a:rPr kumimoji="0" lang="hr-H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92278F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hiperparametara</a:t>
            </a:r>
            <a:endParaRPr lang="hr-HR" dirty="0"/>
          </a:p>
        </p:txBody>
      </p:sp>
      <p:pic>
        <p:nvPicPr>
          <p:cNvPr id="6" name="Rezervirano mjesto sadržaja 5" descr="Slika na kojoj se prikazuje tekst&#10;&#10;Opis je automatski generiran">
            <a:extLst>
              <a:ext uri="{FF2B5EF4-FFF2-40B4-BE49-F238E27FC236}">
                <a16:creationId xmlns:a16="http://schemas.microsoft.com/office/drawing/2014/main" id="{67B98B7A-BBCF-4B47-8E36-B84A167FB5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7110" b="41919"/>
          <a:stretch/>
        </p:blipFill>
        <p:spPr>
          <a:xfrm>
            <a:off x="542925" y="1098480"/>
            <a:ext cx="6145378" cy="5058479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03C54A8-0EE7-447F-9200-2E178965B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573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>
            <a:extLst>
              <a:ext uri="{FF2B5EF4-FFF2-40B4-BE49-F238E27FC236}">
                <a16:creationId xmlns:a16="http://schemas.microsoft.com/office/drawing/2014/main" id="{1F2A5DA6-68EC-4C21-BE55-146981592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Optimizacija </a:t>
            </a:r>
            <a:r>
              <a:rPr lang="hr-HR" dirty="0" err="1"/>
              <a:t>hiperparametara</a:t>
            </a:r>
            <a:endParaRPr lang="hr-HR" dirty="0"/>
          </a:p>
        </p:txBody>
      </p:sp>
      <p:sp>
        <p:nvSpPr>
          <p:cNvPr id="9" name="Rezervirano mjesto sadržaja 8">
            <a:extLst>
              <a:ext uri="{FF2B5EF4-FFF2-40B4-BE49-F238E27FC236}">
                <a16:creationId xmlns:a16="http://schemas.microsoft.com/office/drawing/2014/main" id="{D223F950-513D-4809-B283-C63B36F22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Optimizacija za SVR traje jako dugo</a:t>
            </a:r>
          </a:p>
          <a:p>
            <a:r>
              <a:rPr lang="hr-HR" sz="2400" dirty="0"/>
              <a:t>Dobivene netipično visoke vrijednosti C i </a:t>
            </a:r>
            <a:r>
              <a:rPr lang="hr-HR" sz="2400" dirty="0" err="1"/>
              <a:t>gamma</a:t>
            </a:r>
            <a:endParaRPr lang="hr-HR" sz="2400" dirty="0"/>
          </a:p>
          <a:p>
            <a:r>
              <a:rPr lang="hr-HR" sz="2400" dirty="0"/>
              <a:t>Smanjena maksimalna dubina stabala</a:t>
            </a:r>
          </a:p>
          <a:p>
            <a:endParaRPr lang="hr-HR" dirty="0"/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0EED9889-EC5B-4BED-BBD9-2E93F8E7D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213" y="3935508"/>
            <a:ext cx="4643573" cy="219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29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F9DD1D-8033-4D17-904E-F0A360055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Rezultati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68AEA5-A074-4759-8947-3ACAD739D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7 mjeseci podataka od sredine 11. mjeseca 2020. do sredine 6. mjeseca 2021.</a:t>
            </a:r>
          </a:p>
          <a:p>
            <a:r>
              <a:rPr lang="hr-HR" sz="2400" dirty="0"/>
              <a:t>Odbačeni podatci 5 dana oko Nove godine i 2 dana u 2. mjesecu</a:t>
            </a:r>
          </a:p>
          <a:p>
            <a:r>
              <a:rPr lang="hr-HR" sz="2400" dirty="0"/>
              <a:t>Uzimaju se u obzir primjeri s više od 5 gledatelja</a:t>
            </a:r>
          </a:p>
          <a:p>
            <a:r>
              <a:rPr lang="hr-HR" sz="2400" dirty="0"/>
              <a:t>Skoro 300 tisuća primjera za svaki kanal</a:t>
            </a:r>
          </a:p>
          <a:p>
            <a:r>
              <a:rPr lang="hr-HR" sz="2400" dirty="0"/>
              <a:t>Za ispitivanje odvojena jedna trećina podataka</a:t>
            </a:r>
          </a:p>
        </p:txBody>
      </p:sp>
    </p:spTree>
    <p:extLst>
      <p:ext uri="{BB962C8B-B14F-4D97-AF65-F5344CB8AC3E}">
        <p14:creationId xmlns:p14="http://schemas.microsoft.com/office/powerpoint/2010/main" val="64974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748481-F52A-44EB-B609-96201AF3F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92278F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Rezultati</a:t>
            </a:r>
            <a:endParaRPr lang="hr-HR" dirty="0"/>
          </a:p>
        </p:txBody>
      </p:sp>
      <p:pic>
        <p:nvPicPr>
          <p:cNvPr id="6" name="Rezervirano mjesto sadržaja 5" descr="Slika na kojoj se prikazuje stol&#10;&#10;Opis je automatski generiran">
            <a:extLst>
              <a:ext uri="{FF2B5EF4-FFF2-40B4-BE49-F238E27FC236}">
                <a16:creationId xmlns:a16="http://schemas.microsoft.com/office/drawing/2014/main" id="{452298F8-4EBE-4F61-839F-92DFD2250B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755" r="27124" b="42480"/>
          <a:stretch/>
        </p:blipFill>
        <p:spPr>
          <a:xfrm>
            <a:off x="1245326" y="1388881"/>
            <a:ext cx="4702629" cy="3212262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28FFCF0-C6C6-4AE7-B8CF-7B71A3133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27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7DD484-D1FA-4486-AA50-0C0FC260B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0D0E1A0-57B4-49C1-BF88-F2D477D8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Prilika za razvoj sustava sa strojnim učenjem od ideje do implementacije</a:t>
            </a:r>
          </a:p>
          <a:p>
            <a:r>
              <a:rPr lang="hr-HR" sz="2400" dirty="0"/>
              <a:t>Suočio sam se s problemima rada sa stvarnim podatcima</a:t>
            </a:r>
          </a:p>
          <a:p>
            <a:r>
              <a:rPr lang="hr-HR" sz="2400" dirty="0"/>
              <a:t>Nadam se radu sa sličnim sustavima u budućoj profesionalnoj karijeri</a:t>
            </a:r>
          </a:p>
        </p:txBody>
      </p:sp>
    </p:spTree>
    <p:extLst>
      <p:ext uri="{BB962C8B-B14F-4D97-AF65-F5344CB8AC3E}">
        <p14:creationId xmlns:p14="http://schemas.microsoft.com/office/powerpoint/2010/main" val="34384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dirty="0"/>
              <a:t>Sadržaj</a:t>
            </a:r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hr-HR" sz="2400" dirty="0"/>
              <a:t>Uvod i motivacija</a:t>
            </a:r>
          </a:p>
          <a:p>
            <a:pPr rtl="0"/>
            <a:r>
              <a:rPr lang="hr-HR" sz="2400" dirty="0"/>
              <a:t>Teorija algoritama strojnog učenja</a:t>
            </a:r>
          </a:p>
          <a:p>
            <a:pPr rtl="0"/>
            <a:r>
              <a:rPr lang="hr-HR" sz="2400" dirty="0"/>
              <a:t>Opis web aplikacije</a:t>
            </a:r>
          </a:p>
          <a:p>
            <a:pPr rtl="0"/>
            <a:r>
              <a:rPr lang="hr-HR" sz="2400" dirty="0"/>
              <a:t>Usporedba algoritama i rezultati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niOkvir 9">
            <a:extLst>
              <a:ext uri="{FF2B5EF4-FFF2-40B4-BE49-F238E27FC236}">
                <a16:creationId xmlns:a16="http://schemas.microsoft.com/office/drawing/2014/main" id="{43356885-CBED-4F88-8AB2-A0E70896D20B}"/>
              </a:ext>
            </a:extLst>
          </p:cNvPr>
          <p:cNvSpPr txBox="1"/>
          <p:nvPr/>
        </p:nvSpPr>
        <p:spPr>
          <a:xfrm>
            <a:off x="4460965" y="2844225"/>
            <a:ext cx="3270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solidFill>
                  <a:srgbClr val="92278F">
                    <a:lumMod val="75000"/>
                  </a:srgbClr>
                </a:solidFill>
                <a:latin typeface="Arial"/>
                <a:ea typeface="+mj-ea"/>
                <a:cs typeface="+mj-cs"/>
              </a:rPr>
              <a:t>Hvala na pažnji!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11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715FC-DCE0-476E-9755-8E8B1409E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15690E7-BD20-4298-8EE3-80F85C31C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Razvoj računala omogućio je istraživanje algoritama strojnog učenja i njihovu primjenu u raznim disciplinama</a:t>
            </a:r>
          </a:p>
          <a:p>
            <a:r>
              <a:rPr lang="hr-HR" sz="2400" dirty="0"/>
              <a:t>Problemi koje rješavaju algoritmi strojnog učenja: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Računalni vid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Raspoznavanje govora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Klasifikacija i regresija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049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5EFCC3-28B7-4332-BA35-9506790C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Motivacija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56EE04-067A-4B41-AF13-62342EB45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Nastavak diplomskog seminara i diplomskog projekta</a:t>
            </a:r>
          </a:p>
          <a:p>
            <a:r>
              <a:rPr lang="hr-HR" sz="2400" dirty="0"/>
              <a:t>Studentski zadatak tvrtke Odašiljači i veze d.o.o.</a:t>
            </a:r>
          </a:p>
          <a:p>
            <a:r>
              <a:rPr lang="hr-HR" sz="2400" dirty="0"/>
              <a:t>„Pametni sustav za predviđanje gledanosti”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624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B0B924-D14C-4DD8-979C-F2ECEE81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Predviđanje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706D43B-4571-4DC0-8AA1-89B7A844E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Regresijski problem</a:t>
            </a:r>
          </a:p>
          <a:p>
            <a:r>
              <a:rPr lang="hr-HR" sz="2400" dirty="0"/>
              <a:t>Procjena rizika davanja kredita, cijene dionica, opterećenost poslužitelja</a:t>
            </a:r>
          </a:p>
          <a:p>
            <a:r>
              <a:rPr lang="hr-HR" sz="2400" dirty="0"/>
              <a:t>Točnije predviđanje donosi profit ili smanjuje troškove</a:t>
            </a:r>
          </a:p>
          <a:p>
            <a:r>
              <a:rPr lang="hr-HR" sz="2400" dirty="0"/>
              <a:t>Nadzirani pristup učenju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1070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A80C41-23D4-4714-8B85-5FA4381D0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Algoritmi strojnog učenja za regresiju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322F4EF-A160-413F-A599-3BD58CD48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Odabrana 3 algoritma nadziranog učenja: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Linearna regresija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Stroj s potpornim vektorima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 dirty="0"/>
              <a:t>Slučajna šuma (</a:t>
            </a:r>
            <a:r>
              <a:rPr lang="hr-HR" sz="2000" dirty="0" err="1"/>
              <a:t>ExtraTrees</a:t>
            </a:r>
            <a:r>
              <a:rPr lang="hr-HR" sz="2000" dirty="0"/>
              <a:t>)</a:t>
            </a:r>
          </a:p>
          <a:p>
            <a:r>
              <a:rPr lang="hr-HR" sz="2400" dirty="0"/>
              <a:t>Korištene implementacije iz Python modula </a:t>
            </a:r>
            <a:r>
              <a:rPr lang="hr-HR" sz="2400" dirty="0" err="1"/>
              <a:t>scikit-learn</a:t>
            </a:r>
            <a:r>
              <a:rPr lang="hr-HR" sz="2400" dirty="0"/>
              <a:t> (</a:t>
            </a:r>
            <a:r>
              <a:rPr lang="hr-HR" sz="2400" dirty="0" err="1"/>
              <a:t>sklearn</a:t>
            </a:r>
            <a:r>
              <a:rPr lang="hr-H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754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85AA24-354E-41D8-8B44-249905D3E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Linearna regresija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2A62A08-2521-4B85-88DF-E43BE5494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Relativno jednostavan algoritam</a:t>
            </a:r>
          </a:p>
          <a:p>
            <a:r>
              <a:rPr lang="hr-HR" sz="2400" dirty="0"/>
              <a:t>Metoda najmanjih kvadrata</a:t>
            </a:r>
          </a:p>
          <a:p>
            <a:r>
              <a:rPr lang="hr-HR" sz="2400" dirty="0"/>
              <a:t>Rješenje nije egzaktno ali se uvijek može pronaći</a:t>
            </a:r>
          </a:p>
          <a:p>
            <a:r>
              <a:rPr lang="hr-HR" sz="2400" dirty="0"/>
              <a:t>Daje lošije rezultate na podatcima sa složenijom vezom</a:t>
            </a:r>
            <a:br>
              <a:rPr lang="hr-HR" sz="2400" dirty="0"/>
            </a:br>
            <a:r>
              <a:rPr lang="hr-HR" sz="2400" dirty="0"/>
              <a:t>nezavisnih i zavisnih varijabli</a:t>
            </a:r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31619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130E7C-6580-4540-B5EC-4A2D50125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Stroj s potpornim vektorima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91C09B-F603-4432-8BA1-04A6C3608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Osmišljen za optičko prepoznavanje znakova a danas često korišten za klasifikaciju i regresiju</a:t>
            </a:r>
          </a:p>
          <a:p>
            <a:r>
              <a:rPr lang="hr-HR" sz="2400" dirty="0"/>
              <a:t>Cilj: pronaći </a:t>
            </a:r>
            <a:r>
              <a:rPr lang="hr-HR" sz="2400" dirty="0" err="1"/>
              <a:t>hiperravninu</a:t>
            </a:r>
            <a:r>
              <a:rPr lang="hr-HR" sz="2400" dirty="0"/>
              <a:t> koja najmanje odstupa od funkcije koju se uči</a:t>
            </a:r>
          </a:p>
          <a:p>
            <a:r>
              <a:rPr lang="hr-HR" sz="2400" dirty="0"/>
              <a:t>Linearan model sa složenim optimizacijskim postupkom</a:t>
            </a:r>
          </a:p>
          <a:p>
            <a:r>
              <a:rPr lang="hr-HR" sz="2400" dirty="0"/>
              <a:t>Implementacija omogućava korištenje </a:t>
            </a:r>
            <a:r>
              <a:rPr lang="hr-HR" sz="2400" dirty="0" err="1"/>
              <a:t>jezgrenih</a:t>
            </a:r>
            <a:r>
              <a:rPr lang="hr-HR" sz="2400" dirty="0"/>
              <a:t> funkcija</a:t>
            </a:r>
          </a:p>
          <a:p>
            <a:endParaRPr lang="hr-HR" sz="2400" dirty="0"/>
          </a:p>
          <a:p>
            <a:endParaRPr lang="hr-HR" sz="2400" dirty="0"/>
          </a:p>
        </p:txBody>
      </p:sp>
      <p:pic>
        <p:nvPicPr>
          <p:cNvPr id="4" name="Rezervirano mjesto sadržaja 5" descr="Slika na kojoj se prikazuje tekst&#10;&#10;Opis je automatski generiran">
            <a:extLst>
              <a:ext uri="{FF2B5EF4-FFF2-40B4-BE49-F238E27FC236}">
                <a16:creationId xmlns:a16="http://schemas.microsoft.com/office/drawing/2014/main" id="{27BF661D-DA9E-4CB9-8B29-91A9255FC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26" t="27030" r="38847" b="66022"/>
          <a:stretch/>
        </p:blipFill>
        <p:spPr>
          <a:xfrm>
            <a:off x="3787975" y="5173628"/>
            <a:ext cx="4616050" cy="61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90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0D9FD6-F77D-4D22-ADBD-EABCF699A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ExtraTrees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9BDC99A-F089-448A-BDAA-543B9E815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Ansambl stabala odluke</a:t>
            </a:r>
          </a:p>
          <a:p>
            <a:r>
              <a:rPr lang="hr-HR" sz="2400" dirty="0" err="1"/>
              <a:t>Bagging</a:t>
            </a:r>
            <a:r>
              <a:rPr lang="hr-HR" sz="2400" dirty="0"/>
              <a:t> algoritam</a:t>
            </a:r>
          </a:p>
          <a:p>
            <a:r>
              <a:rPr lang="hr-HR" sz="2400" dirty="0"/>
              <a:t>Osnovni procjenitelj je stablo odluke</a:t>
            </a:r>
          </a:p>
          <a:p>
            <a:r>
              <a:rPr lang="hr-HR" sz="2400" dirty="0"/>
              <a:t>Implementacija koristi algoritam CART i omogućava odabir između srednje apsolutne i srednje kvadratne pogreške</a:t>
            </a:r>
          </a:p>
        </p:txBody>
      </p:sp>
    </p:spTree>
    <p:extLst>
      <p:ext uri="{BB962C8B-B14F-4D97-AF65-F5344CB8AC3E}">
        <p14:creationId xmlns:p14="http://schemas.microsoft.com/office/powerpoint/2010/main" val="297763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jamantna rešetka 16 x 9">
  <a:themeElements>
    <a:clrScheme name="Ljubičas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21_TF03031015" id="{CF7583B3-F5DB-498E-827D-2734D7B7C962}" vid="{1311B6B8-D7FD-4049-8CF8-EE886DC03F3F}"/>
    </a:ext>
  </a:extLst>
</a:theme>
</file>

<file path=ppt/theme/theme2.xml><?xml version="1.0" encoding="utf-8"?>
<a:theme xmlns:a="http://schemas.openxmlformats.org/drawingml/2006/main" name="Tema sustava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8058</TotalTime>
  <Words>536</Words>
  <Application>Microsoft Office PowerPoint</Application>
  <PresentationFormat>Široki zaslon</PresentationFormat>
  <Paragraphs>90</Paragraphs>
  <Slides>20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3" baseType="lpstr">
      <vt:lpstr>Arial</vt:lpstr>
      <vt:lpstr>Wingdings</vt:lpstr>
      <vt:lpstr>Dijamantna rešetka 16 x 9</vt:lpstr>
      <vt:lpstr>Algoritmi strojnog učenja za predviđanje gledanosti televizijskih kanala</vt:lpstr>
      <vt:lpstr>Sadržaj</vt:lpstr>
      <vt:lpstr>Uvod</vt:lpstr>
      <vt:lpstr>Motivacija</vt:lpstr>
      <vt:lpstr>Predviđanje</vt:lpstr>
      <vt:lpstr>Algoritmi strojnog učenja za regresiju</vt:lpstr>
      <vt:lpstr>Linearna regresija</vt:lpstr>
      <vt:lpstr>Stroj s potpornim vektorima</vt:lpstr>
      <vt:lpstr>ExtraTrees</vt:lpstr>
      <vt:lpstr>Web aplikacija</vt:lpstr>
      <vt:lpstr>Podatci za učenje</vt:lpstr>
      <vt:lpstr>Web aplikacija - tehnologije</vt:lpstr>
      <vt:lpstr>Početna stranica web aplikacije</vt:lpstr>
      <vt:lpstr>Usporedba algoritama</vt:lpstr>
      <vt:lpstr>Optimizacija hiperparametara</vt:lpstr>
      <vt:lpstr>Optimizacija hiperparametara</vt:lpstr>
      <vt:lpstr>Rezultati</vt:lpstr>
      <vt:lpstr>Rezultati</vt:lpstr>
      <vt:lpstr>Zaključak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Algoritmi strojnog učenja za predviđanje gledanosti televizijskih kanala</dc:title>
  <dc:creator>Marko Josipović</dc:creator>
  <cp:lastModifiedBy>Marko Josipović</cp:lastModifiedBy>
  <cp:revision>21</cp:revision>
  <dcterms:created xsi:type="dcterms:W3CDTF">2021-08-23T11:42:44Z</dcterms:created>
  <dcterms:modified xsi:type="dcterms:W3CDTF">2021-09-16T19:08:42Z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