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7" r:id="rId5"/>
    <p:sldId id="268" r:id="rId6"/>
    <p:sldId id="280" r:id="rId7"/>
    <p:sldId id="279" r:id="rId8"/>
    <p:sldId id="278" r:id="rId9"/>
    <p:sldId id="281" r:id="rId10"/>
    <p:sldId id="270" r:id="rId11"/>
    <p:sldId id="282" r:id="rId12"/>
    <p:sldId id="284" r:id="rId13"/>
    <p:sldId id="285" r:id="rId14"/>
    <p:sldId id="287" r:id="rId15"/>
    <p:sldId id="286" r:id="rId16"/>
    <p:sldId id="288" r:id="rId17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79DABFE-2831-4FC5-92D4-01A0394DC191}" type="datetime1">
              <a:rPr lang="hr-HR" smtClean="0"/>
              <a:t>2.7.2019.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A36C10-A9D4-4995-9BAF-95FBD77A724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D1DA837-08D8-4440-A161-0BD709DF2839}" type="datetime1">
              <a:rPr lang="hr-HR" smtClean="0"/>
              <a:t>2.7.2019.</a:t>
            </a:fld>
            <a:endParaRPr lang="hr-HR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3AEF9EC-8318-4FF6-847E-A85BBD2B7E4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78756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2986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hr-HR" smtClean="0"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76085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hr-HR" smtClean="0"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97699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09600" y="3386585"/>
            <a:ext cx="8229600" cy="13716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2B4961-1B74-4F38-B3C4-AE14420CEC0E}" type="datetime1">
              <a:rPr lang="hr-HR" smtClean="0"/>
              <a:t>2.7.2019.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E7BFF3-285F-4B34-AC45-1293233A5B36}" type="datetime1">
              <a:rPr lang="hr-HR" smtClean="0"/>
              <a:t>2.7.2019.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71147E-E037-433D-BBE4-120BA3745C06}" type="datetime1">
              <a:rPr lang="hr-HR" smtClean="0"/>
              <a:t>2.7.2019.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612648" y="3388268"/>
            <a:ext cx="8229600" cy="13716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8E145A-82A0-4383-90EE-4B4C77EBE403}" type="datetime1">
              <a:rPr lang="hr-HR" smtClean="0"/>
              <a:t>2.7.2019.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313DAE-8EA5-43B0-A1BA-8A1FC779EF24}" type="datetime1">
              <a:rPr lang="hr-HR" smtClean="0"/>
              <a:t>2.7.2019.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298448" y="2373284"/>
            <a:ext cx="4572000" cy="384048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327648" y="2373284"/>
            <a:ext cx="4572000" cy="384048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103BB2-AFA0-4F6D-AB64-8C619572633B}" type="datetime1">
              <a:rPr lang="hr-HR" smtClean="0"/>
              <a:t>2.7.2019.</a:t>
            </a:fld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BBD521-1FFA-46F8-A2EC-9E5BB008DD89}" type="datetime1">
              <a:rPr lang="hr-HR" smtClean="0"/>
              <a:t>2.7.2019.</a:t>
            </a:fld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1F38C0-6BA6-446E-A79E-53B0B5ED6274}" type="datetime1">
              <a:rPr lang="hr-HR" smtClean="0"/>
              <a:t>2.7.2019.</a:t>
            </a:fld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9BD6E8-6200-489D-8600-683436EB1FCD}" type="datetime1">
              <a:rPr lang="hr-HR" smtClean="0"/>
              <a:t>2.7.2019.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pPr rtl="0"/>
            <a:r>
              <a:rPr lang="hr-HR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pPr rtl="0"/>
            <a:fld id="{9FA12239-7763-4A3F-A88E-5F5BFDED0380}" type="datetime1">
              <a:rPr lang="hr-HR" smtClean="0"/>
              <a:t>2.7.2019.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pPr rtl="0"/>
            <a:fld id="{E31375A4-56A4-47D6-9801-1991572033F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09599" y="261254"/>
            <a:ext cx="8749085" cy="4938899"/>
          </a:xfrm>
        </p:spPr>
        <p:txBody>
          <a:bodyPr rtlCol="0">
            <a:normAutofit/>
          </a:bodyPr>
          <a:lstStyle/>
          <a:p>
            <a:r>
              <a:rPr lang="hr-HR" sz="5000" dirty="0"/>
              <a:t>POSTUPCI STROJNOG UČENJA ZA POPRAVLJANJE TOČNOSTI KLASIFIKACIJE MANJINSKIH KLASA KOD NEBALANSIRANIH SKUPOVA PODATAKA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06490" y="5250988"/>
            <a:ext cx="8229600" cy="1371600"/>
          </a:xfrm>
        </p:spPr>
        <p:txBody>
          <a:bodyPr rtlCol="0"/>
          <a:lstStyle/>
          <a:p>
            <a:pPr rtl="0"/>
            <a:r>
              <a:rPr lang="hr-HR" dirty="0"/>
              <a:t>MARKO JOSIPOVIĆ</a:t>
            </a:r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C06B6DAD-13C4-423F-A8D4-CF78E5F9D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POSTUPAK UČENJA MODELA</a:t>
            </a:r>
          </a:p>
        </p:txBody>
      </p:sp>
      <p:pic>
        <p:nvPicPr>
          <p:cNvPr id="8" name="Rezervirano mjesto sadržaja 7" descr="Slika na kojoj se prikazuje snimka zaslona, tekst&#10;&#10;Opis je automatski generiran">
            <a:extLst>
              <a:ext uri="{FF2B5EF4-FFF2-40B4-BE49-F238E27FC236}">
                <a16:creationId xmlns:a16="http://schemas.microsoft.com/office/drawing/2014/main" id="{BEF5B734-2353-40DE-9770-4D610F671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6482" y="1787362"/>
            <a:ext cx="6239036" cy="4279483"/>
          </a:xfrm>
        </p:spPr>
      </p:pic>
    </p:spTree>
    <p:extLst>
      <p:ext uri="{BB962C8B-B14F-4D97-AF65-F5344CB8AC3E}">
        <p14:creationId xmlns:p14="http://schemas.microsoft.com/office/powerpoint/2010/main" val="254443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15F348-2ACF-43B6-8EC3-BE91139C2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MJERA F1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zervirano mjesto sadržaja 3">
                <a:extLst>
                  <a:ext uri="{FF2B5EF4-FFF2-40B4-BE49-F238E27FC236}">
                    <a16:creationId xmlns:a16="http://schemas.microsoft.com/office/drawing/2014/main" id="{DDC8235D-F32B-4400-BF03-70ABF1C5A0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r-HR" sz="2800" dirty="0"/>
                  <a:t>Vrijednost mjere je definirana ovako:</a:t>
                </a:r>
              </a:p>
              <a:p>
                <a:pPr marL="0" indent="0">
                  <a:buNone/>
                </a:pPr>
                <a:endParaRPr lang="hr-HR" sz="2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1=2∗</m:t>
                      </m:r>
                      <m:f>
                        <m:fPr>
                          <m:ctrlPr>
                            <a:rPr lang="hr-H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𝑝𝑟𝑒𝑐𝑖𝑧𝑛𝑜𝑠𝑡</m:t>
                          </m:r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𝑜𝑑𝑧𝑖𝑣</m:t>
                          </m:r>
                        </m:num>
                        <m:den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𝑝𝑟𝑒𝑐𝑖𝑧𝑛𝑜𝑠𝑡</m:t>
                          </m:r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𝑜𝑑𝑧𝑖𝑣</m:t>
                          </m:r>
                        </m:den>
                      </m:f>
                    </m:oMath>
                  </m:oMathPara>
                </a14:m>
                <a:endParaRPr lang="hr-HR" sz="2800" b="0" dirty="0"/>
              </a:p>
              <a:p>
                <a:pPr marL="0" indent="0">
                  <a:buNone/>
                </a:pPr>
                <a:r>
                  <a:rPr lang="hr-HR" sz="2800" dirty="0"/>
                  <a:t> 	gdje je odziv udio točno klasificiranih primjera u skupu svih pozitivnih primjera, a preciznost označava udio točno </a:t>
                </a:r>
                <a:r>
                  <a:rPr lang="hr-HR" sz="2800" dirty="0" err="1"/>
                  <a:t>klasiﬁciranih</a:t>
                </a:r>
                <a:r>
                  <a:rPr lang="hr-HR" sz="2800" dirty="0"/>
                  <a:t> primjera u skupu pozitivno </a:t>
                </a:r>
                <a:r>
                  <a:rPr lang="hr-HR" sz="2800" dirty="0" err="1"/>
                  <a:t>klasiﬁciranih</a:t>
                </a:r>
                <a:r>
                  <a:rPr lang="hr-HR" sz="2800" dirty="0"/>
                  <a:t> primjera</a:t>
                </a:r>
              </a:p>
            </p:txBody>
          </p:sp>
        </mc:Choice>
        <mc:Fallback xmlns="">
          <p:sp>
            <p:nvSpPr>
              <p:cNvPr id="4" name="Rezervirano mjesto sadržaja 3">
                <a:extLst>
                  <a:ext uri="{FF2B5EF4-FFF2-40B4-BE49-F238E27FC236}">
                    <a16:creationId xmlns:a16="http://schemas.microsoft.com/office/drawing/2014/main" id="{DDC8235D-F32B-4400-BF03-70ABF1C5A0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554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708176-558E-4235-958F-CCC8271DD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73E3685-DEC6-46B2-B9C5-7A481C6ED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Najbolje rezultate daju: SMOTE i kombinacije SMOTE+ADASYN, </a:t>
            </a:r>
            <a:r>
              <a:rPr lang="hr-HR" sz="2400" dirty="0" err="1"/>
              <a:t>SMOTE+Random</a:t>
            </a:r>
            <a:r>
              <a:rPr lang="hr-HR" sz="2400" dirty="0"/>
              <a:t> </a:t>
            </a:r>
            <a:r>
              <a:rPr lang="hr-HR" sz="2400" dirty="0" err="1"/>
              <a:t>Under</a:t>
            </a:r>
            <a:r>
              <a:rPr lang="hr-HR" sz="2400" dirty="0"/>
              <a:t>, </a:t>
            </a:r>
            <a:r>
              <a:rPr lang="hr-HR" sz="2400" dirty="0" err="1"/>
              <a:t>SMOTE+ADASYN+NearMiss</a:t>
            </a:r>
            <a:r>
              <a:rPr lang="hr-HR" sz="2400" dirty="0"/>
              <a:t>, </a:t>
            </a:r>
            <a:r>
              <a:rPr lang="hr-HR" sz="2400" dirty="0" err="1"/>
              <a:t>SMOTE+ADASYN+Random</a:t>
            </a:r>
            <a:r>
              <a:rPr lang="hr-HR" sz="2400" dirty="0"/>
              <a:t> </a:t>
            </a:r>
            <a:r>
              <a:rPr lang="hr-HR" sz="2400" dirty="0" err="1"/>
              <a:t>Under</a:t>
            </a:r>
            <a:r>
              <a:rPr lang="hr-HR" sz="2400" dirty="0"/>
              <a:t>, </a:t>
            </a:r>
            <a:r>
              <a:rPr lang="hr-HR" sz="2400" dirty="0" err="1"/>
              <a:t>SMOTE+NearMiss+Random</a:t>
            </a:r>
            <a:r>
              <a:rPr lang="hr-HR" sz="2400" dirty="0"/>
              <a:t> </a:t>
            </a:r>
            <a:r>
              <a:rPr lang="hr-HR" sz="2400" dirty="0" err="1"/>
              <a:t>Under</a:t>
            </a:r>
            <a:r>
              <a:rPr lang="hr-HR" sz="2400" dirty="0"/>
              <a:t> i kombinacija sva 4 postupka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/>
              <a:t>Nakon njih: kombinacije postupaka </a:t>
            </a:r>
            <a:r>
              <a:rPr lang="hr-HR" sz="2400" dirty="0" err="1"/>
              <a:t>SMOTE+NearMiss</a:t>
            </a:r>
            <a:r>
              <a:rPr lang="hr-HR" sz="2400" dirty="0"/>
              <a:t> i </a:t>
            </a:r>
            <a:r>
              <a:rPr lang="hr-HR" sz="2400" dirty="0" err="1"/>
              <a:t>ADASYN+NearMiss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8694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93F30C-A8AC-479A-A9E6-455CFE931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40BC4E-FADA-4F61-A372-DE1339FAB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Postupci u </a:t>
            </a:r>
            <a:r>
              <a:rPr lang="pl-PL" sz="2800"/>
              <a:t>većini ispitnih slučajeva </a:t>
            </a:r>
            <a:r>
              <a:rPr lang="pl-PL" sz="2800" dirty="0"/>
              <a:t>poboljšavaju točnost</a:t>
            </a:r>
          </a:p>
          <a:p>
            <a:endParaRPr lang="pl-PL" sz="2800" dirty="0"/>
          </a:p>
          <a:p>
            <a:r>
              <a:rPr lang="pl-PL" sz="2800" dirty="0"/>
              <a:t>Uspješnost postupaka uvelike ovisi o skupu podataka</a:t>
            </a:r>
          </a:p>
          <a:p>
            <a:endParaRPr lang="pl-PL" sz="2800" dirty="0"/>
          </a:p>
          <a:p>
            <a:r>
              <a:rPr lang="pl-PL" sz="2800" dirty="0"/>
              <a:t>Algoritam balansirane slučajne šume ima bolje performanse od algoritma</a:t>
            </a:r>
            <a:r>
              <a:rPr lang="hr-HR" sz="2800" dirty="0"/>
              <a:t> k najbližih susjeda kada su u pitanju nebalansirani skupovi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93691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UVOD U STROJNO UČENJE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hr-HR" sz="2800" dirty="0"/>
              <a:t>Grana umjetne inteligencije</a:t>
            </a:r>
          </a:p>
          <a:p>
            <a:pPr rtl="0"/>
            <a:r>
              <a:rPr lang="hr-HR" sz="2800" dirty="0"/>
              <a:t>Algoritmi automatske obrade podataka</a:t>
            </a:r>
          </a:p>
          <a:p>
            <a:pPr rtl="0"/>
            <a:r>
              <a:rPr lang="hr-HR" sz="2800" dirty="0"/>
              <a:t>Vrste strojnog učenja:</a:t>
            </a:r>
          </a:p>
          <a:p>
            <a:pPr lvl="1"/>
            <a:r>
              <a:rPr lang="hr-HR" sz="2800" dirty="0"/>
              <a:t>Nadzirano</a:t>
            </a:r>
          </a:p>
          <a:p>
            <a:pPr lvl="1"/>
            <a:r>
              <a:rPr lang="hr-HR" sz="2800" dirty="0"/>
              <a:t>Nenadzirano</a:t>
            </a:r>
          </a:p>
          <a:p>
            <a:pPr lvl="1"/>
            <a:r>
              <a:rPr lang="hr-HR" sz="2800" dirty="0"/>
              <a:t>Podržano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1B4F7AFA-6EA4-4F0B-B7C6-B8BD544616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4961"/>
          <a:stretch/>
        </p:blipFill>
        <p:spPr>
          <a:xfrm>
            <a:off x="5621912" y="2549562"/>
            <a:ext cx="6288699" cy="2431229"/>
          </a:xfrm>
        </p:spPr>
      </p:pic>
    </p:spTree>
    <p:extLst>
      <p:ext uri="{BB962C8B-B14F-4D97-AF65-F5344CB8AC3E}">
        <p14:creationId xmlns:p14="http://schemas.microsoft.com/office/powerpoint/2010/main" val="33465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26FE4B50-FB25-4CA6-93D4-CAAF6B648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MOTIVACIJA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B82EBC0-78CD-4995-B146-3858EEE58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Najveći problem strojnog učenja je prenaučenost</a:t>
            </a:r>
          </a:p>
          <a:p>
            <a:pPr lvl="1"/>
            <a:endParaRPr lang="hr-HR" sz="2800" dirty="0"/>
          </a:p>
          <a:p>
            <a:r>
              <a:rPr lang="hr-HR" sz="2800" dirty="0"/>
              <a:t>Problem nebalansiranosti skupova podataka</a:t>
            </a:r>
          </a:p>
          <a:p>
            <a:pPr lvl="1"/>
            <a:r>
              <a:rPr lang="hr-HR" sz="2800" dirty="0"/>
              <a:t>Rješenje: ponovno uzorkovanje ili odabir algoritama koji uzimaju u obzir nebalansiranost skupa</a:t>
            </a:r>
          </a:p>
          <a:p>
            <a:pPr lvl="1"/>
            <a:endParaRPr lang="hr-HR" sz="2800" dirty="0"/>
          </a:p>
          <a:p>
            <a:r>
              <a:rPr lang="hr-HR" sz="2800" dirty="0"/>
              <a:t>Svi korišteni algoritmi </a:t>
            </a:r>
            <a:r>
              <a:rPr lang="hr-HR" sz="2800"/>
              <a:t>preuzeti su sa </a:t>
            </a:r>
            <a:r>
              <a:rPr lang="hr-HR" sz="2800" dirty="0" err="1"/>
              <a:t>scikit-learn</a:t>
            </a:r>
            <a:r>
              <a:rPr lang="hr-HR" sz="2800" dirty="0"/>
              <a:t> ili </a:t>
            </a:r>
            <a:r>
              <a:rPr lang="hr-HR" sz="2800" dirty="0" err="1"/>
              <a:t>imbalanced-learn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51866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226E28-E203-4349-A056-FE226A731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ZAVRŠNOG RADA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D1E35FBB-0DE8-44DE-A5B1-004F02CA6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Proučiti postupke strojnog učenja za popravljanje točnosti</a:t>
            </a:r>
          </a:p>
          <a:p>
            <a:endParaRPr lang="hr-HR" sz="2400" dirty="0"/>
          </a:p>
          <a:p>
            <a:r>
              <a:rPr lang="hr-HR" sz="2400" dirty="0"/>
              <a:t>Izraditi aplikaciju za eksperimentalno vrednovanje</a:t>
            </a:r>
          </a:p>
          <a:p>
            <a:endParaRPr lang="hr-HR" sz="2400" dirty="0"/>
          </a:p>
          <a:p>
            <a:r>
              <a:rPr lang="hr-HR" sz="2400" dirty="0"/>
              <a:t>Primijeniti postupke na 5 različitih skupova podataka</a:t>
            </a:r>
          </a:p>
          <a:p>
            <a:endParaRPr lang="hr-HR" sz="2400" dirty="0"/>
          </a:p>
          <a:p>
            <a:r>
              <a:rPr lang="hr-HR" sz="2400" dirty="0"/>
              <a:t>Usporediti utjecaj pojedinih postupaka i kombinacija postupaka za popravljanje točnosti</a:t>
            </a:r>
          </a:p>
        </p:txBody>
      </p:sp>
    </p:spTree>
    <p:extLst>
      <p:ext uri="{BB962C8B-B14F-4D97-AF65-F5344CB8AC3E}">
        <p14:creationId xmlns:p14="http://schemas.microsoft.com/office/powerpoint/2010/main" val="160404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AB7B7075-259F-4445-BE1F-12171055C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POSTUPCI ZA POPRAVLJANJE TOČNOSTI</a:t>
            </a:r>
            <a:br>
              <a:rPr lang="hr-HR" dirty="0"/>
            </a:br>
            <a:r>
              <a:rPr lang="hr-HR" dirty="0"/>
              <a:t> - Naduzorkovanje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B6D9732-3809-4E24-9A94-804B243CD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SMOTE – Algoritam </a:t>
            </a:r>
            <a:r>
              <a:rPr lang="hr-HR" sz="2400" dirty="0" err="1"/>
              <a:t>Synthetic</a:t>
            </a:r>
            <a:r>
              <a:rPr lang="hr-HR" sz="2400" dirty="0"/>
              <a:t> </a:t>
            </a:r>
            <a:r>
              <a:rPr lang="hr-HR" sz="2400" dirty="0" err="1"/>
              <a:t>Minority</a:t>
            </a:r>
            <a:r>
              <a:rPr lang="hr-HR" sz="2400" dirty="0"/>
              <a:t> </a:t>
            </a:r>
            <a:r>
              <a:rPr lang="hr-HR" sz="2400" dirty="0" err="1"/>
              <a:t>Oversampling</a:t>
            </a:r>
            <a:r>
              <a:rPr lang="hr-HR" sz="2400" dirty="0"/>
              <a:t> </a:t>
            </a:r>
            <a:r>
              <a:rPr lang="hr-HR" sz="2400" dirty="0" err="1"/>
              <a:t>Technique</a:t>
            </a:r>
            <a:endParaRPr lang="hr-HR" sz="2400" dirty="0"/>
          </a:p>
          <a:p>
            <a:pPr lvl="1"/>
            <a:r>
              <a:rPr lang="hr-HR" sz="2400" dirty="0"/>
              <a:t>Naduzorkovanje manjinske klase generiranjem novih uzoraka</a:t>
            </a:r>
          </a:p>
          <a:p>
            <a:pPr lvl="1"/>
            <a:r>
              <a:rPr lang="pl-PL" sz="2400" dirty="0"/>
              <a:t>Interpolacija oko određenog broja najbližih susjeda</a:t>
            </a:r>
          </a:p>
          <a:p>
            <a:pPr marL="274320" lvl="1" indent="0">
              <a:buNone/>
            </a:pPr>
            <a:endParaRPr lang="pl-PL" sz="2400" dirty="0"/>
          </a:p>
          <a:p>
            <a:r>
              <a:rPr lang="hr-HR" sz="2400" dirty="0"/>
              <a:t>ADASYN – Algoritam </a:t>
            </a:r>
            <a:r>
              <a:rPr lang="hr-HR" sz="2400" dirty="0" err="1"/>
              <a:t>Adaptive</a:t>
            </a:r>
            <a:r>
              <a:rPr lang="hr-HR" sz="2400" dirty="0"/>
              <a:t> </a:t>
            </a:r>
            <a:r>
              <a:rPr lang="hr-HR" sz="2400" dirty="0" err="1"/>
              <a:t>Synthetic</a:t>
            </a:r>
            <a:r>
              <a:rPr lang="hr-HR" sz="2400" dirty="0"/>
              <a:t> </a:t>
            </a:r>
            <a:r>
              <a:rPr lang="hr-HR" sz="2400" dirty="0" err="1"/>
              <a:t>Sampling</a:t>
            </a:r>
            <a:r>
              <a:rPr lang="hr-HR" sz="2400" dirty="0"/>
              <a:t> </a:t>
            </a:r>
            <a:r>
              <a:rPr lang="hr-HR" sz="2400" dirty="0" err="1"/>
              <a:t>Method</a:t>
            </a:r>
            <a:endParaRPr lang="hr-HR" sz="2400" dirty="0"/>
          </a:p>
          <a:p>
            <a:pPr lvl="1"/>
            <a:r>
              <a:rPr lang="hr-HR" sz="2400" dirty="0"/>
              <a:t>Također </a:t>
            </a:r>
            <a:r>
              <a:rPr lang="hr-HR" sz="2400" dirty="0" err="1"/>
              <a:t>naduzorkovanje</a:t>
            </a:r>
            <a:r>
              <a:rPr lang="hr-HR" sz="2400" dirty="0"/>
              <a:t> generacijom uzoraka manjinske klase</a:t>
            </a:r>
          </a:p>
          <a:p>
            <a:pPr lvl="1"/>
            <a:r>
              <a:rPr lang="pl-PL" sz="2400" dirty="0"/>
              <a:t>Razlika: interpolacija oko uzoraka koje je teže klasificirati</a:t>
            </a:r>
          </a:p>
        </p:txBody>
      </p:sp>
    </p:spTree>
    <p:extLst>
      <p:ext uri="{BB962C8B-B14F-4D97-AF65-F5344CB8AC3E}">
        <p14:creationId xmlns:p14="http://schemas.microsoft.com/office/powerpoint/2010/main" val="211067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5FB847-01EA-4157-A263-247370DA2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POSTUPCI ZA POPRAVLJANJE TOČNOSTI</a:t>
            </a:r>
            <a:br>
              <a:rPr lang="hr-HR" dirty="0"/>
            </a:br>
            <a:r>
              <a:rPr lang="hr-HR" dirty="0"/>
              <a:t> - Poduzorkovanje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7368CA-49EE-40F2-80C9-37D97FEB8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Algoritam Random </a:t>
            </a:r>
            <a:r>
              <a:rPr lang="hr-HR" sz="2400" dirty="0" err="1"/>
              <a:t>Under</a:t>
            </a:r>
            <a:r>
              <a:rPr lang="hr-HR" sz="2400" dirty="0"/>
              <a:t> </a:t>
            </a:r>
            <a:r>
              <a:rPr lang="hr-HR" sz="2400" dirty="0" err="1"/>
              <a:t>Sampler</a:t>
            </a:r>
            <a:endParaRPr lang="hr-HR" sz="2400" dirty="0"/>
          </a:p>
          <a:p>
            <a:pPr lvl="1"/>
            <a:r>
              <a:rPr lang="hr-HR" sz="2400" dirty="0"/>
              <a:t>Brz i jednostavan postupak </a:t>
            </a:r>
            <a:r>
              <a:rPr lang="hr-HR" sz="2400" dirty="0" err="1"/>
              <a:t>poduzorkovanja</a:t>
            </a:r>
            <a:endParaRPr lang="hr-HR" sz="2400" dirty="0"/>
          </a:p>
          <a:p>
            <a:pPr lvl="1"/>
            <a:r>
              <a:rPr lang="pl-PL" sz="2400" dirty="0"/>
              <a:t>Nasumični odabir broja uzoraka većinskih klasa jednakog broju uzoraka manjinske klase, ostali se odbacuju</a:t>
            </a:r>
          </a:p>
          <a:p>
            <a:pPr marL="274320" lvl="1" indent="0">
              <a:buNone/>
            </a:pPr>
            <a:endParaRPr lang="pl-PL" sz="2400" dirty="0"/>
          </a:p>
          <a:p>
            <a:r>
              <a:rPr lang="hr-HR" sz="2400" dirty="0"/>
              <a:t>Algoritam </a:t>
            </a:r>
            <a:r>
              <a:rPr lang="hr-HR" sz="2400" dirty="0" err="1"/>
              <a:t>Near</a:t>
            </a:r>
            <a:r>
              <a:rPr lang="hr-HR" sz="2400" dirty="0"/>
              <a:t> Miss </a:t>
            </a:r>
            <a:r>
              <a:rPr lang="hr-HR" sz="2400" dirty="0" err="1"/>
              <a:t>Under</a:t>
            </a:r>
            <a:r>
              <a:rPr lang="hr-HR" sz="2400" dirty="0"/>
              <a:t> </a:t>
            </a:r>
            <a:r>
              <a:rPr lang="hr-HR" sz="2400" dirty="0" err="1"/>
              <a:t>Sampler</a:t>
            </a:r>
            <a:endParaRPr lang="hr-HR" sz="2400" dirty="0"/>
          </a:p>
          <a:p>
            <a:pPr lvl="1"/>
            <a:r>
              <a:rPr lang="pl-PL" sz="2400" dirty="0"/>
              <a:t>Poduzorkovanje korištenjem heuristike</a:t>
            </a:r>
          </a:p>
          <a:p>
            <a:pPr lvl="1"/>
            <a:r>
              <a:rPr lang="pl-PL" sz="2400" dirty="0"/>
              <a:t>Odabir uzoraka na temelju udaljenosti od referentnih uzoraka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08826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PRIMJER</a:t>
            </a:r>
            <a:endParaRPr lang="hr-HR" dirty="0"/>
          </a:p>
        </p:txBody>
      </p:sp>
      <p:graphicFrame>
        <p:nvGraphicFramePr>
          <p:cNvPr id="5" name="Rezervirano mjesto za sadržaj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695064"/>
              </p:ext>
            </p:extLst>
          </p:nvPr>
        </p:nvGraphicFramePr>
        <p:xfrm>
          <a:off x="1295400" y="1828800"/>
          <a:ext cx="9602517" cy="21945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200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rtl="0"/>
                      <a:endParaRPr lang="hr-HR" sz="2800" dirty="0"/>
                    </a:p>
                  </a:txBody>
                  <a:tcPr marL="158416" marR="158416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sz="2800" dirty="0"/>
                        <a:t>Većinski</a:t>
                      </a:r>
                    </a:p>
                  </a:txBody>
                  <a:tcPr marL="158416" marR="158416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sz="2800" dirty="0"/>
                        <a:t>Manjinski</a:t>
                      </a:r>
                    </a:p>
                  </a:txBody>
                  <a:tcPr marL="158416" marR="15841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rtl="0"/>
                      <a:r>
                        <a:rPr lang="hr-HR" sz="2800" dirty="0"/>
                        <a:t>Originalno</a:t>
                      </a:r>
                    </a:p>
                  </a:txBody>
                  <a:tcPr marL="158416" marR="158416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sz="2800" dirty="0"/>
                        <a:t>372</a:t>
                      </a:r>
                    </a:p>
                  </a:txBody>
                  <a:tcPr marL="158416" marR="158416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sz="2800" dirty="0"/>
                        <a:t>28</a:t>
                      </a:r>
                    </a:p>
                  </a:txBody>
                  <a:tcPr marL="158416" marR="1584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rtl="0"/>
                      <a:r>
                        <a:rPr lang="hr-HR" sz="2800" dirty="0"/>
                        <a:t>Naduzorkovanje</a:t>
                      </a:r>
                    </a:p>
                  </a:txBody>
                  <a:tcPr marL="158416" marR="158416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sz="2800" dirty="0"/>
                        <a:t>372</a:t>
                      </a:r>
                    </a:p>
                  </a:txBody>
                  <a:tcPr marL="158416" marR="158416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sz="2800" dirty="0"/>
                        <a:t>372</a:t>
                      </a:r>
                    </a:p>
                  </a:txBody>
                  <a:tcPr marL="158416" marR="15841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rtl="0"/>
                      <a:r>
                        <a:rPr lang="hr-HR" sz="2800" dirty="0"/>
                        <a:t>Poduzorkovanje</a:t>
                      </a:r>
                    </a:p>
                  </a:txBody>
                  <a:tcPr marL="158416" marR="158416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sz="2800" dirty="0"/>
                        <a:t>28</a:t>
                      </a:r>
                    </a:p>
                  </a:txBody>
                  <a:tcPr marL="158416" marR="158416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sz="2800" dirty="0"/>
                        <a:t>28</a:t>
                      </a:r>
                    </a:p>
                  </a:txBody>
                  <a:tcPr marL="158416" marR="15841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08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D86BCFAA-0AF9-4EB8-99E8-AC3B26EB6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KLASIFIKACIJSKI ALGORITMI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11276F1-C69A-4D0B-A374-A5B495DCB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37677"/>
            <a:ext cx="9601200" cy="4348163"/>
          </a:xfrm>
        </p:spPr>
        <p:txBody>
          <a:bodyPr>
            <a:normAutofit/>
          </a:bodyPr>
          <a:lstStyle/>
          <a:p>
            <a:r>
              <a:rPr lang="hr-HR" sz="2400" dirty="0" err="1"/>
              <a:t>Klasiﬁkator</a:t>
            </a:r>
            <a:r>
              <a:rPr lang="hr-HR" sz="2400" dirty="0"/>
              <a:t> k-najbližih susjeda</a:t>
            </a:r>
          </a:p>
          <a:p>
            <a:pPr lvl="1"/>
            <a:r>
              <a:rPr lang="hr-HR" sz="2400" dirty="0" err="1"/>
              <a:t>Negeneralizirajući</a:t>
            </a:r>
            <a:r>
              <a:rPr lang="hr-HR" sz="2400" dirty="0"/>
              <a:t> algoritam</a:t>
            </a:r>
          </a:p>
          <a:p>
            <a:pPr lvl="1"/>
            <a:r>
              <a:rPr lang="hr-HR" sz="2400" dirty="0"/>
              <a:t>Glasovi k najbližih susjeda svakog uzorka</a:t>
            </a:r>
          </a:p>
          <a:p>
            <a:pPr lvl="1"/>
            <a:r>
              <a:rPr lang="hr-HR" sz="2400" dirty="0"/>
              <a:t>Moguće dodijeliti različite težine pojedinim glasovima</a:t>
            </a:r>
          </a:p>
          <a:p>
            <a:pPr marL="274320" lvl="1" indent="0">
              <a:buNone/>
            </a:pPr>
            <a:endParaRPr lang="hr-HR" sz="2400" dirty="0"/>
          </a:p>
          <a:p>
            <a:r>
              <a:rPr lang="hr-HR" sz="2400" dirty="0" err="1"/>
              <a:t>Klasifikator</a:t>
            </a:r>
            <a:r>
              <a:rPr lang="hr-HR" sz="2400" dirty="0"/>
              <a:t> balansirane slučajne šume</a:t>
            </a:r>
          </a:p>
          <a:p>
            <a:pPr lvl="1"/>
            <a:r>
              <a:rPr lang="hr-HR" sz="2400" dirty="0"/>
              <a:t>Ansambl koji se sastoji od više stabala odluke</a:t>
            </a:r>
          </a:p>
          <a:p>
            <a:pPr lvl="1"/>
            <a:r>
              <a:rPr lang="pl-PL" sz="2400" dirty="0"/>
              <a:t>Svako stablo se gradi na temelju balansiranog skupa podataka</a:t>
            </a:r>
          </a:p>
        </p:txBody>
      </p:sp>
    </p:spTree>
    <p:extLst>
      <p:ext uri="{BB962C8B-B14F-4D97-AF65-F5344CB8AC3E}">
        <p14:creationId xmlns:p14="http://schemas.microsoft.com/office/powerpoint/2010/main" val="333078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SKUPOVI PODATAKA</a:t>
            </a:r>
            <a:endParaRPr lang="hr-HR" dirty="0"/>
          </a:p>
        </p:txBody>
      </p:sp>
      <p:graphicFrame>
        <p:nvGraphicFramePr>
          <p:cNvPr id="5" name="Rezervirano mjesto za sadržaj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94506271"/>
              </p:ext>
            </p:extLst>
          </p:nvPr>
        </p:nvGraphicFramePr>
        <p:xfrm>
          <a:off x="1295400" y="2111575"/>
          <a:ext cx="9601070" cy="301535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3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7583">
                  <a:extLst>
                    <a:ext uri="{9D8B030D-6E8A-4147-A177-3AD203B41FA5}">
                      <a16:colId xmlns:a16="http://schemas.microsoft.com/office/drawing/2014/main" val="423095356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85689990"/>
                    </a:ext>
                  </a:extLst>
                </a:gridCol>
                <a:gridCol w="159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3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407">
                <a:tc>
                  <a:txBody>
                    <a:bodyPr/>
                    <a:lstStyle/>
                    <a:p>
                      <a:pPr rtl="0"/>
                      <a:r>
                        <a:rPr lang="hr-HR" sz="2000" dirty="0"/>
                        <a:t>Naziv</a:t>
                      </a:r>
                    </a:p>
                  </a:txBody>
                  <a:tcPr marL="75424" marR="754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sz="2000" dirty="0"/>
                        <a:t>Broj uzoraka</a:t>
                      </a:r>
                    </a:p>
                  </a:txBody>
                  <a:tcPr marL="75424" marR="754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sz="2000" dirty="0"/>
                        <a:t>Broj atributa</a:t>
                      </a:r>
                    </a:p>
                  </a:txBody>
                  <a:tcPr marL="75424" marR="754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sz="2000" dirty="0"/>
                        <a:t>Broj klasa</a:t>
                      </a:r>
                    </a:p>
                  </a:txBody>
                  <a:tcPr marL="75424" marR="754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sz="2000" dirty="0"/>
                        <a:t>Udio manjinske klase</a:t>
                      </a:r>
                    </a:p>
                  </a:txBody>
                  <a:tcPr marL="75424" marR="7542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407">
                <a:tc>
                  <a:txBody>
                    <a:bodyPr/>
                    <a:lstStyle/>
                    <a:p>
                      <a:pPr rtl="0"/>
                      <a:r>
                        <a:rPr lang="hr-HR" sz="2000" dirty="0" err="1"/>
                        <a:t>Letter</a:t>
                      </a:r>
                      <a:endParaRPr lang="hr-HR" sz="2000" dirty="0"/>
                    </a:p>
                  </a:txBody>
                  <a:tcPr marL="75424" marR="754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sz="2000" dirty="0"/>
                        <a:t>20000</a:t>
                      </a:r>
                    </a:p>
                  </a:txBody>
                  <a:tcPr marL="75424" marR="754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sz="2000" dirty="0"/>
                        <a:t>16</a:t>
                      </a:r>
                    </a:p>
                  </a:txBody>
                  <a:tcPr marL="75424" marR="754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sz="2000" dirty="0"/>
                        <a:t>2</a:t>
                      </a:r>
                    </a:p>
                  </a:txBody>
                  <a:tcPr marL="75424" marR="754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sz="2000" dirty="0"/>
                        <a:t>19.39%</a:t>
                      </a:r>
                    </a:p>
                  </a:txBody>
                  <a:tcPr marL="75424" marR="754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476">
                <a:tc>
                  <a:txBody>
                    <a:bodyPr/>
                    <a:lstStyle/>
                    <a:p>
                      <a:pPr rtl="0"/>
                      <a:r>
                        <a:rPr lang="hr-HR" sz="2000" dirty="0"/>
                        <a:t>New-</a:t>
                      </a:r>
                      <a:r>
                        <a:rPr lang="hr-HR" sz="2000" dirty="0" err="1"/>
                        <a:t>thyroid</a:t>
                      </a:r>
                      <a:endParaRPr lang="hr-HR" sz="2000" dirty="0"/>
                    </a:p>
                  </a:txBody>
                  <a:tcPr marL="75424" marR="754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sz="2000" dirty="0"/>
                        <a:t>215</a:t>
                      </a:r>
                    </a:p>
                  </a:txBody>
                  <a:tcPr marL="75424" marR="754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sz="2000" dirty="0"/>
                        <a:t>5</a:t>
                      </a:r>
                    </a:p>
                  </a:txBody>
                  <a:tcPr marL="75424" marR="754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sz="2000" dirty="0"/>
                        <a:t>3</a:t>
                      </a:r>
                    </a:p>
                  </a:txBody>
                  <a:tcPr marL="75424" marR="754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sz="2000" dirty="0"/>
                        <a:t>13.95%</a:t>
                      </a:r>
                    </a:p>
                  </a:txBody>
                  <a:tcPr marL="75424" marR="754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476">
                <a:tc>
                  <a:txBody>
                    <a:bodyPr/>
                    <a:lstStyle/>
                    <a:p>
                      <a:pPr rtl="0"/>
                      <a:r>
                        <a:rPr lang="hr-HR" sz="2000" dirty="0" err="1"/>
                        <a:t>Satimage</a:t>
                      </a:r>
                      <a:endParaRPr lang="hr-HR" sz="2000" dirty="0"/>
                    </a:p>
                  </a:txBody>
                  <a:tcPr marL="75424" marR="754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sz="2000" dirty="0"/>
                        <a:t>6435</a:t>
                      </a:r>
                    </a:p>
                  </a:txBody>
                  <a:tcPr marL="75424" marR="754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sz="2000" dirty="0"/>
                        <a:t>36</a:t>
                      </a:r>
                    </a:p>
                  </a:txBody>
                  <a:tcPr marL="75424" marR="754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sz="2000" dirty="0"/>
                        <a:t>6</a:t>
                      </a:r>
                    </a:p>
                  </a:txBody>
                  <a:tcPr marL="75424" marR="754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sz="2000" dirty="0"/>
                        <a:t>9.73%</a:t>
                      </a:r>
                    </a:p>
                  </a:txBody>
                  <a:tcPr marL="75424" marR="754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476">
                <a:tc>
                  <a:txBody>
                    <a:bodyPr/>
                    <a:lstStyle/>
                    <a:p>
                      <a:pPr rtl="0"/>
                      <a:r>
                        <a:rPr lang="hr-HR" sz="2000" dirty="0" err="1"/>
                        <a:t>Flag</a:t>
                      </a:r>
                      <a:endParaRPr lang="hr-HR" sz="2000" dirty="0"/>
                    </a:p>
                  </a:txBody>
                  <a:tcPr marL="75424" marR="754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sz="2000" dirty="0"/>
                        <a:t>194</a:t>
                      </a:r>
                    </a:p>
                  </a:txBody>
                  <a:tcPr marL="75424" marR="754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sz="2000" dirty="0"/>
                        <a:t>28</a:t>
                      </a:r>
                    </a:p>
                  </a:txBody>
                  <a:tcPr marL="75424" marR="754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sz="2000" dirty="0"/>
                        <a:t>2</a:t>
                      </a:r>
                    </a:p>
                  </a:txBody>
                  <a:tcPr marL="75424" marR="754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sz="2000" dirty="0"/>
                        <a:t>8.76%</a:t>
                      </a:r>
                    </a:p>
                  </a:txBody>
                  <a:tcPr marL="75424" marR="75424" anchor="ctr"/>
                </a:tc>
                <a:extLst>
                  <a:ext uri="{0D108BD9-81ED-4DB2-BD59-A6C34878D82A}">
                    <a16:rowId xmlns:a16="http://schemas.microsoft.com/office/drawing/2014/main" val="2240742210"/>
                  </a:ext>
                </a:extLst>
              </a:tr>
              <a:tr h="476476">
                <a:tc>
                  <a:txBody>
                    <a:bodyPr/>
                    <a:lstStyle/>
                    <a:p>
                      <a:pPr rtl="0"/>
                      <a:r>
                        <a:rPr lang="hr-HR" sz="2000" dirty="0"/>
                        <a:t>Glass</a:t>
                      </a:r>
                    </a:p>
                  </a:txBody>
                  <a:tcPr marL="75424" marR="754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sz="2000" dirty="0"/>
                        <a:t>214</a:t>
                      </a:r>
                    </a:p>
                  </a:txBody>
                  <a:tcPr marL="75424" marR="754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sz="2000" dirty="0"/>
                        <a:t>9</a:t>
                      </a:r>
                    </a:p>
                  </a:txBody>
                  <a:tcPr marL="75424" marR="754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sz="2000" dirty="0"/>
                        <a:t>2</a:t>
                      </a:r>
                    </a:p>
                  </a:txBody>
                  <a:tcPr marL="75424" marR="754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sz="2000" dirty="0"/>
                        <a:t>7.94%</a:t>
                      </a:r>
                    </a:p>
                  </a:txBody>
                  <a:tcPr marL="75424" marR="75424" anchor="ctr"/>
                </a:tc>
                <a:extLst>
                  <a:ext uri="{0D108BD9-81ED-4DB2-BD59-A6C34878D82A}">
                    <a16:rowId xmlns:a16="http://schemas.microsoft.com/office/drawing/2014/main" val="1281149013"/>
                  </a:ext>
                </a:extLst>
              </a:tr>
            </a:tbl>
          </a:graphicData>
        </a:graphic>
      </p:graphicFrame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23BED5C-A00B-489D-88C0-AE848ACA6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66" y="1432243"/>
            <a:ext cx="9601134" cy="1358665"/>
          </a:xfrm>
        </p:spPr>
        <p:txBody>
          <a:bodyPr>
            <a:normAutofit/>
          </a:bodyPr>
          <a:lstStyle/>
          <a:p>
            <a:r>
              <a:rPr lang="hr-HR" sz="2400" dirty="0"/>
              <a:t>Skupovi preuzeti sa UCI repozitorija</a:t>
            </a:r>
          </a:p>
        </p:txBody>
      </p:sp>
    </p:spTree>
    <p:extLst>
      <p:ext uri="{BB962C8B-B14F-4D97-AF65-F5344CB8AC3E}">
        <p14:creationId xmlns:p14="http://schemas.microsoft.com/office/powerpoint/2010/main" val="194039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Brušeni metal 16 x 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891812_TF03030981" id="{EE1D5EEF-A8A0-4E57-969B-F176D69E56C5}" vid="{1FD71E82-B792-4814-B1AD-6F174C09D242}"/>
    </a:ext>
  </a:extLst>
</a:theme>
</file>

<file path=ppt/theme/theme2.xml><?xml version="1.0" encoding="utf-8"?>
<a:theme xmlns:a="http://schemas.openxmlformats.org/drawingml/2006/main" name="Tema sustava Offic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2961EA76-1630-4788-A629-8FDAFC9205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C05A15-2C36-4B2C-9ED7-7313D59409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A16170-AED4-43FB-90C7-1F1653EBFAC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s motivom zelenog brušenog metala (za široke zaslone)</Template>
  <TotalTime>1372</TotalTime>
  <Words>392</Words>
  <Application>Microsoft Office PowerPoint</Application>
  <PresentationFormat>Široki zaslon</PresentationFormat>
  <Paragraphs>113</Paragraphs>
  <Slides>13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Cambria Math</vt:lpstr>
      <vt:lpstr>Georgia</vt:lpstr>
      <vt:lpstr>Brušeni metal 16 x 9</vt:lpstr>
      <vt:lpstr>POSTUPCI STROJNOG UČENJA ZA POPRAVLJANJE TOČNOSTI KLASIFIKACIJE MANJINSKIH KLASA KOD NEBALANSIRANIH SKUPOVA PODATAKA</vt:lpstr>
      <vt:lpstr>UVOD U STROJNO UČENJE</vt:lpstr>
      <vt:lpstr>MOTIVACIJA</vt:lpstr>
      <vt:lpstr>ZADATAK ZAVRŠNOG RADA</vt:lpstr>
      <vt:lpstr>POSTUPCI ZA POPRAVLJANJE TOČNOSTI  - Naduzorkovanje</vt:lpstr>
      <vt:lpstr>POSTUPCI ZA POPRAVLJANJE TOČNOSTI  - Poduzorkovanje</vt:lpstr>
      <vt:lpstr>PRIMJER</vt:lpstr>
      <vt:lpstr>KLASIFIKACIJSKI ALGORITMI</vt:lpstr>
      <vt:lpstr>SKUPOVI PODATAKA</vt:lpstr>
      <vt:lpstr>POSTUPAK UČENJA MODELA</vt:lpstr>
      <vt:lpstr>MJERA F1</vt:lpstr>
      <vt:lpstr>REZULTATI</vt:lpstr>
      <vt:lpstr>ZAKLJUČAK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POSTUPCI STROJNOG UČENJA ZA POPRAVLJANJE TOČNOSTI KLASIFIKACIJE MANJINSKIH KLASA KOD NEBALANSIRANIH SKUPOVA PODATAKA</dc:title>
  <dc:creator>Marko Josipović</dc:creator>
  <cp:lastModifiedBy>Marko Josipović</cp:lastModifiedBy>
  <cp:revision>51</cp:revision>
  <dcterms:created xsi:type="dcterms:W3CDTF">2019-06-26T13:12:27Z</dcterms:created>
  <dcterms:modified xsi:type="dcterms:W3CDTF">2019-07-02T08:25:47Z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