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3" r:id="rId6"/>
    <p:sldId id="264" r:id="rId7"/>
    <p:sldId id="265" r:id="rId8"/>
    <p:sldId id="260" r:id="rId9"/>
    <p:sldId id="267" r:id="rId10"/>
    <p:sldId id="268" r:id="rId11"/>
    <p:sldId id="269" r:id="rId12"/>
    <p:sldId id="270" r:id="rId13"/>
    <p:sldId id="271" r:id="rId14"/>
    <p:sldId id="274" r:id="rId15"/>
    <p:sldId id="273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7C4CA-3E9D-5E66-612F-19FE51C27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BD218-08B8-177D-2D49-88DC815EB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F4527-D23E-6818-3FF6-D09A4A944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CA89-9237-4A80-8820-492686F067B0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45649-ACE2-ECE1-D6C9-41CFDCDF6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FD972-1A5F-50D3-E25F-176345E5B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9285-4294-4A28-B5A6-0DDA019B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74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22AB5-D1F3-289F-BFBF-08113A701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4A5B0-07FA-E585-84A4-300A62809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6ECF2-612C-F2DA-3884-FFFE71062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CA89-9237-4A80-8820-492686F067B0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9AAD5-1134-C028-342D-4ABA946A0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97B54-9B9D-FAC8-BDCD-BD6803E1E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9285-4294-4A28-B5A6-0DDA019B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5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23C66F-9559-EF12-DBCA-C2792E12A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6D1E96-FEC7-5C3A-FD52-0387BC688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BD942-40CC-2F53-F14A-0E6B6B1E1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CA89-9237-4A80-8820-492686F067B0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67CE3-66CE-AD64-7F47-0B4ED3CB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F5B53-3920-F333-3230-B3EF7A048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9285-4294-4A28-B5A6-0DDA019B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9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4EE0C-D558-47A0-9A77-32010E690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AF146-A696-CA13-5299-94305E057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80C4E-BBAB-4347-8FF9-AF77FFC48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CA89-9237-4A80-8820-492686F067B0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EDB62-50A9-3353-3D6E-2B9C10EFC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A9026-A86E-AF82-66A7-8721C3B43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9285-4294-4A28-B5A6-0DDA019B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6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71593-EFD4-2808-063A-62C35893C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EE250-9BFB-EBA6-F1C4-CE17D2379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8EF54-46ED-BC6A-A1AA-E6BD4427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CA89-9237-4A80-8820-492686F067B0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24C91-24A0-B24F-E5EA-7C8A75ECB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7B5F7-BD16-0ABA-B239-68EC5F93F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9285-4294-4A28-B5A6-0DDA019B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8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E041A-A0CC-D5EC-FD6B-532546AE3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3B87B-CBEA-65FF-CAEE-1496FE1A5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91253-DF7A-8C34-EF4B-3E7610BD9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C15AB-0018-933D-70D0-67FAE358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CA89-9237-4A80-8820-492686F067B0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42CF5-2266-8282-A817-FFABD6B21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3953FC-352B-2787-2C1D-D5B36B300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9285-4294-4A28-B5A6-0DDA019B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1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445D8-D28F-77D5-26AE-6A4D88C66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9307F-8641-ECBA-E53B-14DFC8E64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9AEF5C-3509-0584-9864-E7487CFBD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14231A-F10B-7411-DC71-FF980702A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83D6CD-09C2-AA8D-FCE7-5108AF4DD3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29894B-4632-63C0-0D93-D2CAF6CA8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CA89-9237-4A80-8820-492686F067B0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766052-E6A9-D711-244A-8C30F36A1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09E5E6-488E-78B0-A231-D4CF0D23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9285-4294-4A28-B5A6-0DDA019B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7791C-31F0-F424-0CC8-D467BEFE2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6AFDE4-AE25-982D-51AE-3B930268A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CA89-9237-4A80-8820-492686F067B0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5F1A27-836F-DA06-91C5-79EA69042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1318C3-29FF-01FE-19BE-97805A226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9285-4294-4A28-B5A6-0DDA019B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1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BDAA62-3F4B-DE4C-5463-B760E32A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CA89-9237-4A80-8820-492686F067B0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8AB972-BCAC-6893-07A7-8301A7C96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AAC11-07A1-8163-C07C-F95B7DE52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9285-4294-4A28-B5A6-0DDA019B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B320E-18A1-F7F7-0919-4B5BC7682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5D5D7-A1E7-FD9E-18EE-AAA07E250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03633-01FF-7A7F-3C4F-21E1AC032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8CD3B6-24DB-727B-C093-E53F2905E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CA89-9237-4A80-8820-492686F067B0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5728E-F2BB-02BE-D7E4-420123780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B69A8-0237-B2F6-9F78-5C27CB219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9285-4294-4A28-B5A6-0DDA019B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4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18383-E5F7-3CEA-AB36-647AA2991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1990A3-E747-8092-3831-AAF2CFCBB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D03068-9CF1-5C62-9E23-49F4E8BB5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3A5D5-D62D-0E8D-DD8E-B428A8050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CA89-9237-4A80-8820-492686F067B0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3BB4A-8D67-4672-1EF5-43B1CA5E9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567A0-A1CC-9632-188B-BCCB5C501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9285-4294-4A28-B5A6-0DDA019B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7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E8CB73-D4EC-F35F-3576-757BE6E71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CFA48-3A4F-EE8E-C29E-B0A91C0FF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6CD3C-1E8E-D156-38A4-0B45ACAAC3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FCA89-9237-4A80-8820-492686F067B0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8E238-F500-E60E-23BC-69EFE75A4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FFF01-04FE-9AED-47D9-605010176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9285-4294-4A28-B5A6-0DDA019B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6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8B8C9-C8F6-CC11-6656-16EAF464F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766056"/>
          </a:xfrm>
        </p:spPr>
        <p:txBody>
          <a:bodyPr>
            <a:normAutofit/>
          </a:bodyPr>
          <a:lstStyle/>
          <a:p>
            <a:r>
              <a:rPr lang="en-US" sz="3200" b="1" dirty="0"/>
              <a:t>OTKRIVANJE STRŠEĆIH VRIJEDNOSTI U SLIKOVNIM PODACIMA KORIŠTENJEM METODA STROJNOG I DUBOKOG UČENJA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E5053-74C8-664B-3C61-CB429F010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39340"/>
            <a:ext cx="9144000" cy="2246050"/>
          </a:xfrm>
        </p:spPr>
        <p:txBody>
          <a:bodyPr>
            <a:normAutofit fontScale="92500" lnSpcReduction="20000"/>
          </a:bodyPr>
          <a:lstStyle/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Martina Sušilović</a:t>
            </a:r>
          </a:p>
          <a:p>
            <a:r>
              <a:rPr lang="en-US" dirty="0">
                <a:latin typeface="+mj-lt"/>
              </a:rPr>
              <a:t>Mentor: </a:t>
            </a:r>
            <a:r>
              <a:rPr lang="en-US" b="0" i="0" dirty="0" err="1">
                <a:solidFill>
                  <a:srgbClr val="201F1E"/>
                </a:solidFill>
                <a:effectLst/>
                <a:latin typeface="+mj-lt"/>
              </a:rPr>
              <a:t>izv</a:t>
            </a:r>
            <a:r>
              <a:rPr lang="en-US" b="0" i="0" dirty="0">
                <a:solidFill>
                  <a:srgbClr val="201F1E"/>
                </a:solidFill>
                <a:effectLst/>
                <a:latin typeface="+mj-lt"/>
              </a:rPr>
              <a:t>. prof. dr. sc. Alan </a:t>
            </a:r>
            <a:r>
              <a:rPr lang="en-US" b="0" i="0" dirty="0" err="1">
                <a:solidFill>
                  <a:srgbClr val="201F1E"/>
                </a:solidFill>
                <a:effectLst/>
                <a:latin typeface="+mj-lt"/>
              </a:rPr>
              <a:t>Jović</a:t>
            </a:r>
            <a:endParaRPr lang="en-US" b="0" i="0" dirty="0">
              <a:solidFill>
                <a:srgbClr val="201F1E"/>
              </a:solidFill>
              <a:effectLst/>
              <a:latin typeface="+mj-lt"/>
            </a:endParaRPr>
          </a:p>
          <a:p>
            <a:endParaRPr lang="en-US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201F1E"/>
                </a:solidFill>
                <a:latin typeface="+mj-lt"/>
              </a:rPr>
              <a:t>Zagreb, </a:t>
            </a:r>
            <a:r>
              <a:rPr lang="en-US" dirty="0" err="1">
                <a:solidFill>
                  <a:srgbClr val="201F1E"/>
                </a:solidFill>
                <a:latin typeface="+mj-lt"/>
              </a:rPr>
              <a:t>lipanj</a:t>
            </a:r>
            <a:r>
              <a:rPr lang="en-US" dirty="0">
                <a:solidFill>
                  <a:srgbClr val="201F1E"/>
                </a:solidFill>
                <a:latin typeface="+mj-lt"/>
              </a:rPr>
              <a:t> 2022.</a:t>
            </a:r>
          </a:p>
          <a:p>
            <a:endParaRPr lang="en-US" dirty="0"/>
          </a:p>
        </p:txBody>
      </p:sp>
      <p:pic>
        <p:nvPicPr>
          <p:cNvPr id="6" name="Picture 5" descr="A picture containing text, night sky&#10;&#10;Description automatically generated">
            <a:extLst>
              <a:ext uri="{FF2B5EF4-FFF2-40B4-BE49-F238E27FC236}">
                <a16:creationId xmlns:a16="http://schemas.microsoft.com/office/drawing/2014/main" id="{A844EBF9-21B2-39FA-3655-E207383041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032" y="270058"/>
            <a:ext cx="3398454" cy="108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410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Metode</a:t>
            </a:r>
            <a:r>
              <a:rPr lang="en-US" sz="3600" b="1" dirty="0"/>
              <a:t> </a:t>
            </a:r>
            <a:r>
              <a:rPr lang="en-US" sz="3600" b="1" dirty="0" err="1"/>
              <a:t>dubokog</a:t>
            </a:r>
            <a:r>
              <a:rPr lang="en-US" sz="3600" b="1" dirty="0"/>
              <a:t> </a:t>
            </a:r>
            <a:r>
              <a:rPr lang="en-US" sz="3600" b="1" dirty="0" err="1"/>
              <a:t>učenja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Konvolucijski</a:t>
            </a:r>
            <a:r>
              <a:rPr lang="en-US" b="1" dirty="0"/>
              <a:t> </a:t>
            </a:r>
            <a:r>
              <a:rPr lang="en-US" b="1" dirty="0" err="1"/>
              <a:t>autoenkoder</a:t>
            </a:r>
            <a:endParaRPr lang="en-US" dirty="0"/>
          </a:p>
          <a:p>
            <a:pPr lvl="1"/>
            <a:r>
              <a:rPr lang="en-US" dirty="0" err="1"/>
              <a:t>konvolucijski</a:t>
            </a:r>
            <a:r>
              <a:rPr lang="en-US" dirty="0"/>
              <a:t> </a:t>
            </a:r>
            <a:r>
              <a:rPr lang="en-US" dirty="0" err="1"/>
              <a:t>slojevi</a:t>
            </a:r>
            <a:endParaRPr lang="en-US" dirty="0"/>
          </a:p>
          <a:p>
            <a:pPr lvl="1"/>
            <a:r>
              <a:rPr lang="en-US" dirty="0" err="1"/>
              <a:t>aktivacijska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zglobnice</a:t>
            </a:r>
            <a:r>
              <a:rPr lang="en-US" dirty="0"/>
              <a:t> (</a:t>
            </a:r>
            <a:r>
              <a:rPr lang="en-US" dirty="0" err="1"/>
              <a:t>ReLU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normalizacija</a:t>
            </a:r>
            <a:r>
              <a:rPr lang="en-US" dirty="0"/>
              <a:t> mini-</a:t>
            </a:r>
            <a:r>
              <a:rPr lang="en-US" dirty="0" err="1"/>
              <a:t>grupe</a:t>
            </a:r>
            <a:endParaRPr lang="en-US" dirty="0"/>
          </a:p>
          <a:p>
            <a:pPr lvl="1"/>
            <a:r>
              <a:rPr lang="en-US" dirty="0" err="1"/>
              <a:t>arhitektura</a:t>
            </a:r>
            <a:r>
              <a:rPr lang="en-US" dirty="0"/>
              <a:t> bez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uskog</a:t>
            </a:r>
            <a:r>
              <a:rPr lang="en-US" dirty="0"/>
              <a:t> </a:t>
            </a:r>
            <a:r>
              <a:rPr lang="en-US" dirty="0" err="1"/>
              <a:t>grla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err="1"/>
              <a:t>hiperparametri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: 8</a:t>
            </a:r>
          </a:p>
          <a:p>
            <a:pPr lvl="2"/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epoha</a:t>
            </a:r>
            <a:r>
              <a:rPr lang="en-US" dirty="0"/>
              <a:t>: 10</a:t>
            </a:r>
          </a:p>
          <a:p>
            <a:pPr lvl="2"/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učenja</a:t>
            </a:r>
            <a:r>
              <a:rPr lang="en-US" dirty="0"/>
              <a:t>: </a:t>
            </a:r>
            <a:r>
              <a:rPr lang="hr-HR" sz="1800" dirty="0">
                <a:effectLst/>
                <a:ea typeface="Times New Roman" panose="02020603050405020304" pitchFamily="18" charset="0"/>
              </a:rPr>
              <a:t>10</a:t>
            </a:r>
            <a:r>
              <a:rPr lang="hr-HR" sz="1800" baseline="30000" dirty="0">
                <a:effectLst/>
                <a:ea typeface="Times New Roman" panose="02020603050405020304" pitchFamily="18" charset="0"/>
              </a:rPr>
              <a:t>-4</a:t>
            </a:r>
            <a:r>
              <a:rPr lang="hr-HR" sz="1800" dirty="0">
                <a:effectLst/>
                <a:ea typeface="Times New Roman" panose="02020603050405020304" pitchFamily="18" charset="0"/>
              </a:rPr>
              <a:t> </a:t>
            </a:r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EC923F-B604-FF83-D490-37314C2D7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951" y="3841351"/>
            <a:ext cx="4441372" cy="182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994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Metode</a:t>
            </a:r>
            <a:r>
              <a:rPr lang="en-US" sz="3600" b="1" dirty="0"/>
              <a:t> </a:t>
            </a:r>
            <a:r>
              <a:rPr lang="en-US" sz="3600" b="1" dirty="0" err="1"/>
              <a:t>dubokog</a:t>
            </a:r>
            <a:r>
              <a:rPr lang="en-US" sz="3600" b="1" dirty="0"/>
              <a:t> </a:t>
            </a:r>
            <a:r>
              <a:rPr lang="en-US" sz="3600" b="1" dirty="0" err="1"/>
              <a:t>učenja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Varijacijski</a:t>
            </a:r>
            <a:r>
              <a:rPr lang="en-US" b="1" dirty="0"/>
              <a:t> </a:t>
            </a:r>
            <a:r>
              <a:rPr lang="en-US" b="1" dirty="0" err="1"/>
              <a:t>autoenkoder</a:t>
            </a:r>
            <a:endParaRPr lang="en-US" dirty="0"/>
          </a:p>
          <a:p>
            <a:pPr lvl="1"/>
            <a:r>
              <a:rPr lang="en-US" dirty="0" err="1"/>
              <a:t>izlazu</a:t>
            </a:r>
            <a:r>
              <a:rPr lang="en-US" dirty="0"/>
              <a:t> </a:t>
            </a:r>
            <a:r>
              <a:rPr lang="en-US" dirty="0" err="1"/>
              <a:t>kodera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parametri</a:t>
            </a:r>
            <a:r>
              <a:rPr lang="en-US" dirty="0"/>
              <a:t> </a:t>
            </a:r>
            <a:r>
              <a:rPr lang="en-US" dirty="0" err="1"/>
              <a:t>distribucije</a:t>
            </a:r>
            <a:endParaRPr lang="en-US" dirty="0"/>
          </a:p>
          <a:p>
            <a:pPr lvl="1"/>
            <a:r>
              <a:rPr lang="en-US" dirty="0" err="1"/>
              <a:t>konvolucijski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povezani</a:t>
            </a:r>
            <a:r>
              <a:rPr lang="en-US" dirty="0"/>
              <a:t> </a:t>
            </a:r>
            <a:r>
              <a:rPr lang="en-US" dirty="0" err="1"/>
              <a:t>slojevi</a:t>
            </a:r>
            <a:endParaRPr lang="en-US" dirty="0"/>
          </a:p>
          <a:p>
            <a:pPr lvl="1"/>
            <a:r>
              <a:rPr lang="en-US" dirty="0" err="1"/>
              <a:t>uzorkovanje</a:t>
            </a:r>
            <a:r>
              <a:rPr lang="en-US" dirty="0"/>
              <a:t> </a:t>
            </a:r>
            <a:r>
              <a:rPr lang="en-US" dirty="0" err="1"/>
              <a:t>latentnog</a:t>
            </a:r>
            <a:r>
              <a:rPr lang="en-US" dirty="0"/>
              <a:t> </a:t>
            </a:r>
            <a:r>
              <a:rPr lang="en-US" dirty="0" err="1"/>
              <a:t>vektora</a:t>
            </a:r>
            <a:endParaRPr lang="en-US" dirty="0"/>
          </a:p>
          <a:p>
            <a:pPr lvl="1"/>
            <a:r>
              <a:rPr lang="en-US" dirty="0" err="1"/>
              <a:t>dodatan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/>
              <a:t>: </a:t>
            </a:r>
            <a:r>
              <a:rPr lang="hr-HR" dirty="0" err="1">
                <a:effectLst/>
                <a:ea typeface="Times New Roman" panose="02020603050405020304" pitchFamily="18" charset="0"/>
              </a:rPr>
              <a:t>Kullback-Leiblerova</a:t>
            </a:r>
            <a:r>
              <a:rPr lang="hr-HR" dirty="0">
                <a:effectLst/>
                <a:ea typeface="Times New Roman" panose="02020603050405020304" pitchFamily="18" charset="0"/>
              </a:rPr>
              <a:t> (</a:t>
            </a:r>
            <a:r>
              <a:rPr lang="hr-HR" b="1" dirty="0">
                <a:effectLst/>
                <a:ea typeface="Times New Roman" panose="02020603050405020304" pitchFamily="18" charset="0"/>
              </a:rPr>
              <a:t>KL</a:t>
            </a:r>
            <a:r>
              <a:rPr lang="hr-HR" dirty="0">
                <a:effectLst/>
                <a:ea typeface="Times New Roman" panose="02020603050405020304" pitchFamily="18" charset="0"/>
              </a:rPr>
              <a:t>) divergencija 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lvl="1"/>
            <a:endParaRPr lang="en-US" dirty="0"/>
          </a:p>
          <a:p>
            <a:pPr lvl="1"/>
            <a:r>
              <a:rPr lang="en-US" dirty="0" err="1"/>
              <a:t>hiperparametri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: 8</a:t>
            </a:r>
          </a:p>
          <a:p>
            <a:pPr lvl="2"/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epoha</a:t>
            </a:r>
            <a:r>
              <a:rPr lang="en-US" dirty="0"/>
              <a:t>: 10</a:t>
            </a:r>
          </a:p>
          <a:p>
            <a:pPr lvl="2"/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učenja</a:t>
            </a:r>
            <a:r>
              <a:rPr lang="en-US" dirty="0"/>
              <a:t>: </a:t>
            </a:r>
            <a:r>
              <a:rPr lang="hr-HR" sz="1800" dirty="0">
                <a:effectLst/>
                <a:ea typeface="Times New Roman" panose="02020603050405020304" pitchFamily="18" charset="0"/>
              </a:rPr>
              <a:t>10</a:t>
            </a:r>
            <a:r>
              <a:rPr lang="hr-HR" sz="1800" baseline="30000" dirty="0">
                <a:effectLst/>
                <a:ea typeface="Times New Roman" panose="02020603050405020304" pitchFamily="18" charset="0"/>
              </a:rPr>
              <a:t>-</a:t>
            </a:r>
            <a:r>
              <a:rPr lang="en-US" sz="18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hr-HR" sz="1800" dirty="0">
                <a:effectLst/>
                <a:ea typeface="Times New Roman" panose="02020603050405020304" pitchFamily="18" charset="0"/>
              </a:rPr>
              <a:t> 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B2859381-BCAC-5BAF-8174-1BF6FE25EF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979" y="3980687"/>
            <a:ext cx="4997551" cy="207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320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Metode</a:t>
            </a:r>
            <a:r>
              <a:rPr lang="en-US" sz="3600" b="1" dirty="0"/>
              <a:t> </a:t>
            </a:r>
            <a:r>
              <a:rPr lang="en-US" sz="3600" b="1" dirty="0" err="1"/>
              <a:t>dubokog</a:t>
            </a:r>
            <a:r>
              <a:rPr lang="en-US" sz="3600" b="1" dirty="0"/>
              <a:t> </a:t>
            </a:r>
            <a:r>
              <a:rPr lang="en-US" sz="3600" b="1" dirty="0" err="1"/>
              <a:t>učenja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FEB366E3-C955-469C-3AD8-08391F9212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539" y="1662329"/>
            <a:ext cx="4711123" cy="3533342"/>
          </a:xfrm>
          <a:prstGeom prst="rect">
            <a:avLst/>
          </a:prstGeom>
        </p:spPr>
      </p:pic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33B86318-F8CE-E1C6-7E41-30FD1B8359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62329"/>
            <a:ext cx="4711122" cy="353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481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Rezultati</a:t>
            </a:r>
            <a:r>
              <a:rPr lang="en-US" sz="3600" b="1" dirty="0"/>
              <a:t> </a:t>
            </a:r>
            <a:r>
              <a:rPr lang="en-US" sz="3600" b="1" dirty="0" err="1"/>
              <a:t>algoritama</a:t>
            </a:r>
            <a:r>
              <a:rPr lang="en-US" sz="3600" b="1" dirty="0"/>
              <a:t> </a:t>
            </a:r>
            <a:r>
              <a:rPr lang="en-US" sz="3600" b="1" dirty="0" err="1"/>
              <a:t>dubokog</a:t>
            </a:r>
            <a:r>
              <a:rPr lang="en-US" sz="3600" b="1" dirty="0"/>
              <a:t> </a:t>
            </a:r>
            <a:r>
              <a:rPr lang="en-US" sz="3600" b="1" dirty="0" err="1"/>
              <a:t>učenja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B06115F5-8647-4310-6C84-8B805DF599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337" y="1343025"/>
            <a:ext cx="9077325" cy="2269331"/>
          </a:xfrm>
          <a:prstGeom prst="rect">
            <a:avLst/>
          </a:prstGeom>
        </p:spPr>
      </p:pic>
      <p:pic>
        <p:nvPicPr>
          <p:cNvPr id="9" name="Picture 8" descr="Chart, histogram&#10;&#10;Description automatically generated">
            <a:extLst>
              <a:ext uri="{FF2B5EF4-FFF2-40B4-BE49-F238E27FC236}">
                <a16:creationId xmlns:a16="http://schemas.microsoft.com/office/drawing/2014/main" id="{9F5FF019-3707-C414-9E9E-12268AF9FF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337" y="3748087"/>
            <a:ext cx="9077325" cy="2269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661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Usporedba</a:t>
            </a:r>
            <a:r>
              <a:rPr lang="en-US" sz="3600" b="1" dirty="0"/>
              <a:t> </a:t>
            </a:r>
            <a:r>
              <a:rPr lang="en-US" sz="3600" b="1" dirty="0" err="1"/>
              <a:t>rezultata</a:t>
            </a:r>
            <a:r>
              <a:rPr lang="en-US" sz="3600" b="1" dirty="0"/>
              <a:t> </a:t>
            </a:r>
            <a:r>
              <a:rPr lang="en-US" sz="3600" b="1" dirty="0" err="1"/>
              <a:t>algoritama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C289E9-2C82-EA34-7543-2CE68B6C91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691" b="13022"/>
          <a:stretch/>
        </p:blipFill>
        <p:spPr>
          <a:xfrm>
            <a:off x="3466215" y="2223530"/>
            <a:ext cx="2417018" cy="234091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976F39-0DF4-BAE6-131E-43F0274BBE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691"/>
          <a:stretch/>
        </p:blipFill>
        <p:spPr>
          <a:xfrm>
            <a:off x="6308768" y="2230458"/>
            <a:ext cx="2417018" cy="26913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75764AA-7FC1-9E22-0D24-18AF55D437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1321" y="2230458"/>
            <a:ext cx="5580888" cy="26913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40C38F0-3998-0AEB-EE35-B06416B4795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6691"/>
          <a:stretch/>
        </p:blipFill>
        <p:spPr>
          <a:xfrm>
            <a:off x="727622" y="2223530"/>
            <a:ext cx="2423240" cy="269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506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Zaključak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algoritmi</a:t>
            </a:r>
            <a:r>
              <a:rPr lang="en-US" dirty="0"/>
              <a:t> </a:t>
            </a:r>
            <a:r>
              <a:rPr lang="en-US" dirty="0" err="1"/>
              <a:t>prikladni</a:t>
            </a:r>
            <a:r>
              <a:rPr lang="en-US" dirty="0"/>
              <a:t> za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probleme</a:t>
            </a:r>
            <a:endParaRPr lang="en-US" dirty="0"/>
          </a:p>
          <a:p>
            <a:pPr lvl="1"/>
            <a:r>
              <a:rPr lang="en-US" dirty="0" err="1"/>
              <a:t>najuspješniji</a:t>
            </a:r>
            <a:r>
              <a:rPr lang="en-US" dirty="0"/>
              <a:t>: </a:t>
            </a:r>
            <a:r>
              <a:rPr lang="en-US" dirty="0" err="1"/>
              <a:t>algoritam</a:t>
            </a:r>
            <a:r>
              <a:rPr lang="en-US" dirty="0"/>
              <a:t> LOF s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parametrom</a:t>
            </a:r>
            <a:r>
              <a:rPr lang="en-US" dirty="0"/>
              <a:t> </a:t>
            </a:r>
            <a:r>
              <a:rPr lang="en-US" i="1" dirty="0"/>
              <a:t>k</a:t>
            </a:r>
          </a:p>
          <a:p>
            <a:pPr lvl="1"/>
            <a:r>
              <a:rPr lang="en-US" dirty="0" err="1"/>
              <a:t>duboki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prikladni</a:t>
            </a:r>
            <a:r>
              <a:rPr lang="en-US" dirty="0"/>
              <a:t> za </a:t>
            </a:r>
            <a:r>
              <a:rPr lang="en-US" dirty="0" err="1"/>
              <a:t>skupove</a:t>
            </a:r>
            <a:r>
              <a:rPr lang="en-US" dirty="0"/>
              <a:t> s </a:t>
            </a:r>
            <a:r>
              <a:rPr lang="en-US" dirty="0" err="1"/>
              <a:t>većim</a:t>
            </a:r>
            <a:r>
              <a:rPr lang="en-US" dirty="0"/>
              <a:t> </a:t>
            </a:r>
            <a:r>
              <a:rPr lang="en-US" dirty="0" err="1"/>
              <a:t>udjelom</a:t>
            </a:r>
            <a:r>
              <a:rPr lang="en-US" dirty="0"/>
              <a:t> </a:t>
            </a:r>
            <a:r>
              <a:rPr lang="en-US" dirty="0" err="1"/>
              <a:t>stršećih</a:t>
            </a:r>
            <a:r>
              <a:rPr lang="en-US" dirty="0"/>
              <a:t> </a:t>
            </a:r>
            <a:r>
              <a:rPr lang="en-US" dirty="0" err="1"/>
              <a:t>vrijednosti</a:t>
            </a:r>
            <a:endParaRPr lang="en-US" dirty="0"/>
          </a:p>
          <a:p>
            <a:pPr lvl="1"/>
            <a:r>
              <a:rPr lang="en-US" dirty="0" err="1"/>
              <a:t>duboki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kompleksni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teški</a:t>
            </a:r>
            <a:r>
              <a:rPr lang="en-US" dirty="0"/>
              <a:t> za </a:t>
            </a:r>
            <a:r>
              <a:rPr lang="en-US" dirty="0" err="1"/>
              <a:t>interpretirati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88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Hvala</a:t>
            </a:r>
            <a:r>
              <a:rPr lang="en-US" sz="3600" b="1" dirty="0"/>
              <a:t> </a:t>
            </a:r>
            <a:r>
              <a:rPr lang="en-US" sz="3600" b="1" dirty="0" err="1"/>
              <a:t>na</a:t>
            </a:r>
            <a:r>
              <a:rPr lang="en-US" sz="3600" b="1" dirty="0"/>
              <a:t> </a:t>
            </a:r>
            <a:r>
              <a:rPr lang="en-US" sz="3600" b="1" dirty="0" err="1"/>
              <a:t>pažnji</a:t>
            </a:r>
            <a:r>
              <a:rPr lang="en-US" sz="3600" b="1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pPr marL="0" indent="0">
              <a:buNone/>
            </a:pPr>
            <a:r>
              <a:rPr lang="en-US" sz="3500" b="1" dirty="0" err="1">
                <a:latin typeface="+mj-lt"/>
              </a:rPr>
              <a:t>Pitanja</a:t>
            </a:r>
            <a:r>
              <a:rPr lang="en-US" sz="3500" b="1" dirty="0">
                <a:latin typeface="+mj-lt"/>
              </a:rPr>
              <a:t>?</a:t>
            </a:r>
            <a:endParaRPr lang="en-US" b="1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23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Uvod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r>
              <a:rPr lang="en-US" dirty="0" err="1"/>
              <a:t>stršeće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(</a:t>
            </a:r>
            <a:r>
              <a:rPr lang="en-US" dirty="0" err="1"/>
              <a:t>engl.</a:t>
            </a:r>
            <a:r>
              <a:rPr lang="en-US" dirty="0"/>
              <a:t> </a:t>
            </a:r>
            <a:r>
              <a:rPr lang="en-US" i="1" dirty="0"/>
              <a:t>outliers</a:t>
            </a:r>
            <a:r>
              <a:rPr lang="en-US" dirty="0"/>
              <a:t>)</a:t>
            </a:r>
          </a:p>
          <a:p>
            <a:r>
              <a:rPr lang="en-US" dirty="0" err="1"/>
              <a:t>negativan</a:t>
            </a:r>
            <a:r>
              <a:rPr lang="en-US" dirty="0"/>
              <a:t> </a:t>
            </a:r>
            <a:r>
              <a:rPr lang="en-US" dirty="0" err="1"/>
              <a:t>utjecaj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učenje</a:t>
            </a:r>
            <a:r>
              <a:rPr lang="en-US" dirty="0"/>
              <a:t> </a:t>
            </a:r>
            <a:r>
              <a:rPr lang="en-US" dirty="0" err="1"/>
              <a:t>modela</a:t>
            </a:r>
            <a:endParaRPr lang="en-US" dirty="0"/>
          </a:p>
          <a:p>
            <a:r>
              <a:rPr lang="en-US" dirty="0" err="1"/>
              <a:t>detekcija</a:t>
            </a:r>
            <a:r>
              <a:rPr lang="en-US" dirty="0"/>
              <a:t> </a:t>
            </a:r>
            <a:r>
              <a:rPr lang="en-US" dirty="0" err="1"/>
              <a:t>stršećih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-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strojnog</a:t>
            </a:r>
            <a:r>
              <a:rPr lang="en-US" dirty="0"/>
              <a:t> </a:t>
            </a:r>
            <a:r>
              <a:rPr lang="en-US" dirty="0" err="1"/>
              <a:t>učenja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3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detekciji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nadzirani</a:t>
            </a:r>
            <a:endParaRPr lang="en-US" dirty="0"/>
          </a:p>
          <a:p>
            <a:pPr lvl="1"/>
            <a:r>
              <a:rPr lang="en-US" dirty="0" err="1"/>
              <a:t>polunadzirani</a:t>
            </a:r>
            <a:endParaRPr lang="en-US" dirty="0"/>
          </a:p>
          <a:p>
            <a:pPr lvl="1"/>
            <a:r>
              <a:rPr lang="en-US" b="1" dirty="0" err="1"/>
              <a:t>nenadzirani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06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Definicija</a:t>
            </a:r>
            <a:r>
              <a:rPr lang="en-US" sz="3600" b="1" dirty="0"/>
              <a:t> </a:t>
            </a:r>
            <a:r>
              <a:rPr lang="en-US" sz="3600" b="1" dirty="0" err="1"/>
              <a:t>problema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r>
              <a:rPr lang="en-US" dirty="0" err="1"/>
              <a:t>detekcija</a:t>
            </a:r>
            <a:r>
              <a:rPr lang="en-US" dirty="0"/>
              <a:t> </a:t>
            </a:r>
            <a:r>
              <a:rPr lang="en-US" dirty="0" err="1"/>
              <a:t>površinskih</a:t>
            </a:r>
            <a:r>
              <a:rPr lang="en-US" dirty="0"/>
              <a:t> </a:t>
            </a:r>
            <a:r>
              <a:rPr lang="en-US" dirty="0" err="1"/>
              <a:t>oštećenja</a:t>
            </a:r>
            <a:r>
              <a:rPr lang="en-US" dirty="0"/>
              <a:t> </a:t>
            </a:r>
            <a:r>
              <a:rPr lang="en-US" dirty="0" err="1"/>
              <a:t>građevina</a:t>
            </a:r>
            <a:endParaRPr lang="en-US" dirty="0"/>
          </a:p>
          <a:p>
            <a:r>
              <a:rPr lang="en-US" dirty="0"/>
              <a:t>2 </a:t>
            </a:r>
            <a:r>
              <a:rPr lang="en-US" dirty="0" err="1"/>
              <a:t>razreda</a:t>
            </a:r>
            <a:r>
              <a:rPr lang="en-US" dirty="0"/>
              <a:t>: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bez </a:t>
            </a:r>
            <a:r>
              <a:rPr lang="en-US" dirty="0" err="1"/>
              <a:t>oštećenja</a:t>
            </a:r>
            <a:endParaRPr lang="en-US" dirty="0"/>
          </a:p>
          <a:p>
            <a:r>
              <a:rPr lang="en-US" dirty="0" err="1"/>
              <a:t>inačice</a:t>
            </a:r>
            <a:r>
              <a:rPr lang="en-US" dirty="0"/>
              <a:t> </a:t>
            </a:r>
            <a:r>
              <a:rPr lang="en-US" dirty="0" err="1"/>
              <a:t>skupa</a:t>
            </a:r>
            <a:r>
              <a:rPr lang="en-US" dirty="0"/>
              <a:t> s 5%, 10%, 20% </a:t>
            </a:r>
            <a:r>
              <a:rPr lang="en-US" dirty="0" err="1"/>
              <a:t>i</a:t>
            </a:r>
            <a:r>
              <a:rPr lang="en-US" dirty="0"/>
              <a:t> 30% </a:t>
            </a:r>
            <a:r>
              <a:rPr lang="en-US" dirty="0" err="1"/>
              <a:t>anomalija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 descr="A picture containing text, tiled, stone&#10;&#10;Description automatically generated">
            <a:extLst>
              <a:ext uri="{FF2B5EF4-FFF2-40B4-BE49-F238E27FC236}">
                <a16:creationId xmlns:a16="http://schemas.microsoft.com/office/drawing/2014/main" id="{083DA060-7FD9-2E7E-B019-7E5B6E1E66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63" y="3765841"/>
            <a:ext cx="4574372" cy="1829613"/>
          </a:xfrm>
          <a:prstGeom prst="rect">
            <a:avLst/>
          </a:prstGeom>
        </p:spPr>
      </p:pic>
      <p:pic>
        <p:nvPicPr>
          <p:cNvPr id="7" name="Picture 6" descr="A picture containing text, outdoor, different&#10;&#10;Description automatically generated">
            <a:extLst>
              <a:ext uri="{FF2B5EF4-FFF2-40B4-BE49-F238E27FC236}">
                <a16:creationId xmlns:a16="http://schemas.microsoft.com/office/drawing/2014/main" id="{464F6CE5-CA7A-A2C5-6D35-FD7078F4F8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1860" y="3765840"/>
            <a:ext cx="4574377" cy="182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34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Metode</a:t>
            </a:r>
            <a:r>
              <a:rPr lang="en-US" sz="3600" b="1" dirty="0"/>
              <a:t> </a:t>
            </a:r>
            <a:r>
              <a:rPr lang="en-US" sz="3600" b="1" dirty="0" err="1"/>
              <a:t>strojnog</a:t>
            </a:r>
            <a:r>
              <a:rPr lang="en-US" sz="3600" b="1" dirty="0"/>
              <a:t> </a:t>
            </a:r>
            <a:r>
              <a:rPr lang="en-US" sz="3600" b="1" dirty="0" err="1"/>
              <a:t>učenja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temeljeni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udaljenosti</a:t>
            </a:r>
            <a:r>
              <a:rPr lang="en-US" dirty="0"/>
              <a:t>, </a:t>
            </a:r>
            <a:r>
              <a:rPr lang="en-US" dirty="0" err="1"/>
              <a:t>gustoći</a:t>
            </a:r>
            <a:r>
              <a:rPr lang="en-US" dirty="0"/>
              <a:t>, </a:t>
            </a:r>
            <a:r>
              <a:rPr lang="en-US" dirty="0" err="1"/>
              <a:t>odstupanju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</a:t>
            </a:r>
          </a:p>
          <a:p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definicije</a:t>
            </a:r>
            <a:r>
              <a:rPr lang="en-US" dirty="0"/>
              <a:t> </a:t>
            </a:r>
            <a:r>
              <a:rPr lang="en-US" dirty="0" err="1"/>
              <a:t>stršećih</a:t>
            </a:r>
            <a:r>
              <a:rPr lang="en-US" dirty="0"/>
              <a:t> </a:t>
            </a:r>
            <a:r>
              <a:rPr lang="en-US" dirty="0" err="1"/>
              <a:t>vrijednosti</a:t>
            </a:r>
            <a:endParaRPr lang="en-US" dirty="0"/>
          </a:p>
          <a:p>
            <a:r>
              <a:rPr lang="en-US" dirty="0"/>
              <a:t>u </a:t>
            </a:r>
            <a:r>
              <a:rPr lang="en-US" dirty="0" err="1"/>
              <a:t>sklopu</a:t>
            </a:r>
            <a:r>
              <a:rPr lang="en-US" dirty="0"/>
              <a:t> </a:t>
            </a:r>
            <a:r>
              <a:rPr lang="en-US" dirty="0" err="1"/>
              <a:t>biblioteke</a:t>
            </a:r>
            <a:r>
              <a:rPr lang="en-US" dirty="0"/>
              <a:t> </a:t>
            </a:r>
            <a:r>
              <a:rPr lang="en-US" b="1" dirty="0"/>
              <a:t>scikit-learn</a:t>
            </a:r>
          </a:p>
          <a:p>
            <a:endParaRPr lang="en-US" dirty="0"/>
          </a:p>
          <a:p>
            <a:r>
              <a:rPr lang="en-US" dirty="0" err="1"/>
              <a:t>usporedba</a:t>
            </a:r>
            <a:r>
              <a:rPr lang="en-US" dirty="0"/>
              <a:t>: </a:t>
            </a:r>
            <a:r>
              <a:rPr lang="en-US" dirty="0" err="1"/>
              <a:t>preciznost</a:t>
            </a:r>
            <a:r>
              <a:rPr lang="en-US" dirty="0"/>
              <a:t> (</a:t>
            </a:r>
            <a:r>
              <a:rPr lang="en-US" b="1" dirty="0"/>
              <a:t>P</a:t>
            </a:r>
            <a:r>
              <a:rPr lang="en-US" dirty="0"/>
              <a:t>), </a:t>
            </a:r>
            <a:r>
              <a:rPr lang="en-US" dirty="0" err="1"/>
              <a:t>odziv</a:t>
            </a:r>
            <a:r>
              <a:rPr lang="en-US" dirty="0"/>
              <a:t> (</a:t>
            </a:r>
            <a:r>
              <a:rPr lang="en-US" b="1" dirty="0"/>
              <a:t>R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/>
              <a:t>F1</a:t>
            </a:r>
            <a:r>
              <a:rPr lang="en-US" dirty="0"/>
              <a:t>-mjera</a:t>
            </a:r>
          </a:p>
        </p:txBody>
      </p:sp>
    </p:spTree>
    <p:extLst>
      <p:ext uri="{BB962C8B-B14F-4D97-AF65-F5344CB8AC3E}">
        <p14:creationId xmlns:p14="http://schemas.microsoft.com/office/powerpoint/2010/main" val="140116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/>
              <a:t>Metode strojnog učenja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Faktor</a:t>
            </a:r>
            <a:r>
              <a:rPr lang="en-US" b="1" dirty="0"/>
              <a:t> </a:t>
            </a:r>
            <a:r>
              <a:rPr lang="en-US" b="1" dirty="0" err="1"/>
              <a:t>lokalnih</a:t>
            </a:r>
            <a:r>
              <a:rPr lang="en-US" b="1" dirty="0"/>
              <a:t> </a:t>
            </a:r>
            <a:r>
              <a:rPr lang="en-US" b="1" dirty="0" err="1"/>
              <a:t>stršećih</a:t>
            </a:r>
            <a:r>
              <a:rPr lang="en-US" b="1" dirty="0"/>
              <a:t> </a:t>
            </a:r>
            <a:r>
              <a:rPr lang="en-US" b="1" dirty="0" err="1"/>
              <a:t>vrijednosti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b="1" dirty="0"/>
              <a:t>LOF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temeljen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gustoći</a:t>
            </a:r>
            <a:endParaRPr lang="en-US" dirty="0"/>
          </a:p>
          <a:p>
            <a:pPr lvl="1"/>
            <a:r>
              <a:rPr lang="en-US" dirty="0" err="1"/>
              <a:t>hiperparametar</a:t>
            </a:r>
            <a:r>
              <a:rPr lang="en-US" dirty="0"/>
              <a:t> </a:t>
            </a:r>
            <a:r>
              <a:rPr lang="en-US" b="1" i="1" dirty="0"/>
              <a:t>k </a:t>
            </a:r>
            <a:r>
              <a:rPr lang="en-US" dirty="0"/>
              <a:t>– </a:t>
            </a:r>
            <a:r>
              <a:rPr lang="en-US" dirty="0" err="1"/>
              <a:t>velik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primjeraka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892DB73-F68A-88EC-3B39-913921033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909" y="3429000"/>
            <a:ext cx="6080045" cy="260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40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/>
              <a:t>Metode strojnog učenja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Izolacijska</a:t>
            </a:r>
            <a:r>
              <a:rPr lang="en-US" b="1" dirty="0"/>
              <a:t> </a:t>
            </a:r>
            <a:r>
              <a:rPr lang="en-US" b="1" dirty="0" err="1"/>
              <a:t>šuma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b="1" dirty="0"/>
              <a:t>IF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ansambl</a:t>
            </a:r>
            <a:r>
              <a:rPr lang="en-US" dirty="0"/>
              <a:t> </a:t>
            </a:r>
            <a:r>
              <a:rPr lang="en-US" dirty="0" err="1"/>
              <a:t>binarnih</a:t>
            </a:r>
            <a:r>
              <a:rPr lang="en-US" dirty="0"/>
              <a:t> </a:t>
            </a:r>
            <a:r>
              <a:rPr lang="en-US" dirty="0" err="1"/>
              <a:t>stabala</a:t>
            </a:r>
            <a:r>
              <a:rPr lang="en-US" dirty="0"/>
              <a:t> </a:t>
            </a:r>
            <a:r>
              <a:rPr lang="en-US" dirty="0" err="1"/>
              <a:t>odluke</a:t>
            </a:r>
            <a:endParaRPr lang="en-US" dirty="0"/>
          </a:p>
          <a:p>
            <a:pPr lvl="1"/>
            <a:r>
              <a:rPr lang="en-US" dirty="0" err="1"/>
              <a:t>nasumično</a:t>
            </a:r>
            <a:r>
              <a:rPr lang="en-US" dirty="0"/>
              <a:t> </a:t>
            </a:r>
            <a:r>
              <a:rPr lang="en-US" dirty="0" err="1"/>
              <a:t>particioniranje</a:t>
            </a:r>
            <a:endParaRPr lang="en-US" dirty="0"/>
          </a:p>
          <a:p>
            <a:pPr lvl="1"/>
            <a:r>
              <a:rPr lang="en-US" dirty="0" err="1"/>
              <a:t>jednostavan</a:t>
            </a:r>
            <a:r>
              <a:rPr lang="en-US" dirty="0"/>
              <a:t> </a:t>
            </a:r>
            <a:r>
              <a:rPr lang="en-US" dirty="0" err="1"/>
              <a:t>algoritam</a:t>
            </a:r>
            <a:endParaRPr lang="en-US" dirty="0"/>
          </a:p>
          <a:p>
            <a:pPr lvl="1"/>
            <a:r>
              <a:rPr lang="en-US" dirty="0" err="1"/>
              <a:t>hiperparametar</a:t>
            </a:r>
            <a:r>
              <a:rPr lang="en-US" dirty="0"/>
              <a:t>: </a:t>
            </a:r>
            <a:r>
              <a:rPr lang="en-US" b="1" dirty="0" err="1"/>
              <a:t>veličina</a:t>
            </a:r>
            <a:r>
              <a:rPr lang="en-US" b="1" dirty="0"/>
              <a:t> </a:t>
            </a:r>
            <a:r>
              <a:rPr lang="en-US" b="1" dirty="0" err="1"/>
              <a:t>ansambla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91C187-9EDA-F510-5ED8-081C507BC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556" y="4387273"/>
            <a:ext cx="5580888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76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/>
              <a:t>Metode strojnog učenja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Stroj</a:t>
            </a:r>
            <a:r>
              <a:rPr lang="en-US" b="1" dirty="0"/>
              <a:t> s </a:t>
            </a:r>
            <a:r>
              <a:rPr lang="en-US" b="1" dirty="0" err="1"/>
              <a:t>potpornim</a:t>
            </a:r>
            <a:r>
              <a:rPr lang="en-US" b="1" dirty="0"/>
              <a:t> </a:t>
            </a:r>
            <a:r>
              <a:rPr lang="en-US" b="1" dirty="0" err="1"/>
              <a:t>vektorima</a:t>
            </a:r>
            <a:r>
              <a:rPr lang="en-US" b="1" dirty="0"/>
              <a:t> s </a:t>
            </a:r>
            <a:r>
              <a:rPr lang="en-US" b="1" dirty="0" err="1"/>
              <a:t>jednim</a:t>
            </a:r>
            <a:r>
              <a:rPr lang="en-US" b="1" dirty="0"/>
              <a:t> </a:t>
            </a:r>
            <a:r>
              <a:rPr lang="en-US" b="1" dirty="0" err="1"/>
              <a:t>razredom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b="1" dirty="0"/>
              <a:t>OC-SVM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temeljen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udaljenosti</a:t>
            </a:r>
            <a:endParaRPr lang="en-US" dirty="0"/>
          </a:p>
          <a:p>
            <a:pPr lvl="1"/>
            <a:r>
              <a:rPr lang="en-US" dirty="0" err="1"/>
              <a:t>hiperravnina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razdvaja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od </a:t>
            </a:r>
            <a:r>
              <a:rPr lang="en-US" dirty="0" err="1"/>
              <a:t>ishodišta</a:t>
            </a:r>
            <a:endParaRPr lang="en-US" dirty="0"/>
          </a:p>
          <a:p>
            <a:pPr lvl="1"/>
            <a:r>
              <a:rPr lang="en-US" dirty="0" err="1"/>
              <a:t>jezgrene</a:t>
            </a:r>
            <a:r>
              <a:rPr lang="en-US" dirty="0"/>
              <a:t> </a:t>
            </a:r>
            <a:r>
              <a:rPr lang="en-US" dirty="0" err="1"/>
              <a:t>funkcije</a:t>
            </a:r>
            <a:endParaRPr lang="en-US" dirty="0"/>
          </a:p>
          <a:p>
            <a:pPr lvl="1"/>
            <a:r>
              <a:rPr lang="en-US" dirty="0"/>
              <a:t>50%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detektira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stršeće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343FA4B-51D7-492B-6797-571BD8962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5256" y="4224527"/>
            <a:ext cx="5696712" cy="116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918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Rezultati</a:t>
            </a:r>
            <a:r>
              <a:rPr lang="en-US" sz="3600" b="1" dirty="0"/>
              <a:t> </a:t>
            </a:r>
            <a:r>
              <a:rPr lang="en-US" sz="3600" b="1" dirty="0" err="1"/>
              <a:t>algoritama</a:t>
            </a:r>
            <a:r>
              <a:rPr lang="en-US" sz="3600" b="1" dirty="0"/>
              <a:t> </a:t>
            </a:r>
            <a:r>
              <a:rPr lang="en-US" sz="3600" b="1" dirty="0" err="1"/>
              <a:t>strojnog</a:t>
            </a:r>
            <a:r>
              <a:rPr lang="en-US" sz="3600" b="1" dirty="0"/>
              <a:t> </a:t>
            </a:r>
            <a:r>
              <a:rPr lang="en-US" sz="3600" b="1" dirty="0" err="1"/>
              <a:t>učenja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E600956E-EA72-8CA9-D927-F561C013F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591" y="1257186"/>
            <a:ext cx="6752818" cy="1688205"/>
          </a:xfrm>
          <a:prstGeom prst="rect">
            <a:avLst/>
          </a:prstGeom>
        </p:spPr>
      </p:pic>
      <p:pic>
        <p:nvPicPr>
          <p:cNvPr id="10" name="Picture 9" descr="Chart, histogram&#10;&#10;Description automatically generated">
            <a:extLst>
              <a:ext uri="{FF2B5EF4-FFF2-40B4-BE49-F238E27FC236}">
                <a16:creationId xmlns:a16="http://schemas.microsoft.com/office/drawing/2014/main" id="{496B5D3C-1C41-4351-A2D7-F3F5F6436B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588" y="3039115"/>
            <a:ext cx="6752821" cy="1688205"/>
          </a:xfrm>
          <a:prstGeom prst="rect">
            <a:avLst/>
          </a:prstGeom>
        </p:spPr>
      </p:pic>
      <p:pic>
        <p:nvPicPr>
          <p:cNvPr id="12" name="Picture 11" descr="Chart, histogram&#10;&#10;Description automatically generated">
            <a:extLst>
              <a:ext uri="{FF2B5EF4-FFF2-40B4-BE49-F238E27FC236}">
                <a16:creationId xmlns:a16="http://schemas.microsoft.com/office/drawing/2014/main" id="{684596A4-46A0-E325-170E-1FC07CD75B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588" y="4823336"/>
            <a:ext cx="6752818" cy="168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672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F61A-5629-1C53-40C9-B57EE582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Metode</a:t>
            </a:r>
            <a:r>
              <a:rPr lang="en-US" sz="3600" b="1" dirty="0"/>
              <a:t> </a:t>
            </a:r>
            <a:r>
              <a:rPr lang="en-US" sz="3600" b="1" dirty="0" err="1"/>
              <a:t>dubokog</a:t>
            </a:r>
            <a:r>
              <a:rPr lang="en-US" sz="3600" b="1" dirty="0"/>
              <a:t> </a:t>
            </a:r>
            <a:r>
              <a:rPr lang="en-US" sz="3600" b="1" dirty="0" err="1"/>
              <a:t>učenja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9538-0A6C-EE1A-FA7E-5E0021D5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Autoenkoderi</a:t>
            </a:r>
            <a:endParaRPr lang="en-US" dirty="0"/>
          </a:p>
          <a:p>
            <a:pPr lvl="1"/>
            <a:r>
              <a:rPr lang="en-US" dirty="0" err="1"/>
              <a:t>unaprijedne</a:t>
            </a:r>
            <a:r>
              <a:rPr lang="en-US" dirty="0"/>
              <a:t> </a:t>
            </a:r>
            <a:r>
              <a:rPr lang="en-US" dirty="0" err="1"/>
              <a:t>umjetne</a:t>
            </a:r>
            <a:r>
              <a:rPr lang="en-US" dirty="0"/>
              <a:t> </a:t>
            </a:r>
            <a:r>
              <a:rPr lang="en-US" dirty="0" err="1"/>
              <a:t>neuronske</a:t>
            </a:r>
            <a:r>
              <a:rPr lang="en-US" dirty="0"/>
              <a:t> </a:t>
            </a:r>
            <a:r>
              <a:rPr lang="en-US" dirty="0" err="1"/>
              <a:t>mreže</a:t>
            </a:r>
            <a:endParaRPr lang="en-US" dirty="0"/>
          </a:p>
          <a:p>
            <a:pPr lvl="1"/>
            <a:r>
              <a:rPr lang="en-US" b="1" dirty="0" err="1"/>
              <a:t>koderski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 err="1"/>
              <a:t>dekoderski</a:t>
            </a:r>
            <a:r>
              <a:rPr lang="en-US" dirty="0"/>
              <a:t> </a:t>
            </a:r>
            <a:r>
              <a:rPr lang="en-US" dirty="0" err="1"/>
              <a:t>dio</a:t>
            </a:r>
            <a:endParaRPr lang="en-US" dirty="0"/>
          </a:p>
          <a:p>
            <a:pPr lvl="1"/>
            <a:r>
              <a:rPr lang="en-US" dirty="0" err="1"/>
              <a:t>rekonstruiraju</a:t>
            </a:r>
            <a:r>
              <a:rPr lang="en-US" dirty="0"/>
              <a:t> </a:t>
            </a:r>
            <a:r>
              <a:rPr lang="en-US" dirty="0" err="1"/>
              <a:t>ulaznu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izlazu</a:t>
            </a:r>
            <a:endParaRPr lang="en-US" dirty="0"/>
          </a:p>
          <a:p>
            <a:pPr lvl="1"/>
            <a:r>
              <a:rPr lang="en-US" dirty="0" err="1"/>
              <a:t>uspješnost</a:t>
            </a:r>
            <a:r>
              <a:rPr lang="en-US" dirty="0"/>
              <a:t> </a:t>
            </a:r>
            <a:r>
              <a:rPr lang="en-US" dirty="0" err="1"/>
              <a:t>rekonstrukcije</a:t>
            </a:r>
            <a:r>
              <a:rPr lang="en-US" dirty="0"/>
              <a:t>: </a:t>
            </a:r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err="1"/>
              <a:t>strukturalne</a:t>
            </a:r>
            <a:r>
              <a:rPr lang="en-US" dirty="0"/>
              <a:t> </a:t>
            </a:r>
            <a:r>
              <a:rPr lang="en-US" dirty="0" err="1"/>
              <a:t>sličnosti</a:t>
            </a:r>
            <a:r>
              <a:rPr lang="en-US" dirty="0"/>
              <a:t> (</a:t>
            </a:r>
            <a:r>
              <a:rPr lang="en-US" b="1" dirty="0"/>
              <a:t>SSIM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detekcije</a:t>
            </a:r>
            <a:r>
              <a:rPr lang="en-US" dirty="0"/>
              <a:t> </a:t>
            </a:r>
            <a:r>
              <a:rPr lang="en-US" dirty="0" err="1"/>
              <a:t>stršećih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temeljen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rekonstrukciji</a:t>
            </a:r>
            <a:endParaRPr lang="en-US" dirty="0"/>
          </a:p>
          <a:p>
            <a:pPr lvl="1"/>
            <a:r>
              <a:rPr lang="en-US" dirty="0" err="1"/>
              <a:t>prag</a:t>
            </a:r>
            <a:r>
              <a:rPr lang="en-US" dirty="0"/>
              <a:t> koji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stršeće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E044CC-8D40-3377-217F-F5A2986E4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697" y="605686"/>
            <a:ext cx="2762767" cy="2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576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</TotalTime>
  <Words>360</Words>
  <Application>Microsoft Office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OTKRIVANJE STRŠEĆIH VRIJEDNOSTI U SLIKOVNIM PODACIMA KORIŠTENJEM METODA STROJNOG I DUBOKOG UČENJA</vt:lpstr>
      <vt:lpstr>Uvod</vt:lpstr>
      <vt:lpstr>Definicija problema</vt:lpstr>
      <vt:lpstr>Metode strojnog učenja</vt:lpstr>
      <vt:lpstr>Metode strojnog učenja</vt:lpstr>
      <vt:lpstr>Metode strojnog učenja</vt:lpstr>
      <vt:lpstr>Metode strojnog učenja</vt:lpstr>
      <vt:lpstr>Rezultati algoritama strojnog učenja</vt:lpstr>
      <vt:lpstr>Metode dubokog učenja</vt:lpstr>
      <vt:lpstr>Metode dubokog učenja</vt:lpstr>
      <vt:lpstr>Metode dubokog učenja</vt:lpstr>
      <vt:lpstr>Metode dubokog učenja</vt:lpstr>
      <vt:lpstr>Rezultati algoritama dubokog učenja</vt:lpstr>
      <vt:lpstr>Usporedba rezultata algoritama</vt:lpstr>
      <vt:lpstr>Zaključak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OTKRIVANJE STRŠEĆIH VRIJEDNOSTI U SLIKOVNIM PODACIMA KORIŠTENJEM METODA STROJNOG I DUBOKOG UČENJA</dc:title>
  <dc:creator>Martina Sušilović</dc:creator>
  <cp:lastModifiedBy>Martina Sušilović</cp:lastModifiedBy>
  <cp:revision>152</cp:revision>
  <dcterms:created xsi:type="dcterms:W3CDTF">2022-07-03T15:32:09Z</dcterms:created>
  <dcterms:modified xsi:type="dcterms:W3CDTF">2022-07-04T22:09:46Z</dcterms:modified>
</cp:coreProperties>
</file>