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9.png" ContentType="image/png"/>
  <Override PartName="/ppt/media/image13.png" ContentType="image/png"/>
  <Override PartName="/ppt/media/image8.png" ContentType="image/png"/>
  <Override PartName="/ppt/media/image12.png" ContentType="image/png"/>
  <Override PartName="/ppt/media/image7.png" ContentType="image/png"/>
  <Override PartName="/ppt/media/image11.png" ContentType="image/png"/>
  <Override PartName="/ppt/media/image19.png" ContentType="image/png"/>
  <Override PartName="/ppt/media/image1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8" descr="A picture containing laptop, clock, drawing&#10;&#10;Description automatically generated"/>
          <p:cNvPicPr/>
          <p:nvPr/>
        </p:nvPicPr>
        <p:blipFill>
          <a:blip r:embed="rId2"/>
          <a:srcRect l="8474" t="22578" r="664" b="20413"/>
          <a:stretch/>
        </p:blipFill>
        <p:spPr>
          <a:xfrm>
            <a:off x="3188520" y="136440"/>
            <a:ext cx="5812560" cy="11653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228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hr-HR" sz="1200" spc="-1" strike="noStrike">
                <a:solidFill>
                  <a:srgbClr val="999999"/>
                </a:solidFill>
                <a:highlight>
                  <a:srgbClr val="ffffff"/>
                </a:highlight>
                <a:latin typeface="Arial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hr-HR" sz="1200" spc="-1" strike="noStrike">
                <a:solidFill>
                  <a:srgbClr val="999999"/>
                </a:solidFill>
                <a:highlight>
                  <a:srgbClr val="ffffff"/>
                </a:highlight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2"/>
          </p:nvPr>
        </p:nvSpPr>
        <p:spPr>
          <a:xfrm>
            <a:off x="838080" y="6356520"/>
            <a:ext cx="274068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0"/>
          <p:cNvSpPr/>
          <p:nvPr/>
        </p:nvSpPr>
        <p:spPr>
          <a:xfrm>
            <a:off x="142200" y="1054440"/>
            <a:ext cx="9969480" cy="62280"/>
          </a:xfrm>
          <a:prstGeom prst="rect">
            <a:avLst/>
          </a:prstGeom>
          <a:solidFill>
            <a:srgbClr val="00003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Rectangle 11"/>
          <p:cNvSpPr/>
          <p:nvPr/>
        </p:nvSpPr>
        <p:spPr>
          <a:xfrm>
            <a:off x="243000" y="1112400"/>
            <a:ext cx="9969480" cy="62280"/>
          </a:xfrm>
          <a:prstGeom prst="rect">
            <a:avLst/>
          </a:prstGeom>
          <a:solidFill>
            <a:srgbClr val="ecb00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3" name="Picture 13" descr="A close up of a logo&#10;&#10;Description automatically generated"/>
          <p:cNvPicPr/>
          <p:nvPr/>
        </p:nvPicPr>
        <p:blipFill>
          <a:blip r:embed="rId2"/>
          <a:srcRect l="16625" t="26718" r="16895" b="25609"/>
          <a:stretch/>
        </p:blipFill>
        <p:spPr>
          <a:xfrm>
            <a:off x="228600" y="6356520"/>
            <a:ext cx="866520" cy="381960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ftr" idx="3"/>
          </p:nvPr>
        </p:nvSpPr>
        <p:spPr>
          <a:xfrm>
            <a:off x="4038480" y="6356520"/>
            <a:ext cx="411228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GB" sz="1200" spc="-1" strike="noStrike">
                <a:solidFill>
                  <a:srgbClr val="999999"/>
                </a:solidFill>
                <a:latin typeface="Arial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1200" spc="-1" strike="noStrike">
                <a:solidFill>
                  <a:srgbClr val="999999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068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s://github.com/rn5l/session-rec" TargetMode="External"/><Relationship Id="rId2" Type="http://schemas.openxmlformats.org/officeDocument/2006/relationships/hyperlink" Target="https://github.com/asash/BERT4rec_py3_tf2" TargetMode="External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ubTitle"/>
          </p:nvPr>
        </p:nvSpPr>
        <p:spPr>
          <a:xfrm>
            <a:off x="1523880" y="4775760"/>
            <a:ext cx="9141480" cy="47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zxx" sz="2400" spc="-1" strike="noStrike">
                <a:solidFill>
                  <a:srgbClr val="ecb000"/>
                </a:solidFill>
                <a:latin typeface="Arial"/>
              </a:rPr>
              <a:t>Matej Luburić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zxx" sz="2400" spc="-1" strike="noStrike">
                <a:solidFill>
                  <a:srgbClr val="ecb000"/>
                </a:solidFill>
                <a:latin typeface="Arial"/>
              </a:rPr>
              <a:t>Mentor: izv. prof. dr. sc. Alan Jović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1371600" y="2023920"/>
            <a:ext cx="9141480" cy="208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360000" algn="ctr">
              <a:lnSpc>
                <a:spcPct val="100000"/>
              </a:lnSpc>
              <a:buNone/>
            </a:pPr>
            <a:r>
              <a:rPr b="0" lang="zxx" sz="4800" spc="-1" strike="noStrike">
                <a:solidFill>
                  <a:srgbClr val="00003f"/>
                </a:solidFill>
                <a:latin typeface="Arial"/>
              </a:rPr>
              <a:t>Sustavi preporučivanja temeljeni na korisničkim sjednicama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Eksperimenti s modelom BERT4Rec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5-struka unakrsna validacija: 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maksimalna duljina sekvence: 10, 30 i 50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veličina mini grupe: 16 i 32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Najbolji model 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–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prosječni NDCG@20 na 5 preklopa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Maksimalna duljina sekvence 10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Veličina mini grupe 16 za RSC15, 32 za skup podataka Diginetica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2 glave samopozornosti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2 transformerska sloja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Rezultati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7315200" y="6172200"/>
            <a:ext cx="4593240" cy="15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298440" y="1215000"/>
            <a:ext cx="7295760" cy="4131000"/>
          </a:xfrm>
          <a:prstGeom prst="rect">
            <a:avLst/>
          </a:prstGeom>
          <a:ln w="0">
            <a:noFill/>
          </a:ln>
        </p:spPr>
      </p:pic>
      <p:pic>
        <p:nvPicPr>
          <p:cNvPr id="121" name="" descr=""/>
          <p:cNvPicPr/>
          <p:nvPr/>
        </p:nvPicPr>
        <p:blipFill>
          <a:blip r:embed="rId2"/>
          <a:stretch/>
        </p:blipFill>
        <p:spPr>
          <a:xfrm>
            <a:off x="8001000" y="1600200"/>
            <a:ext cx="2741040" cy="674640"/>
          </a:xfrm>
          <a:prstGeom prst="rect">
            <a:avLst/>
          </a:prstGeom>
          <a:ln w="0">
            <a:noFill/>
          </a:ln>
        </p:spPr>
      </p:pic>
      <p:pic>
        <p:nvPicPr>
          <p:cNvPr id="122" name="" descr=""/>
          <p:cNvPicPr/>
          <p:nvPr/>
        </p:nvPicPr>
        <p:blipFill>
          <a:blip r:embed="rId3"/>
          <a:stretch/>
        </p:blipFill>
        <p:spPr>
          <a:xfrm>
            <a:off x="8048520" y="2963880"/>
            <a:ext cx="2283840" cy="775080"/>
          </a:xfrm>
          <a:prstGeom prst="rect">
            <a:avLst/>
          </a:prstGeom>
          <a:ln w="0">
            <a:noFill/>
          </a:ln>
        </p:spPr>
      </p:pic>
      <p:pic>
        <p:nvPicPr>
          <p:cNvPr id="123" name="" descr=""/>
          <p:cNvPicPr/>
          <p:nvPr/>
        </p:nvPicPr>
        <p:blipFill>
          <a:blip r:embed="rId4"/>
          <a:stretch/>
        </p:blipFill>
        <p:spPr>
          <a:xfrm>
            <a:off x="7977600" y="5378400"/>
            <a:ext cx="1826640" cy="820800"/>
          </a:xfrm>
          <a:prstGeom prst="rect">
            <a:avLst/>
          </a:prstGeom>
          <a:ln w="0">
            <a:noFill/>
          </a:ln>
        </p:spPr>
      </p:pic>
      <p:pic>
        <p:nvPicPr>
          <p:cNvPr id="124" name="" descr=""/>
          <p:cNvPicPr/>
          <p:nvPr/>
        </p:nvPicPr>
        <p:blipFill>
          <a:blip r:embed="rId5"/>
          <a:stretch/>
        </p:blipFill>
        <p:spPr>
          <a:xfrm>
            <a:off x="4114800" y="5504040"/>
            <a:ext cx="2283840" cy="702000"/>
          </a:xfrm>
          <a:prstGeom prst="rect">
            <a:avLst/>
          </a:prstGeom>
          <a:ln w="0">
            <a:noFill/>
          </a:ln>
        </p:spPr>
      </p:pic>
      <p:pic>
        <p:nvPicPr>
          <p:cNvPr id="125" name="" descr=""/>
          <p:cNvPicPr/>
          <p:nvPr/>
        </p:nvPicPr>
        <p:blipFill>
          <a:blip r:embed="rId6"/>
          <a:stretch/>
        </p:blipFill>
        <p:spPr>
          <a:xfrm>
            <a:off x="914400" y="5378400"/>
            <a:ext cx="1652760" cy="857520"/>
          </a:xfrm>
          <a:prstGeom prst="rect">
            <a:avLst/>
          </a:prstGeom>
          <a:ln w="0">
            <a:noFill/>
          </a:ln>
        </p:spPr>
      </p:pic>
      <p:sp>
        <p:nvSpPr>
          <p:cNvPr id="126" name=""/>
          <p:cNvSpPr/>
          <p:nvPr/>
        </p:nvSpPr>
        <p:spPr>
          <a:xfrm>
            <a:off x="2971800" y="5715000"/>
            <a:ext cx="683640" cy="226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ecb000"/>
          </a:solidFill>
          <a:ln w="0">
            <a:solidFill>
              <a:srgbClr val="ecb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"/>
          <p:cNvSpPr/>
          <p:nvPr/>
        </p:nvSpPr>
        <p:spPr>
          <a:xfrm>
            <a:off x="6810480" y="5715000"/>
            <a:ext cx="683640" cy="226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ecb000"/>
          </a:solidFill>
          <a:ln w="0">
            <a:solidFill>
              <a:srgbClr val="ecb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Pokušaji poboljšanja modela BERT4Rec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201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Pojednostavljivanje modela: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1 glava samopozornosti i 1 transformerski sloj (L)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2 glave samopozornosti  i 1 transformerski sloj 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Fino podešavanje (engl. </a:t>
            </a:r>
            <a:r>
              <a:rPr b="0" i="1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fine tuning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)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130" name="" descr=""/>
          <p:cNvPicPr/>
          <p:nvPr/>
        </p:nvPicPr>
        <p:blipFill>
          <a:blip r:embed="rId1"/>
          <a:stretch/>
        </p:blipFill>
        <p:spPr>
          <a:xfrm>
            <a:off x="1018800" y="3819960"/>
            <a:ext cx="8227440" cy="20368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Budući smjerovi razvoja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Razmatranje podataka o: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dodatnim svojstvima proizvoda (slika, cijena, itd.)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kontekstu korisnika (vrijeme, godišnje doba, itd.)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više vrsta korisničkih interakcija (dodavanje u košaricu, kupnja artikla, zadržavanje na proizvodu, itd.)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implicitnoj negativnoj povratnoj informaciji (engl. </a:t>
            </a:r>
            <a:r>
              <a:rPr b="0" i="1" lang="hr-HR" sz="2800" spc="-1" strike="noStrike">
                <a:solidFill>
                  <a:srgbClr val="000000"/>
                </a:solidFill>
                <a:latin typeface="Arial"/>
              </a:rPr>
              <a:t>feedback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Zaključak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Kompetitivnost osnovnih modela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Model BERT4Rec: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Lošiji na skupu podataka Diginetica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Slabije vrijednosti za metrike COV@K i </a:t>
            </a:r>
            <a:r>
              <a:rPr b="0" lang="hr-HR" sz="2800" spc="-1" strike="noStrike" u="sng">
                <a:solidFill>
                  <a:srgbClr val="000000"/>
                </a:solidFill>
                <a:uFillTx/>
                <a:latin typeface="Arial"/>
                <a:ea typeface="Noto Sans CJK SC"/>
              </a:rPr>
              <a:t>POP@K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na oba skupa 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podataka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Model GRU4Rec najbolji za metrike COV@K i </a:t>
            </a:r>
            <a:r>
              <a:rPr b="0" lang="hr-HR" sz="2800" spc="-1" strike="noStrike" u="sng">
                <a:solidFill>
                  <a:srgbClr val="000000"/>
                </a:solidFill>
                <a:uFillTx/>
                <a:latin typeface="Arial"/>
                <a:ea typeface="Noto Sans CJK SC"/>
              </a:rPr>
              <a:t>POP@K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utkal"/>
              </a:rPr>
              <a:t> 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Razmatranje dodatnih podataka o artiklima u budućnosti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Izvori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Font typeface="OpenSymbol"/>
              <a:buAutoNum type="arabicParenR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</a:rPr>
              <a:t>[1] </a:t>
            </a:r>
            <a:r>
              <a:rPr b="0" lang="zxx" sz="2800" spc="-1" strike="noStrike" u="sng">
                <a:solidFill>
                  <a:srgbClr val="0000ff"/>
                </a:solidFill>
                <a:uFillTx/>
                <a:latin typeface="Arial"/>
                <a:hlinkClick r:id="rId1"/>
              </a:rPr>
              <a:t>https://github.com/rn5l/session-rec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Font typeface="OpenSymbol"/>
              <a:buAutoNum type="arabicParenR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</a:rPr>
              <a:t>[2] </a:t>
            </a:r>
            <a:r>
              <a:rPr b="0" lang="zxx" sz="2800" spc="-1" strike="noStrike" u="sng">
                <a:solidFill>
                  <a:srgbClr val="0000ff"/>
                </a:solidFill>
                <a:uFillTx/>
                <a:latin typeface="Arial"/>
                <a:hlinkClick r:id="rId2"/>
              </a:rPr>
              <a:t>https://github.com/asash/BERT4rec_py3_tf2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Definicija zadatka 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3752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Font typeface="Arial"/>
              <a:buChar char="•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</a:rPr>
              <a:t>Sustavi preporučivanja ... – prilagođeni prijedlozi artikala korisnicima</a:t>
            </a:r>
            <a:endParaRPr b="0" lang="en-US" sz="2800" spc="-1" strike="noStrike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Font typeface="Arial"/>
              <a:buChar char="•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... temeljeni na korisničkim sjednicama – cilj takvih sustava je da na temelju niza </a:t>
            </a:r>
            <a:r>
              <a:rPr b="1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kliknutih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artikala u trenutnoj sjednici i naučenih obrazaca preporučuje artikle koji su najizgledniji da će na </a:t>
            </a:r>
            <a:r>
              <a:rPr b="1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jednog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od njih korisnik kliknuti u sljedećem koraku</a:t>
            </a:r>
            <a:endParaRPr b="0" lang="en-US" sz="2800" spc="-1" strike="noStrike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Font typeface="Arial"/>
              <a:buChar char="•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Sjednica – niz kliknutih identifikatora artikala omeđena neaktivnošću korisnika</a:t>
            </a:r>
            <a:endParaRPr b="0" lang="en-US" sz="2800" spc="-1" strike="noStrike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Font typeface="Arial"/>
              <a:buChar char="•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Primjena: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75000"/>
              <a:buFont typeface="Wingdings" charset="2"/>
              <a:buChar char="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anonimni korisnici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75000"/>
              <a:buFont typeface="Wingdings" charset="2"/>
              <a:buChar char="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predikcija namjere unutar trenutne sjednice registriranih korisnika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Modeli 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Osnovni modeli: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SKNN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V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–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SKNN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STAN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Neuronski modeli: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GRU4Rec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BERT4Rec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Model SKNN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11627280" cy="1329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Engl. S</a:t>
            </a:r>
            <a:r>
              <a:rPr b="0" i="1" lang="hr-HR" sz="2800" spc="-1" strike="noStrike">
                <a:solidFill>
                  <a:srgbClr val="000000"/>
                </a:solidFill>
                <a:latin typeface="Arial"/>
              </a:rPr>
              <a:t>ession-based K Nearest Neighbours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Uspoređivanje trenutne sjednice sa susjednim sjednicama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92" name="Content Placeholder 13"/>
          <p:cNvSpPr/>
          <p:nvPr/>
        </p:nvSpPr>
        <p:spPr>
          <a:xfrm>
            <a:off x="325800" y="4611960"/>
            <a:ext cx="6072840" cy="155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Susjedne sjednice </a:t>
            </a:r>
            <a:r>
              <a:rPr b="0" i="1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N</a:t>
            </a:r>
            <a:r>
              <a:rPr b="0" i="1" lang="zxx" sz="28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– </a:t>
            </a:r>
            <a:r>
              <a:rPr b="0" i="1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k 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najnovijih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i="1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sim(s, n)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– sličnost kosinusa ili Jaccardova sličnost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916200" y="2829240"/>
            <a:ext cx="6398640" cy="1049400"/>
          </a:xfrm>
          <a:prstGeom prst="rect">
            <a:avLst/>
          </a:prstGeom>
          <a:ln w="0">
            <a:noFill/>
          </a:ln>
        </p:spPr>
      </p:pic>
      <p:pic>
        <p:nvPicPr>
          <p:cNvPr id="94" name="" descr=""/>
          <p:cNvPicPr/>
          <p:nvPr/>
        </p:nvPicPr>
        <p:blipFill>
          <a:blip r:embed="rId2"/>
          <a:stretch/>
        </p:blipFill>
        <p:spPr>
          <a:xfrm>
            <a:off x="8357400" y="2292480"/>
            <a:ext cx="3198240" cy="3024360"/>
          </a:xfrm>
          <a:prstGeom prst="rect">
            <a:avLst/>
          </a:prstGeom>
          <a:ln w="0">
            <a:noFill/>
          </a:ln>
        </p:spPr>
      </p:pic>
      <p:pic>
        <p:nvPicPr>
          <p:cNvPr id="95" name="" descr=""/>
          <p:cNvPicPr/>
          <p:nvPr/>
        </p:nvPicPr>
        <p:blipFill>
          <a:blip r:embed="rId3"/>
          <a:stretch/>
        </p:blipFill>
        <p:spPr>
          <a:xfrm>
            <a:off x="7263000" y="5384520"/>
            <a:ext cx="3655440" cy="93060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zxx" sz="4400" spc="-1" strike="noStrike">
                <a:solidFill>
                  <a:srgbClr val="00003f"/>
                </a:solidFill>
                <a:latin typeface="Arial"/>
                <a:ea typeface="Noto Sans CJK SC"/>
              </a:rPr>
              <a:t>Model V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–</a:t>
            </a:r>
            <a:r>
              <a:rPr b="0" lang="zxx" sz="4400" spc="-1" strike="noStrike">
                <a:solidFill>
                  <a:srgbClr val="00003f"/>
                </a:solidFill>
                <a:latin typeface="Arial"/>
                <a:ea typeface="Noto Sans CJK SC"/>
              </a:rPr>
              <a:t>SKNN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281160" y="4611960"/>
            <a:ext cx="10689480" cy="110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Veći broj ponavljanja artikla – manja vrijednost </a:t>
            </a:r>
            <a:r>
              <a:rPr b="0" i="1" lang="hr-HR" sz="2800" spc="-1" strike="noStrike">
                <a:solidFill>
                  <a:srgbClr val="000000"/>
                </a:solidFill>
                <a:latin typeface="Arial"/>
              </a:rPr>
              <a:t>idf(v)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 i  obrnuto  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i="1" lang="hr-HR" sz="2800" spc="-1" strike="noStrike">
                <a:solidFill>
                  <a:srgbClr val="000000"/>
                </a:solidFill>
                <a:latin typeface="Arial"/>
              </a:rPr>
              <a:t>IDF_Weighting 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regulira jačinu ponderiranja frekvencijom artikla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>
            <a:off x="1985400" y="2843640"/>
            <a:ext cx="7313040" cy="1269000"/>
          </a:xfrm>
          <a:prstGeom prst="rect">
            <a:avLst/>
          </a:prstGeom>
          <a:ln w="0">
            <a:noFill/>
          </a:ln>
        </p:spPr>
      </p:pic>
      <p:sp>
        <p:nvSpPr>
          <p:cNvPr id="99" name="Content Placeholder 15"/>
          <p:cNvSpPr/>
          <p:nvPr/>
        </p:nvSpPr>
        <p:spPr>
          <a:xfrm>
            <a:off x="281520" y="1411560"/>
            <a:ext cx="9774720" cy="110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DejaVu Sans"/>
              </a:rPr>
              <a:t>Uzima u obzir redoslijed artikala unutar trenutne sjednice i broj ponavljanja artikla u skupu podataka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8265600" y="3922200"/>
            <a:ext cx="226440" cy="226440"/>
          </a:xfrm>
          <a:prstGeom prst="rect">
            <a:avLst/>
          </a:prstGeom>
          <a:solidFill>
            <a:srgbClr val="eeeeee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Model STAN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281160" y="1231560"/>
            <a:ext cx="6346080" cy="4024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Tri parametra modeliraju: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zaboravljanje artikala unutar trenutne sjednice (w</a:t>
            </a:r>
            <a:r>
              <a:rPr b="0" lang="hr-HR" sz="2800" spc="-1" strike="noStrike" baseline="-8000">
                <a:solidFill>
                  <a:srgbClr val="000000"/>
                </a:solidFill>
                <a:latin typeface="Arial"/>
              </a:rPr>
              <a:t>1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zaboravljanje prošlih sjednica i artikala unutar njih (w</a:t>
            </a:r>
            <a:r>
              <a:rPr b="0" lang="hr-HR" sz="2800" spc="-1" strike="noStrike" baseline="-8000">
                <a:solidFill>
                  <a:srgbClr val="000000"/>
                </a:solidFill>
                <a:latin typeface="Arial"/>
              </a:rPr>
              <a:t>2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zaboravljanje artikala koji su u odnosu na artikal iz trenutne sjednice udaljeniji u susjednoj sjednici (w</a:t>
            </a:r>
            <a:r>
              <a:rPr b="0" lang="hr-HR" sz="2800" spc="-1" strike="noStrike" baseline="-8000">
                <a:solidFill>
                  <a:srgbClr val="000000"/>
                </a:solidFill>
                <a:latin typeface="Arial"/>
              </a:rPr>
              <a:t>3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1"/>
          <a:stretch/>
        </p:blipFill>
        <p:spPr>
          <a:xfrm>
            <a:off x="6858000" y="1413360"/>
            <a:ext cx="4569840" cy="4322880"/>
          </a:xfrm>
          <a:prstGeom prst="rect">
            <a:avLst/>
          </a:prstGeom>
          <a:ln w="0">
            <a:noFill/>
          </a:ln>
        </p:spPr>
      </p:pic>
      <p:pic>
        <p:nvPicPr>
          <p:cNvPr id="104" name="" descr=""/>
          <p:cNvPicPr/>
          <p:nvPr/>
        </p:nvPicPr>
        <p:blipFill>
          <a:blip r:embed="rId2"/>
          <a:stretch/>
        </p:blipFill>
        <p:spPr>
          <a:xfrm>
            <a:off x="656640" y="5329800"/>
            <a:ext cx="6672960" cy="87552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Model GRU4Rec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281160" y="1411560"/>
            <a:ext cx="4745880" cy="472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Koristi ćeliju GRU – podvrsta RNN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[v</a:t>
            </a:r>
            <a:r>
              <a:rPr b="0" lang="zxx" sz="28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] –&gt; v</a:t>
            </a:r>
            <a:r>
              <a:rPr b="0" lang="zxx" sz="28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2, 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[v</a:t>
            </a:r>
            <a:r>
              <a:rPr b="0" lang="zxx" sz="28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, v</a:t>
            </a:r>
            <a:r>
              <a:rPr b="0" lang="zxx" sz="28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2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] –&gt; v</a:t>
            </a:r>
            <a:r>
              <a:rPr b="0" lang="zxx" sz="28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3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, itd.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Jednosmjerni model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Dvije propusnice: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propusnica ažuriranja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propusnica resetiranja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Težine izlaznog sloja kao ugradbena matrica </a:t>
            </a:r>
            <a:r>
              <a:rPr b="0" lang="zxx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–</a:t>
            </a:r>
            <a:r>
              <a:rPr b="0" lang="hr-HR" sz="2800" spc="-1" strike="noStrike">
                <a:solidFill>
                  <a:srgbClr val="000000"/>
                </a:solidFill>
                <a:latin typeface="Arial"/>
                <a:ea typeface="Noto Sans CJK SC"/>
              </a:rPr>
              <a:t> najbolji rezultati.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107" name="" descr=""/>
          <p:cNvPicPr/>
          <p:nvPr/>
        </p:nvPicPr>
        <p:blipFill>
          <a:blip r:embed="rId1"/>
          <a:stretch/>
        </p:blipFill>
        <p:spPr>
          <a:xfrm>
            <a:off x="6293880" y="2061360"/>
            <a:ext cx="5484240" cy="347256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Model BERT4Rec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21200" y="1407600"/>
            <a:ext cx="4341240" cy="4762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Preuzet iz NLP područja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Dvosmjerni model – matrica latentnih značajki sjednice </a:t>
            </a:r>
            <a:r>
              <a:rPr b="0" i="1" lang="hr-HR" sz="28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i="1" lang="hr-HR" sz="2800" spc="-1" strike="noStrike" baseline="33000">
                <a:solidFill>
                  <a:srgbClr val="000000"/>
                </a:solidFill>
                <a:latin typeface="Arial"/>
              </a:rPr>
              <a:t>l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Kod učenja ima više tokena </a:t>
            </a:r>
            <a:r>
              <a:rPr b="0" i="1" lang="hr-HR" sz="2800" spc="-1" strike="noStrike">
                <a:solidFill>
                  <a:srgbClr val="000000"/>
                </a:solidFill>
                <a:latin typeface="Arial"/>
              </a:rPr>
              <a:t>[mask]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Tri sloja: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transformerski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ugradbeni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izlazni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110" name="" descr=""/>
          <p:cNvPicPr/>
          <p:nvPr/>
        </p:nvPicPr>
        <p:blipFill>
          <a:blip r:embed="rId1"/>
          <a:stretch/>
        </p:blipFill>
        <p:spPr>
          <a:xfrm>
            <a:off x="4764600" y="1227600"/>
            <a:ext cx="4569840" cy="4377960"/>
          </a:xfrm>
          <a:prstGeom prst="rect">
            <a:avLst/>
          </a:prstGeom>
          <a:ln w="0">
            <a:noFill/>
          </a:ln>
        </p:spPr>
      </p:pic>
      <p:pic>
        <p:nvPicPr>
          <p:cNvPr id="111" name="" descr=""/>
          <p:cNvPicPr/>
          <p:nvPr/>
        </p:nvPicPr>
        <p:blipFill>
          <a:blip r:embed="rId2"/>
          <a:stretch/>
        </p:blipFill>
        <p:spPr>
          <a:xfrm>
            <a:off x="9673200" y="1600200"/>
            <a:ext cx="1552320" cy="3088440"/>
          </a:xfrm>
          <a:prstGeom prst="rect">
            <a:avLst/>
          </a:prstGeom>
          <a:ln w="0">
            <a:noFill/>
          </a:ln>
        </p:spPr>
      </p:pic>
      <p:sp>
        <p:nvSpPr>
          <p:cNvPr id="112" name=""/>
          <p:cNvSpPr/>
          <p:nvPr/>
        </p:nvSpPr>
        <p:spPr>
          <a:xfrm rot="19814400">
            <a:off x="8890920" y="3382560"/>
            <a:ext cx="937440" cy="226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ecb000"/>
          </a:solidFill>
          <a:ln w="0">
            <a:solidFill>
              <a:srgbClr val="ecb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81160" y="136440"/>
            <a:ext cx="9830520" cy="8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hr-HR" sz="4400" spc="-1" strike="noStrike">
                <a:solidFill>
                  <a:srgbClr val="00003f"/>
                </a:solidFill>
                <a:latin typeface="Arial"/>
              </a:rPr>
              <a:t>Eksperimenti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281160" y="1123560"/>
            <a:ext cx="5660280" cy="5275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Podatkovni skupovi: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RSC15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Diginetica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Filtracijom uklonjeni: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artikli koji se pojavljuju manje od 5 puta na skupu podataka</a:t>
            </a:r>
            <a:endParaRPr b="0" lang="en-US" sz="2800" spc="-1" strike="noStrike">
              <a:latin typeface="Arial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ecb000"/>
              </a:buClr>
              <a:buSzPct val="45000"/>
              <a:buFont typeface="Wingdings" charset="2"/>
              <a:buChar char="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sjednice s jednim artiklom</a:t>
            </a:r>
            <a:endParaRPr b="0" lang="en-US" sz="2800" spc="-1" strike="noStrike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3f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Korišten gotov kod za modele: SKNN, V-SKNN, STAN i GRU4Rec [1], dok BERT4Rec prilagođen [2].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latin typeface="Arial"/>
            </a:endParaRPr>
          </a:p>
        </p:txBody>
      </p:sp>
      <p:pic>
        <p:nvPicPr>
          <p:cNvPr id="115" name="" descr=""/>
          <p:cNvPicPr/>
          <p:nvPr/>
        </p:nvPicPr>
        <p:blipFill>
          <a:blip r:embed="rId1"/>
          <a:stretch/>
        </p:blipFill>
        <p:spPr>
          <a:xfrm>
            <a:off x="6029640" y="1600200"/>
            <a:ext cx="5484240" cy="35456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Zagreb, rujan 2022.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</TotalTime>
  <Application>LibreOffice/7.3.5.2$Linux_X86_64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2020-06-18T09:33:21Z</dcterms:created>
  <dc:creator>ZTEL</dc:creator>
  <dc:description/>
  <dc:language>en-US</dc:language>
  <cp:lastModifiedBy/>
  <dcterms:modified xsi:type="dcterms:W3CDTF">2022-09-21T08:28:16Z</dcterms:modified>
  <cp:revision>78</cp:revision>
  <dc:subject/>
  <dc:title>ZTEL predložak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7</vt:r8>
  </property>
</Properties>
</file>