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9" r:id="rId4"/>
    <p:sldId id="267" r:id="rId5"/>
    <p:sldId id="260" r:id="rId6"/>
    <p:sldId id="277" r:id="rId7"/>
    <p:sldId id="273" r:id="rId8"/>
    <p:sldId id="278" r:id="rId9"/>
    <p:sldId id="268" r:id="rId10"/>
    <p:sldId id="269" r:id="rId11"/>
    <p:sldId id="261" r:id="rId12"/>
    <p:sldId id="274" r:id="rId13"/>
    <p:sldId id="279" r:id="rId14"/>
    <p:sldId id="265" r:id="rId15"/>
    <p:sldId id="272" r:id="rId16"/>
    <p:sldId id="262" r:id="rId17"/>
    <p:sldId id="266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10A529-3AA2-49E0-A666-2F7183DC1D3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B91E4D-5D0A-48FE-BF6C-406C143919E1}">
      <dgm:prSet/>
      <dgm:spPr/>
      <dgm:t>
        <a:bodyPr/>
        <a:lstStyle/>
        <a:p>
          <a:r>
            <a:rPr lang="en-US" i="1" dirty="0"/>
            <a:t>Moving averages:</a:t>
          </a:r>
          <a:endParaRPr lang="en-US" dirty="0"/>
        </a:p>
      </dgm:t>
    </dgm:pt>
    <dgm:pt modelId="{B69BC3C7-6C13-476C-8FF4-F73F936C0516}" type="parTrans" cxnId="{5807914C-8C7B-4FAE-A991-ED3E18E28F7D}">
      <dgm:prSet/>
      <dgm:spPr/>
      <dgm:t>
        <a:bodyPr/>
        <a:lstStyle/>
        <a:p>
          <a:endParaRPr lang="en-US"/>
        </a:p>
      </dgm:t>
    </dgm:pt>
    <dgm:pt modelId="{7F5FB2C7-7C50-4BFF-8005-2C67A3C37842}" type="sibTrans" cxnId="{5807914C-8C7B-4FAE-A991-ED3E18E28F7D}">
      <dgm:prSet/>
      <dgm:spPr/>
      <dgm:t>
        <a:bodyPr/>
        <a:lstStyle/>
        <a:p>
          <a:endParaRPr lang="en-US"/>
        </a:p>
      </dgm:t>
    </dgm:pt>
    <dgm:pt modelId="{0B2B896F-DBDF-4B93-9D19-876F83347471}">
      <dgm:prSet/>
      <dgm:spPr/>
      <dgm:t>
        <a:bodyPr/>
        <a:lstStyle/>
        <a:p>
          <a:r>
            <a:rPr lang="hr-HR" dirty="0"/>
            <a:t>Indikatori snage trenda</a:t>
          </a:r>
          <a:r>
            <a:rPr lang="en-US" dirty="0"/>
            <a:t>:</a:t>
          </a:r>
          <a:endParaRPr lang="en-US" i="1" dirty="0"/>
        </a:p>
      </dgm:t>
    </dgm:pt>
    <dgm:pt modelId="{76EB8753-F1A2-4634-8938-66170A2FAB52}" type="parTrans" cxnId="{569B44DF-9F55-493F-9882-6B4D5A938B7F}">
      <dgm:prSet/>
      <dgm:spPr/>
      <dgm:t>
        <a:bodyPr/>
        <a:lstStyle/>
        <a:p>
          <a:endParaRPr lang="en-US"/>
        </a:p>
      </dgm:t>
    </dgm:pt>
    <dgm:pt modelId="{46276E5C-B8F6-4188-8E4D-17DC75F13C3B}" type="sibTrans" cxnId="{569B44DF-9F55-493F-9882-6B4D5A938B7F}">
      <dgm:prSet/>
      <dgm:spPr/>
      <dgm:t>
        <a:bodyPr/>
        <a:lstStyle/>
        <a:p>
          <a:endParaRPr lang="en-US"/>
        </a:p>
      </dgm:t>
    </dgm:pt>
    <dgm:pt modelId="{ACB4C7F3-7224-4BE1-8214-CB979FBBF26F}">
      <dgm:prSet/>
      <dgm:spPr/>
      <dgm:t>
        <a:bodyPr/>
        <a:lstStyle/>
        <a:p>
          <a:r>
            <a:rPr lang="hr-HR" dirty="0"/>
            <a:t>Indikatori momenta</a:t>
          </a:r>
          <a:r>
            <a:rPr lang="en-US" dirty="0"/>
            <a:t>:</a:t>
          </a:r>
        </a:p>
      </dgm:t>
    </dgm:pt>
    <dgm:pt modelId="{EB4EEDB0-3A17-435E-929C-22722E411983}" type="parTrans" cxnId="{9177A1DA-1651-4497-8143-18EC45A41091}">
      <dgm:prSet/>
      <dgm:spPr/>
      <dgm:t>
        <a:bodyPr/>
        <a:lstStyle/>
        <a:p>
          <a:endParaRPr lang="en-US"/>
        </a:p>
      </dgm:t>
    </dgm:pt>
    <dgm:pt modelId="{ECD9C242-AA32-4493-B96E-AECC57E30C8A}" type="sibTrans" cxnId="{9177A1DA-1651-4497-8143-18EC45A41091}">
      <dgm:prSet/>
      <dgm:spPr/>
      <dgm:t>
        <a:bodyPr/>
        <a:lstStyle/>
        <a:p>
          <a:endParaRPr lang="en-US"/>
        </a:p>
      </dgm:t>
    </dgm:pt>
    <dgm:pt modelId="{CAEF07F8-3D2D-4839-A2F9-D29D598A9D02}">
      <dgm:prSet/>
      <dgm:spPr/>
      <dgm:t>
        <a:bodyPr/>
        <a:lstStyle/>
        <a:p>
          <a:r>
            <a:rPr lang="hr-HR" i="1" dirty="0"/>
            <a:t>Relative Strength Index </a:t>
          </a:r>
          <a:r>
            <a:rPr lang="hr-HR" dirty="0"/>
            <a:t>(RSI)</a:t>
          </a:r>
          <a:endParaRPr lang="en-US" dirty="0"/>
        </a:p>
      </dgm:t>
    </dgm:pt>
    <dgm:pt modelId="{3408C44F-5F2C-4DDE-A4B4-53A0899CC400}" type="parTrans" cxnId="{00066995-6C13-4F57-942A-1BE73C6945E3}">
      <dgm:prSet/>
      <dgm:spPr/>
      <dgm:t>
        <a:bodyPr/>
        <a:lstStyle/>
        <a:p>
          <a:endParaRPr lang="en-US"/>
        </a:p>
      </dgm:t>
    </dgm:pt>
    <dgm:pt modelId="{B34F72E4-DA4D-4D12-A9B9-2D906F96AE47}" type="sibTrans" cxnId="{00066995-6C13-4F57-942A-1BE73C6945E3}">
      <dgm:prSet/>
      <dgm:spPr/>
      <dgm:t>
        <a:bodyPr/>
        <a:lstStyle/>
        <a:p>
          <a:endParaRPr lang="en-US"/>
        </a:p>
      </dgm:t>
    </dgm:pt>
    <dgm:pt modelId="{034087EA-5747-4C8F-8023-C5756E6F5EFD}">
      <dgm:prSet/>
      <dgm:spPr/>
      <dgm:t>
        <a:bodyPr/>
        <a:lstStyle/>
        <a:p>
          <a:r>
            <a:rPr lang="hr-HR" i="1" dirty="0"/>
            <a:t>Moving Average convergence divergence</a:t>
          </a:r>
          <a:r>
            <a:rPr lang="hr-HR" dirty="0"/>
            <a:t> (MACD)</a:t>
          </a:r>
          <a:endParaRPr lang="en-US" dirty="0"/>
        </a:p>
      </dgm:t>
    </dgm:pt>
    <dgm:pt modelId="{7DEBC360-1480-4CA3-8162-9F0EB15EC7CC}" type="parTrans" cxnId="{CEEEAB55-CB98-4658-913E-4FEC351DA8D2}">
      <dgm:prSet/>
      <dgm:spPr/>
      <dgm:t>
        <a:bodyPr/>
        <a:lstStyle/>
        <a:p>
          <a:endParaRPr lang="en-US"/>
        </a:p>
      </dgm:t>
    </dgm:pt>
    <dgm:pt modelId="{FCB1BD15-0496-4DE7-BD9E-8519B1D1994A}" type="sibTrans" cxnId="{CEEEAB55-CB98-4658-913E-4FEC351DA8D2}">
      <dgm:prSet/>
      <dgm:spPr/>
      <dgm:t>
        <a:bodyPr/>
        <a:lstStyle/>
        <a:p>
          <a:endParaRPr lang="en-US"/>
        </a:p>
      </dgm:t>
    </dgm:pt>
    <dgm:pt modelId="{FDD80130-40FC-47FA-A0DB-5A62758D19FC}">
      <dgm:prSet/>
      <dgm:spPr/>
      <dgm:t>
        <a:bodyPr/>
        <a:lstStyle/>
        <a:p>
          <a:r>
            <a:rPr lang="hr-HR" dirty="0"/>
            <a:t>Indikatori volumena</a:t>
          </a:r>
          <a:r>
            <a:rPr lang="en-US" dirty="0"/>
            <a:t>:</a:t>
          </a:r>
        </a:p>
      </dgm:t>
    </dgm:pt>
    <dgm:pt modelId="{56F56D02-1F0F-4078-8E04-A87DFDB09083}" type="parTrans" cxnId="{0EAEF45F-B310-4697-B8AD-2BC7A943B7C5}">
      <dgm:prSet/>
      <dgm:spPr/>
      <dgm:t>
        <a:bodyPr/>
        <a:lstStyle/>
        <a:p>
          <a:endParaRPr lang="en-US"/>
        </a:p>
      </dgm:t>
    </dgm:pt>
    <dgm:pt modelId="{191E2117-6707-46FB-BB62-438E1CAFF0F2}" type="sibTrans" cxnId="{0EAEF45F-B310-4697-B8AD-2BC7A943B7C5}">
      <dgm:prSet/>
      <dgm:spPr/>
      <dgm:t>
        <a:bodyPr/>
        <a:lstStyle/>
        <a:p>
          <a:endParaRPr lang="en-US"/>
        </a:p>
      </dgm:t>
    </dgm:pt>
    <dgm:pt modelId="{8E30AEAF-4AAC-4A3F-BE98-126B919402B4}">
      <dgm:prSet/>
      <dgm:spPr/>
      <dgm:t>
        <a:bodyPr/>
        <a:lstStyle/>
        <a:p>
          <a:r>
            <a:rPr lang="hr-HR" i="1" dirty="0"/>
            <a:t>On Balance Volume (OBV)</a:t>
          </a:r>
          <a:endParaRPr lang="en-US" dirty="0"/>
        </a:p>
      </dgm:t>
    </dgm:pt>
    <dgm:pt modelId="{40147328-62FB-44AA-9243-FFA806288CD5}" type="parTrans" cxnId="{F117338B-6012-468A-BB3F-8F936B3D809C}">
      <dgm:prSet/>
      <dgm:spPr/>
      <dgm:t>
        <a:bodyPr/>
        <a:lstStyle/>
        <a:p>
          <a:endParaRPr lang="en-US"/>
        </a:p>
      </dgm:t>
    </dgm:pt>
    <dgm:pt modelId="{A752B90D-08DD-4BCA-9DC1-39BD1117B1A2}" type="sibTrans" cxnId="{F117338B-6012-468A-BB3F-8F936B3D809C}">
      <dgm:prSet/>
      <dgm:spPr/>
      <dgm:t>
        <a:bodyPr/>
        <a:lstStyle/>
        <a:p>
          <a:endParaRPr lang="en-US"/>
        </a:p>
      </dgm:t>
    </dgm:pt>
    <dgm:pt modelId="{35959393-D71D-4A4E-97AF-72EADE0F1B81}">
      <dgm:prSet/>
      <dgm:spPr/>
      <dgm:t>
        <a:bodyPr/>
        <a:lstStyle/>
        <a:p>
          <a:r>
            <a:rPr lang="hr-HR" i="1" dirty="0"/>
            <a:t>Accumulation / Distribution </a:t>
          </a:r>
          <a:r>
            <a:rPr lang="hr-HR" dirty="0"/>
            <a:t>(A/D)</a:t>
          </a:r>
          <a:endParaRPr lang="en-US" dirty="0"/>
        </a:p>
      </dgm:t>
    </dgm:pt>
    <dgm:pt modelId="{1F3BD5C6-F885-4292-A11F-CC39A3425D61}" type="parTrans" cxnId="{DCEA57E5-ED52-4CB0-B6AB-A15D76D89C4B}">
      <dgm:prSet/>
      <dgm:spPr/>
      <dgm:t>
        <a:bodyPr/>
        <a:lstStyle/>
        <a:p>
          <a:endParaRPr lang="en-US"/>
        </a:p>
      </dgm:t>
    </dgm:pt>
    <dgm:pt modelId="{8CB58D0E-1C5F-4ED1-9D0F-311659B0CB02}" type="sibTrans" cxnId="{DCEA57E5-ED52-4CB0-B6AB-A15D76D89C4B}">
      <dgm:prSet/>
      <dgm:spPr/>
      <dgm:t>
        <a:bodyPr/>
        <a:lstStyle/>
        <a:p>
          <a:endParaRPr lang="en-US"/>
        </a:p>
      </dgm:t>
    </dgm:pt>
    <dgm:pt modelId="{0070EA43-7257-4D79-8581-B760E434560D}">
      <dgm:prSet/>
      <dgm:spPr/>
      <dgm:t>
        <a:bodyPr/>
        <a:lstStyle/>
        <a:p>
          <a:r>
            <a:rPr lang="en-US" i="1" dirty="0"/>
            <a:t>Bollinger Bands</a:t>
          </a:r>
        </a:p>
      </dgm:t>
    </dgm:pt>
    <dgm:pt modelId="{93D64E4C-A22D-4A71-B113-D2026916379C}" type="parTrans" cxnId="{6D90315D-1613-46C1-B400-D0C014126FA0}">
      <dgm:prSet/>
      <dgm:spPr/>
      <dgm:t>
        <a:bodyPr/>
        <a:lstStyle/>
        <a:p>
          <a:endParaRPr lang="en-US"/>
        </a:p>
      </dgm:t>
    </dgm:pt>
    <dgm:pt modelId="{32BD5DFC-0D63-45FB-B158-1492F9A26F8B}" type="sibTrans" cxnId="{6D90315D-1613-46C1-B400-D0C014126FA0}">
      <dgm:prSet/>
      <dgm:spPr/>
      <dgm:t>
        <a:bodyPr/>
        <a:lstStyle/>
        <a:p>
          <a:endParaRPr lang="en-US"/>
        </a:p>
      </dgm:t>
    </dgm:pt>
    <dgm:pt modelId="{48912E21-5028-4AFF-9CFD-52951633C27B}">
      <dgm:prSet/>
      <dgm:spPr/>
      <dgm:t>
        <a:bodyPr/>
        <a:lstStyle/>
        <a:p>
          <a:r>
            <a:rPr lang="hr-HR" i="1"/>
            <a:t>...</a:t>
          </a:r>
          <a:endParaRPr lang="en-US"/>
        </a:p>
      </dgm:t>
    </dgm:pt>
    <dgm:pt modelId="{75D68B34-052C-48B5-A51B-0D452166CABA}" type="parTrans" cxnId="{A3748854-1950-4D63-91BB-1C976B0F07F8}">
      <dgm:prSet/>
      <dgm:spPr/>
      <dgm:t>
        <a:bodyPr/>
        <a:lstStyle/>
        <a:p>
          <a:endParaRPr lang="en-US"/>
        </a:p>
      </dgm:t>
    </dgm:pt>
    <dgm:pt modelId="{6CFFDC43-536E-4363-A9D9-FB2D2D791588}" type="sibTrans" cxnId="{A3748854-1950-4D63-91BB-1C976B0F07F8}">
      <dgm:prSet/>
      <dgm:spPr/>
      <dgm:t>
        <a:bodyPr/>
        <a:lstStyle/>
        <a:p>
          <a:endParaRPr lang="en-US"/>
        </a:p>
      </dgm:t>
    </dgm:pt>
    <dgm:pt modelId="{100E2EA9-49AE-4E37-BAD2-5A8EF1AF9F35}">
      <dgm:prSet/>
      <dgm:spPr/>
      <dgm:t>
        <a:bodyPr/>
        <a:lstStyle/>
        <a:p>
          <a:r>
            <a:rPr lang="hr-HR" i="1" dirty="0"/>
            <a:t>Simple moving average </a:t>
          </a:r>
          <a:r>
            <a:rPr lang="hr-HR" dirty="0"/>
            <a:t>(SMA)</a:t>
          </a:r>
          <a:endParaRPr lang="en-US" dirty="0"/>
        </a:p>
      </dgm:t>
    </dgm:pt>
    <dgm:pt modelId="{EB1BDCF6-16C8-48FD-888D-493A48201833}" type="parTrans" cxnId="{616E5856-A901-4CCF-8BB6-6D139C715804}">
      <dgm:prSet/>
      <dgm:spPr/>
      <dgm:t>
        <a:bodyPr/>
        <a:lstStyle/>
        <a:p>
          <a:endParaRPr lang="hr-HR"/>
        </a:p>
      </dgm:t>
    </dgm:pt>
    <dgm:pt modelId="{D971BCB8-9919-4E83-BB55-3026FB81B047}" type="sibTrans" cxnId="{616E5856-A901-4CCF-8BB6-6D139C715804}">
      <dgm:prSet/>
      <dgm:spPr/>
      <dgm:t>
        <a:bodyPr/>
        <a:lstStyle/>
        <a:p>
          <a:endParaRPr lang="hr-HR"/>
        </a:p>
      </dgm:t>
    </dgm:pt>
    <dgm:pt modelId="{6C027ECB-0F6B-4B10-8C02-FAE313E7D79A}">
      <dgm:prSet/>
      <dgm:spPr/>
      <dgm:t>
        <a:bodyPr/>
        <a:lstStyle/>
        <a:p>
          <a:r>
            <a:rPr lang="hr-HR" i="1" dirty="0"/>
            <a:t>Exponential moving average </a:t>
          </a:r>
          <a:r>
            <a:rPr lang="hr-HR" dirty="0"/>
            <a:t>(EMA)</a:t>
          </a:r>
          <a:endParaRPr lang="en-US" dirty="0"/>
        </a:p>
      </dgm:t>
    </dgm:pt>
    <dgm:pt modelId="{23C59573-DE7F-4D2B-9444-0115155BC5F2}" type="parTrans" cxnId="{E8E4FCD3-8E4C-4B77-B807-35F3538008BF}">
      <dgm:prSet/>
      <dgm:spPr/>
      <dgm:t>
        <a:bodyPr/>
        <a:lstStyle/>
        <a:p>
          <a:endParaRPr lang="hr-HR"/>
        </a:p>
      </dgm:t>
    </dgm:pt>
    <dgm:pt modelId="{2C0BCBBA-2E0E-4569-828A-259693A0A37F}" type="sibTrans" cxnId="{E8E4FCD3-8E4C-4B77-B807-35F3538008BF}">
      <dgm:prSet/>
      <dgm:spPr/>
      <dgm:t>
        <a:bodyPr/>
        <a:lstStyle/>
        <a:p>
          <a:endParaRPr lang="hr-HR"/>
        </a:p>
      </dgm:t>
    </dgm:pt>
    <dgm:pt modelId="{BABE1326-248E-492F-8C1A-6E541BF7C028}">
      <dgm:prSet/>
      <dgm:spPr/>
      <dgm:t>
        <a:bodyPr/>
        <a:lstStyle/>
        <a:p>
          <a:r>
            <a:rPr lang="hr-HR" i="1" dirty="0"/>
            <a:t>Average Directional Index</a:t>
          </a:r>
          <a:r>
            <a:rPr lang="hr-HR" dirty="0"/>
            <a:t> (ADX)</a:t>
          </a:r>
          <a:endParaRPr lang="en-US" i="1" dirty="0"/>
        </a:p>
      </dgm:t>
    </dgm:pt>
    <dgm:pt modelId="{FEC1346F-E86D-457B-A8D9-74EAAF9AC940}" type="parTrans" cxnId="{257E8621-7A2F-4E92-9A66-DEDBDE22FCE0}">
      <dgm:prSet/>
      <dgm:spPr/>
    </dgm:pt>
    <dgm:pt modelId="{B468456F-45F0-4629-B9B8-529D4D5B06FB}" type="sibTrans" cxnId="{257E8621-7A2F-4E92-9A66-DEDBDE22FCE0}">
      <dgm:prSet/>
      <dgm:spPr/>
    </dgm:pt>
    <dgm:pt modelId="{E9BB9AA4-09A6-4CAE-98F2-848ADEAD0758}">
      <dgm:prSet/>
      <dgm:spPr/>
      <dgm:t>
        <a:bodyPr/>
        <a:lstStyle/>
        <a:p>
          <a:r>
            <a:rPr lang="hr-HR" i="1" dirty="0"/>
            <a:t>Aroon oscillator</a:t>
          </a:r>
          <a:endParaRPr lang="en-US" dirty="0"/>
        </a:p>
      </dgm:t>
    </dgm:pt>
    <dgm:pt modelId="{DBFED248-AF79-41E7-880D-7D11263AC1E9}" type="parTrans" cxnId="{14835E36-0AD3-475B-A6FF-7F0BE01214B0}">
      <dgm:prSet/>
      <dgm:spPr/>
      <dgm:t>
        <a:bodyPr/>
        <a:lstStyle/>
        <a:p>
          <a:endParaRPr lang="hr-HR"/>
        </a:p>
      </dgm:t>
    </dgm:pt>
    <dgm:pt modelId="{A766B0B3-F60D-4367-86A4-A03DD5AC3CFE}" type="sibTrans" cxnId="{14835E36-0AD3-475B-A6FF-7F0BE01214B0}">
      <dgm:prSet/>
      <dgm:spPr/>
      <dgm:t>
        <a:bodyPr/>
        <a:lstStyle/>
        <a:p>
          <a:endParaRPr lang="hr-HR"/>
        </a:p>
      </dgm:t>
    </dgm:pt>
    <dgm:pt modelId="{794F6B15-724D-41FF-94B4-22CCB3EDA01B}" type="pres">
      <dgm:prSet presAssocID="{0D10A529-3AA2-49E0-A666-2F7183DC1D3D}" presName="diagram" presStyleCnt="0">
        <dgm:presLayoutVars>
          <dgm:dir/>
          <dgm:resizeHandles val="exact"/>
        </dgm:presLayoutVars>
      </dgm:prSet>
      <dgm:spPr/>
    </dgm:pt>
    <dgm:pt modelId="{2B146C9B-DAFF-4AEB-A2D3-709A8C17101A}" type="pres">
      <dgm:prSet presAssocID="{A0B91E4D-5D0A-48FE-BF6C-406C143919E1}" presName="node" presStyleLbl="node1" presStyleIdx="0" presStyleCnt="6">
        <dgm:presLayoutVars>
          <dgm:bulletEnabled val="1"/>
        </dgm:presLayoutVars>
      </dgm:prSet>
      <dgm:spPr/>
    </dgm:pt>
    <dgm:pt modelId="{5A5993C8-F31F-4E8B-89ED-F1A5D14CED3D}" type="pres">
      <dgm:prSet presAssocID="{7F5FB2C7-7C50-4BFF-8005-2C67A3C37842}" presName="sibTrans" presStyleCnt="0"/>
      <dgm:spPr/>
    </dgm:pt>
    <dgm:pt modelId="{A5496173-0B76-494C-B845-36F0E0BC058A}" type="pres">
      <dgm:prSet presAssocID="{0B2B896F-DBDF-4B93-9D19-876F83347471}" presName="node" presStyleLbl="node1" presStyleIdx="1" presStyleCnt="6">
        <dgm:presLayoutVars>
          <dgm:bulletEnabled val="1"/>
        </dgm:presLayoutVars>
      </dgm:prSet>
      <dgm:spPr/>
    </dgm:pt>
    <dgm:pt modelId="{7A4E1C75-49C2-4C9C-AD5A-C3D8AF23B7FB}" type="pres">
      <dgm:prSet presAssocID="{46276E5C-B8F6-4188-8E4D-17DC75F13C3B}" presName="sibTrans" presStyleCnt="0"/>
      <dgm:spPr/>
    </dgm:pt>
    <dgm:pt modelId="{F9A431F7-B79C-4660-AC32-F00E72C125DE}" type="pres">
      <dgm:prSet presAssocID="{ACB4C7F3-7224-4BE1-8214-CB979FBBF26F}" presName="node" presStyleLbl="node1" presStyleIdx="2" presStyleCnt="6">
        <dgm:presLayoutVars>
          <dgm:bulletEnabled val="1"/>
        </dgm:presLayoutVars>
      </dgm:prSet>
      <dgm:spPr/>
    </dgm:pt>
    <dgm:pt modelId="{B532DC74-7851-4740-B887-30B99FD4C974}" type="pres">
      <dgm:prSet presAssocID="{ECD9C242-AA32-4493-B96E-AECC57E30C8A}" presName="sibTrans" presStyleCnt="0"/>
      <dgm:spPr/>
    </dgm:pt>
    <dgm:pt modelId="{10E1D736-87D6-4A5E-8EDB-7F89EB6A8E7E}" type="pres">
      <dgm:prSet presAssocID="{FDD80130-40FC-47FA-A0DB-5A62758D19FC}" presName="node" presStyleLbl="node1" presStyleIdx="3" presStyleCnt="6">
        <dgm:presLayoutVars>
          <dgm:bulletEnabled val="1"/>
        </dgm:presLayoutVars>
      </dgm:prSet>
      <dgm:spPr/>
    </dgm:pt>
    <dgm:pt modelId="{B13C4307-4661-4141-8406-9BBCFDD5CFEF}" type="pres">
      <dgm:prSet presAssocID="{191E2117-6707-46FB-BB62-438E1CAFF0F2}" presName="sibTrans" presStyleCnt="0"/>
      <dgm:spPr/>
    </dgm:pt>
    <dgm:pt modelId="{2B4DEC7B-C08E-4687-89D7-E80D9A4D8D93}" type="pres">
      <dgm:prSet presAssocID="{0070EA43-7257-4D79-8581-B760E434560D}" presName="node" presStyleLbl="node1" presStyleIdx="4" presStyleCnt="6">
        <dgm:presLayoutVars>
          <dgm:bulletEnabled val="1"/>
        </dgm:presLayoutVars>
      </dgm:prSet>
      <dgm:spPr/>
    </dgm:pt>
    <dgm:pt modelId="{77EEA954-211D-4FA7-9E92-8ED228F6715E}" type="pres">
      <dgm:prSet presAssocID="{32BD5DFC-0D63-45FB-B158-1492F9A26F8B}" presName="sibTrans" presStyleCnt="0"/>
      <dgm:spPr/>
    </dgm:pt>
    <dgm:pt modelId="{CB2590BD-B7B3-46D1-8A11-96C90E5E2759}" type="pres">
      <dgm:prSet presAssocID="{48912E21-5028-4AFF-9CFD-52951633C27B}" presName="node" presStyleLbl="node1" presStyleIdx="5" presStyleCnt="6">
        <dgm:presLayoutVars>
          <dgm:bulletEnabled val="1"/>
        </dgm:presLayoutVars>
      </dgm:prSet>
      <dgm:spPr/>
    </dgm:pt>
  </dgm:ptLst>
  <dgm:cxnLst>
    <dgm:cxn modelId="{257E8621-7A2F-4E92-9A66-DEDBDE22FCE0}" srcId="{0B2B896F-DBDF-4B93-9D19-876F83347471}" destId="{BABE1326-248E-492F-8C1A-6E541BF7C028}" srcOrd="0" destOrd="0" parTransId="{FEC1346F-E86D-457B-A8D9-74EAAF9AC940}" sibTransId="{B468456F-45F0-4629-B9B8-529D4D5B06FB}"/>
    <dgm:cxn modelId="{D1651D33-33FD-4CBC-BE44-67E30982F2E5}" type="presOf" srcId="{BABE1326-248E-492F-8C1A-6E541BF7C028}" destId="{A5496173-0B76-494C-B845-36F0E0BC058A}" srcOrd="0" destOrd="1" presId="urn:microsoft.com/office/officeart/2005/8/layout/default"/>
    <dgm:cxn modelId="{14835E36-0AD3-475B-A6FF-7F0BE01214B0}" srcId="{0B2B896F-DBDF-4B93-9D19-876F83347471}" destId="{E9BB9AA4-09A6-4CAE-98F2-848ADEAD0758}" srcOrd="1" destOrd="0" parTransId="{DBFED248-AF79-41E7-880D-7D11263AC1E9}" sibTransId="{A766B0B3-F60D-4367-86A4-A03DD5AC3CFE}"/>
    <dgm:cxn modelId="{C597B53B-656A-41DC-B517-5A1C689A60A2}" type="presOf" srcId="{E9BB9AA4-09A6-4CAE-98F2-848ADEAD0758}" destId="{A5496173-0B76-494C-B845-36F0E0BC058A}" srcOrd="0" destOrd="2" presId="urn:microsoft.com/office/officeart/2005/8/layout/default"/>
    <dgm:cxn modelId="{6D90315D-1613-46C1-B400-D0C014126FA0}" srcId="{0D10A529-3AA2-49E0-A666-2F7183DC1D3D}" destId="{0070EA43-7257-4D79-8581-B760E434560D}" srcOrd="4" destOrd="0" parTransId="{93D64E4C-A22D-4A71-B113-D2026916379C}" sibTransId="{32BD5DFC-0D63-45FB-B158-1492F9A26F8B}"/>
    <dgm:cxn modelId="{0EAEF45F-B310-4697-B8AD-2BC7A943B7C5}" srcId="{0D10A529-3AA2-49E0-A666-2F7183DC1D3D}" destId="{FDD80130-40FC-47FA-A0DB-5A62758D19FC}" srcOrd="3" destOrd="0" parTransId="{56F56D02-1F0F-4078-8E04-A87DFDB09083}" sibTransId="{191E2117-6707-46FB-BB62-438E1CAFF0F2}"/>
    <dgm:cxn modelId="{40D00164-C1A5-4C45-9E6E-54CEEAC11DA2}" type="presOf" srcId="{CAEF07F8-3D2D-4839-A2F9-D29D598A9D02}" destId="{F9A431F7-B79C-4660-AC32-F00E72C125DE}" srcOrd="0" destOrd="1" presId="urn:microsoft.com/office/officeart/2005/8/layout/default"/>
    <dgm:cxn modelId="{5807914C-8C7B-4FAE-A991-ED3E18E28F7D}" srcId="{0D10A529-3AA2-49E0-A666-2F7183DC1D3D}" destId="{A0B91E4D-5D0A-48FE-BF6C-406C143919E1}" srcOrd="0" destOrd="0" parTransId="{B69BC3C7-6C13-476C-8FF4-F73F936C0516}" sibTransId="{7F5FB2C7-7C50-4BFF-8005-2C67A3C37842}"/>
    <dgm:cxn modelId="{DA191F52-2595-4DEC-B0C5-B809B43B447E}" type="presOf" srcId="{48912E21-5028-4AFF-9CFD-52951633C27B}" destId="{CB2590BD-B7B3-46D1-8A11-96C90E5E2759}" srcOrd="0" destOrd="0" presId="urn:microsoft.com/office/officeart/2005/8/layout/default"/>
    <dgm:cxn modelId="{A3748854-1950-4D63-91BB-1C976B0F07F8}" srcId="{0D10A529-3AA2-49E0-A666-2F7183DC1D3D}" destId="{48912E21-5028-4AFF-9CFD-52951633C27B}" srcOrd="5" destOrd="0" parTransId="{75D68B34-052C-48B5-A51B-0D452166CABA}" sibTransId="{6CFFDC43-536E-4363-A9D9-FB2D2D791588}"/>
    <dgm:cxn modelId="{CEEEAB55-CB98-4658-913E-4FEC351DA8D2}" srcId="{ACB4C7F3-7224-4BE1-8214-CB979FBBF26F}" destId="{034087EA-5747-4C8F-8023-C5756E6F5EFD}" srcOrd="1" destOrd="0" parTransId="{7DEBC360-1480-4CA3-8162-9F0EB15EC7CC}" sibTransId="{FCB1BD15-0496-4DE7-BD9E-8519B1D1994A}"/>
    <dgm:cxn modelId="{616E5856-A901-4CCF-8BB6-6D139C715804}" srcId="{A0B91E4D-5D0A-48FE-BF6C-406C143919E1}" destId="{100E2EA9-49AE-4E37-BAD2-5A8EF1AF9F35}" srcOrd="0" destOrd="0" parTransId="{EB1BDCF6-16C8-48FD-888D-493A48201833}" sibTransId="{D971BCB8-9919-4E83-BB55-3026FB81B047}"/>
    <dgm:cxn modelId="{F117338B-6012-468A-BB3F-8F936B3D809C}" srcId="{FDD80130-40FC-47FA-A0DB-5A62758D19FC}" destId="{8E30AEAF-4AAC-4A3F-BE98-126B919402B4}" srcOrd="0" destOrd="0" parTransId="{40147328-62FB-44AA-9243-FFA806288CD5}" sibTransId="{A752B90D-08DD-4BCA-9DC1-39BD1117B1A2}"/>
    <dgm:cxn modelId="{83613492-B4E1-406B-BB8D-33FE8F2687B1}" type="presOf" srcId="{0D10A529-3AA2-49E0-A666-2F7183DC1D3D}" destId="{794F6B15-724D-41FF-94B4-22CCB3EDA01B}" srcOrd="0" destOrd="0" presId="urn:microsoft.com/office/officeart/2005/8/layout/default"/>
    <dgm:cxn modelId="{00066995-6C13-4F57-942A-1BE73C6945E3}" srcId="{ACB4C7F3-7224-4BE1-8214-CB979FBBF26F}" destId="{CAEF07F8-3D2D-4839-A2F9-D29D598A9D02}" srcOrd="0" destOrd="0" parTransId="{3408C44F-5F2C-4DDE-A4B4-53A0899CC400}" sibTransId="{B34F72E4-DA4D-4D12-A9B9-2D906F96AE47}"/>
    <dgm:cxn modelId="{FD9C119D-FA20-4047-BD8B-6166D533C992}" type="presOf" srcId="{FDD80130-40FC-47FA-A0DB-5A62758D19FC}" destId="{10E1D736-87D6-4A5E-8EDB-7F89EB6A8E7E}" srcOrd="0" destOrd="0" presId="urn:microsoft.com/office/officeart/2005/8/layout/default"/>
    <dgm:cxn modelId="{BDA839A9-E6D3-4221-BC73-49768D3301F3}" type="presOf" srcId="{35959393-D71D-4A4E-97AF-72EADE0F1B81}" destId="{10E1D736-87D6-4A5E-8EDB-7F89EB6A8E7E}" srcOrd="0" destOrd="2" presId="urn:microsoft.com/office/officeart/2005/8/layout/default"/>
    <dgm:cxn modelId="{052027BA-81C0-40A9-B56F-C4B4AB003865}" type="presOf" srcId="{8E30AEAF-4AAC-4A3F-BE98-126B919402B4}" destId="{10E1D736-87D6-4A5E-8EDB-7F89EB6A8E7E}" srcOrd="0" destOrd="1" presId="urn:microsoft.com/office/officeart/2005/8/layout/default"/>
    <dgm:cxn modelId="{B45FE3C8-FF57-4691-8B97-6922A62020CA}" type="presOf" srcId="{0070EA43-7257-4D79-8581-B760E434560D}" destId="{2B4DEC7B-C08E-4687-89D7-E80D9A4D8D93}" srcOrd="0" destOrd="0" presId="urn:microsoft.com/office/officeart/2005/8/layout/default"/>
    <dgm:cxn modelId="{284B7BCF-2DE3-43DB-B3EC-CF38596A1703}" type="presOf" srcId="{0B2B896F-DBDF-4B93-9D19-876F83347471}" destId="{A5496173-0B76-494C-B845-36F0E0BC058A}" srcOrd="0" destOrd="0" presId="urn:microsoft.com/office/officeart/2005/8/layout/default"/>
    <dgm:cxn modelId="{A5D144D0-D0C2-4D3A-8265-EBDD6EA31653}" type="presOf" srcId="{034087EA-5747-4C8F-8023-C5756E6F5EFD}" destId="{F9A431F7-B79C-4660-AC32-F00E72C125DE}" srcOrd="0" destOrd="2" presId="urn:microsoft.com/office/officeart/2005/8/layout/default"/>
    <dgm:cxn modelId="{9823EBD0-51CE-4F4C-AD2A-E717DD189021}" type="presOf" srcId="{6C027ECB-0F6B-4B10-8C02-FAE313E7D79A}" destId="{2B146C9B-DAFF-4AEB-A2D3-709A8C17101A}" srcOrd="0" destOrd="2" presId="urn:microsoft.com/office/officeart/2005/8/layout/default"/>
    <dgm:cxn modelId="{B07D0BD1-9C0D-4919-882D-8507B745C3EE}" type="presOf" srcId="{ACB4C7F3-7224-4BE1-8214-CB979FBBF26F}" destId="{F9A431F7-B79C-4660-AC32-F00E72C125DE}" srcOrd="0" destOrd="0" presId="urn:microsoft.com/office/officeart/2005/8/layout/default"/>
    <dgm:cxn modelId="{E8E4FCD3-8E4C-4B77-B807-35F3538008BF}" srcId="{A0B91E4D-5D0A-48FE-BF6C-406C143919E1}" destId="{6C027ECB-0F6B-4B10-8C02-FAE313E7D79A}" srcOrd="1" destOrd="0" parTransId="{23C59573-DE7F-4D2B-9444-0115155BC5F2}" sibTransId="{2C0BCBBA-2E0E-4569-828A-259693A0A37F}"/>
    <dgm:cxn modelId="{9177A1DA-1651-4497-8143-18EC45A41091}" srcId="{0D10A529-3AA2-49E0-A666-2F7183DC1D3D}" destId="{ACB4C7F3-7224-4BE1-8214-CB979FBBF26F}" srcOrd="2" destOrd="0" parTransId="{EB4EEDB0-3A17-435E-929C-22722E411983}" sibTransId="{ECD9C242-AA32-4493-B96E-AECC57E30C8A}"/>
    <dgm:cxn modelId="{569B44DF-9F55-493F-9882-6B4D5A938B7F}" srcId="{0D10A529-3AA2-49E0-A666-2F7183DC1D3D}" destId="{0B2B896F-DBDF-4B93-9D19-876F83347471}" srcOrd="1" destOrd="0" parTransId="{76EB8753-F1A2-4634-8938-66170A2FAB52}" sibTransId="{46276E5C-B8F6-4188-8E4D-17DC75F13C3B}"/>
    <dgm:cxn modelId="{DCEA57E5-ED52-4CB0-B6AB-A15D76D89C4B}" srcId="{FDD80130-40FC-47FA-A0DB-5A62758D19FC}" destId="{35959393-D71D-4A4E-97AF-72EADE0F1B81}" srcOrd="1" destOrd="0" parTransId="{1F3BD5C6-F885-4292-A11F-CC39A3425D61}" sibTransId="{8CB58D0E-1C5F-4ED1-9D0F-311659B0CB02}"/>
    <dgm:cxn modelId="{5033A3EC-9E1C-47DE-9F41-D89741548912}" type="presOf" srcId="{100E2EA9-49AE-4E37-BAD2-5A8EF1AF9F35}" destId="{2B146C9B-DAFF-4AEB-A2D3-709A8C17101A}" srcOrd="0" destOrd="1" presId="urn:microsoft.com/office/officeart/2005/8/layout/default"/>
    <dgm:cxn modelId="{7D3AC1EE-EF7D-4325-A259-307C6443ECFE}" type="presOf" srcId="{A0B91E4D-5D0A-48FE-BF6C-406C143919E1}" destId="{2B146C9B-DAFF-4AEB-A2D3-709A8C17101A}" srcOrd="0" destOrd="0" presId="urn:microsoft.com/office/officeart/2005/8/layout/default"/>
    <dgm:cxn modelId="{05965CE5-4396-42F1-A274-BDDEE925810F}" type="presParOf" srcId="{794F6B15-724D-41FF-94B4-22CCB3EDA01B}" destId="{2B146C9B-DAFF-4AEB-A2D3-709A8C17101A}" srcOrd="0" destOrd="0" presId="urn:microsoft.com/office/officeart/2005/8/layout/default"/>
    <dgm:cxn modelId="{3C10FDE1-0758-486B-9C52-C5D202223EBC}" type="presParOf" srcId="{794F6B15-724D-41FF-94B4-22CCB3EDA01B}" destId="{5A5993C8-F31F-4E8B-89ED-F1A5D14CED3D}" srcOrd="1" destOrd="0" presId="urn:microsoft.com/office/officeart/2005/8/layout/default"/>
    <dgm:cxn modelId="{5536E7D4-F0C6-42B4-99ED-F9F8724CCC74}" type="presParOf" srcId="{794F6B15-724D-41FF-94B4-22CCB3EDA01B}" destId="{A5496173-0B76-494C-B845-36F0E0BC058A}" srcOrd="2" destOrd="0" presId="urn:microsoft.com/office/officeart/2005/8/layout/default"/>
    <dgm:cxn modelId="{FFA683CF-DAA1-46D1-88CF-FF5996D19FE0}" type="presParOf" srcId="{794F6B15-724D-41FF-94B4-22CCB3EDA01B}" destId="{7A4E1C75-49C2-4C9C-AD5A-C3D8AF23B7FB}" srcOrd="3" destOrd="0" presId="urn:microsoft.com/office/officeart/2005/8/layout/default"/>
    <dgm:cxn modelId="{67A34481-0EDF-4FBD-9894-33EDA0B5BCCA}" type="presParOf" srcId="{794F6B15-724D-41FF-94B4-22CCB3EDA01B}" destId="{F9A431F7-B79C-4660-AC32-F00E72C125DE}" srcOrd="4" destOrd="0" presId="urn:microsoft.com/office/officeart/2005/8/layout/default"/>
    <dgm:cxn modelId="{D933926A-D9C6-4FB8-AB9A-4E1F69235024}" type="presParOf" srcId="{794F6B15-724D-41FF-94B4-22CCB3EDA01B}" destId="{B532DC74-7851-4740-B887-30B99FD4C974}" srcOrd="5" destOrd="0" presId="urn:microsoft.com/office/officeart/2005/8/layout/default"/>
    <dgm:cxn modelId="{291AFBDA-6D9B-482C-BA61-5379C463168B}" type="presParOf" srcId="{794F6B15-724D-41FF-94B4-22CCB3EDA01B}" destId="{10E1D736-87D6-4A5E-8EDB-7F89EB6A8E7E}" srcOrd="6" destOrd="0" presId="urn:microsoft.com/office/officeart/2005/8/layout/default"/>
    <dgm:cxn modelId="{B1D7DD0F-11FE-4E1D-B3E1-CF66DFE18EBE}" type="presParOf" srcId="{794F6B15-724D-41FF-94B4-22CCB3EDA01B}" destId="{B13C4307-4661-4141-8406-9BBCFDD5CFEF}" srcOrd="7" destOrd="0" presId="urn:microsoft.com/office/officeart/2005/8/layout/default"/>
    <dgm:cxn modelId="{51E8B49B-B618-43F5-964D-8485C67385EE}" type="presParOf" srcId="{794F6B15-724D-41FF-94B4-22CCB3EDA01B}" destId="{2B4DEC7B-C08E-4687-89D7-E80D9A4D8D93}" srcOrd="8" destOrd="0" presId="urn:microsoft.com/office/officeart/2005/8/layout/default"/>
    <dgm:cxn modelId="{67902250-3767-4900-9D44-E512DD8B5C7A}" type="presParOf" srcId="{794F6B15-724D-41FF-94B4-22CCB3EDA01B}" destId="{77EEA954-211D-4FA7-9E92-8ED228F6715E}" srcOrd="9" destOrd="0" presId="urn:microsoft.com/office/officeart/2005/8/layout/default"/>
    <dgm:cxn modelId="{1BE05AB9-10C0-47DA-9439-CF59DAA18E22}" type="presParOf" srcId="{794F6B15-724D-41FF-94B4-22CCB3EDA01B}" destId="{CB2590BD-B7B3-46D1-8A11-96C90E5E275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26F1DE-841D-43E5-BE1E-37A82D32F154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7E877CA-2289-4573-8FD1-D77A4FE647E1}">
      <dgm:prSet/>
      <dgm:spPr/>
      <dgm:t>
        <a:bodyPr/>
        <a:lstStyle/>
        <a:p>
          <a:r>
            <a:rPr lang="hr-HR" dirty="0"/>
            <a:t>Tradicionalni algoritmi</a:t>
          </a:r>
          <a:endParaRPr lang="en-US" dirty="0"/>
        </a:p>
      </dgm:t>
    </dgm:pt>
    <dgm:pt modelId="{E9638D1B-3E26-4595-AF8C-BE9A023DE920}" type="parTrans" cxnId="{FE27BD7B-D7D0-4D2F-837C-5CE9175E1635}">
      <dgm:prSet/>
      <dgm:spPr/>
      <dgm:t>
        <a:bodyPr/>
        <a:lstStyle/>
        <a:p>
          <a:endParaRPr lang="en-US"/>
        </a:p>
      </dgm:t>
    </dgm:pt>
    <dgm:pt modelId="{45DED0F3-5D1A-486D-8B66-F95AE828CD38}" type="sibTrans" cxnId="{FE27BD7B-D7D0-4D2F-837C-5CE9175E1635}">
      <dgm:prSet/>
      <dgm:spPr/>
      <dgm:t>
        <a:bodyPr/>
        <a:lstStyle/>
        <a:p>
          <a:endParaRPr lang="en-US"/>
        </a:p>
      </dgm:t>
    </dgm:pt>
    <dgm:pt modelId="{85673643-7F22-4048-A955-A5F1FA81577F}">
      <dgm:prSet/>
      <dgm:spPr/>
      <dgm:t>
        <a:bodyPr/>
        <a:lstStyle/>
        <a:p>
          <a:r>
            <a:rPr lang="hr-HR" dirty="0"/>
            <a:t>Manje vremenski zahtjevni</a:t>
          </a:r>
          <a:endParaRPr lang="en-US" dirty="0"/>
        </a:p>
      </dgm:t>
    </dgm:pt>
    <dgm:pt modelId="{C2D1B11D-80A2-4767-ABA4-7F958369726A}" type="parTrans" cxnId="{CD1D22D2-757E-49CB-977B-B280393CA5A8}">
      <dgm:prSet/>
      <dgm:spPr/>
      <dgm:t>
        <a:bodyPr/>
        <a:lstStyle/>
        <a:p>
          <a:endParaRPr lang="en-US"/>
        </a:p>
      </dgm:t>
    </dgm:pt>
    <dgm:pt modelId="{9E47EFF1-6F66-4A31-8263-977E6A65F90C}" type="sibTrans" cxnId="{CD1D22D2-757E-49CB-977B-B280393CA5A8}">
      <dgm:prSet/>
      <dgm:spPr/>
      <dgm:t>
        <a:bodyPr/>
        <a:lstStyle/>
        <a:p>
          <a:endParaRPr lang="en-US"/>
        </a:p>
      </dgm:t>
    </dgm:pt>
    <dgm:pt modelId="{81642CB1-395C-4F9B-9E91-CBEF439A470C}">
      <dgm:prSet/>
      <dgm:spPr/>
      <dgm:t>
        <a:bodyPr/>
        <a:lstStyle/>
        <a:p>
          <a:r>
            <a:rPr lang="hr-HR" dirty="0"/>
            <a:t>Duboki modeli</a:t>
          </a:r>
          <a:endParaRPr lang="en-US" dirty="0"/>
        </a:p>
      </dgm:t>
    </dgm:pt>
    <dgm:pt modelId="{1499C757-A1ED-4E06-A337-35E5289782BD}" type="parTrans" cxnId="{BD51AA55-241E-4148-BC40-412CE64FAC76}">
      <dgm:prSet/>
      <dgm:spPr/>
      <dgm:t>
        <a:bodyPr/>
        <a:lstStyle/>
        <a:p>
          <a:endParaRPr lang="en-US"/>
        </a:p>
      </dgm:t>
    </dgm:pt>
    <dgm:pt modelId="{112CFA37-7EB7-47B1-9FEF-AD053A521FCD}" type="sibTrans" cxnId="{BD51AA55-241E-4148-BC40-412CE64FAC76}">
      <dgm:prSet/>
      <dgm:spPr/>
      <dgm:t>
        <a:bodyPr/>
        <a:lstStyle/>
        <a:p>
          <a:endParaRPr lang="en-US"/>
        </a:p>
      </dgm:t>
    </dgm:pt>
    <dgm:pt modelId="{6D0FBFA5-5433-4E91-8AF2-792CF1F2F6BB}">
      <dgm:prSet/>
      <dgm:spPr/>
      <dgm:t>
        <a:bodyPr/>
        <a:lstStyle/>
        <a:p>
          <a:r>
            <a:rPr lang="hr-HR" dirty="0"/>
            <a:t>Puno osjetljiviji o parametrima</a:t>
          </a:r>
          <a:endParaRPr lang="en-US" dirty="0"/>
        </a:p>
      </dgm:t>
    </dgm:pt>
    <dgm:pt modelId="{A4152C56-E276-46D2-9173-4B4CBD09B2E6}" type="parTrans" cxnId="{410B2283-D424-4268-8F59-99D64645E03C}">
      <dgm:prSet/>
      <dgm:spPr/>
      <dgm:t>
        <a:bodyPr/>
        <a:lstStyle/>
        <a:p>
          <a:endParaRPr lang="en-US"/>
        </a:p>
      </dgm:t>
    </dgm:pt>
    <dgm:pt modelId="{9B79088A-5227-46D2-931B-A50B289135C9}" type="sibTrans" cxnId="{410B2283-D424-4268-8F59-99D64645E03C}">
      <dgm:prSet/>
      <dgm:spPr/>
      <dgm:t>
        <a:bodyPr/>
        <a:lstStyle/>
        <a:p>
          <a:endParaRPr lang="en-US"/>
        </a:p>
      </dgm:t>
    </dgm:pt>
    <dgm:pt modelId="{15E0561B-66D8-4D06-9CB0-8DB9F5481613}">
      <dgm:prSet/>
      <dgm:spPr/>
      <dgm:t>
        <a:bodyPr/>
        <a:lstStyle/>
        <a:p>
          <a:r>
            <a:rPr lang="hr-HR" dirty="0"/>
            <a:t>Veći vremenski zahtjev</a:t>
          </a:r>
          <a:endParaRPr lang="en-US" dirty="0"/>
        </a:p>
      </dgm:t>
    </dgm:pt>
    <dgm:pt modelId="{B18A6AAB-C427-4744-9ACE-7D5C51C1DB97}" type="parTrans" cxnId="{F1633F2E-C42F-4C90-945B-639EE984F05C}">
      <dgm:prSet/>
      <dgm:spPr/>
      <dgm:t>
        <a:bodyPr/>
        <a:lstStyle/>
        <a:p>
          <a:endParaRPr lang="en-US"/>
        </a:p>
      </dgm:t>
    </dgm:pt>
    <dgm:pt modelId="{9166586B-08E7-458F-A553-0C975112F615}" type="sibTrans" cxnId="{F1633F2E-C42F-4C90-945B-639EE984F05C}">
      <dgm:prSet/>
      <dgm:spPr/>
      <dgm:t>
        <a:bodyPr/>
        <a:lstStyle/>
        <a:p>
          <a:endParaRPr lang="en-US"/>
        </a:p>
      </dgm:t>
    </dgm:pt>
    <dgm:pt modelId="{6BE276EE-97D1-4AA8-8B59-4D3D9DD4AA16}">
      <dgm:prSet/>
      <dgm:spPr/>
      <dgm:t>
        <a:bodyPr/>
        <a:lstStyle/>
        <a:p>
          <a:r>
            <a:rPr lang="hr-HR" dirty="0"/>
            <a:t>Kompleksnija reprezentacija podataka</a:t>
          </a:r>
          <a:endParaRPr lang="en-US" dirty="0"/>
        </a:p>
      </dgm:t>
    </dgm:pt>
    <dgm:pt modelId="{77203590-81B1-4D2B-B20C-1BD119A368D6}" type="parTrans" cxnId="{D44208E5-88CD-4677-ABEC-9002381FCA22}">
      <dgm:prSet/>
      <dgm:spPr/>
      <dgm:t>
        <a:bodyPr/>
        <a:lstStyle/>
        <a:p>
          <a:endParaRPr lang="en-US"/>
        </a:p>
      </dgm:t>
    </dgm:pt>
    <dgm:pt modelId="{C386FE15-C78B-4A41-8476-9A7ACBC6EBD7}" type="sibTrans" cxnId="{D44208E5-88CD-4677-ABEC-9002381FCA22}">
      <dgm:prSet/>
      <dgm:spPr/>
      <dgm:t>
        <a:bodyPr/>
        <a:lstStyle/>
        <a:p>
          <a:endParaRPr lang="en-US"/>
        </a:p>
      </dgm:t>
    </dgm:pt>
    <dgm:pt modelId="{A091A682-8408-4484-998A-40F2D73AC900}">
      <dgm:prSet/>
      <dgm:spPr/>
      <dgm:t>
        <a:bodyPr/>
        <a:lstStyle/>
        <a:p>
          <a:r>
            <a:rPr lang="hr-HR" dirty="0"/>
            <a:t>Mogućnost prilagodbe na pomak koncepta</a:t>
          </a:r>
          <a:endParaRPr lang="en-US" dirty="0"/>
        </a:p>
      </dgm:t>
    </dgm:pt>
    <dgm:pt modelId="{33E4BC89-7B57-4106-965E-C9B8272CF47D}" type="parTrans" cxnId="{A6EF49D6-EED0-4AAC-8E85-CB2C95D215D2}">
      <dgm:prSet/>
      <dgm:spPr/>
      <dgm:t>
        <a:bodyPr/>
        <a:lstStyle/>
        <a:p>
          <a:endParaRPr lang="hr-HR"/>
        </a:p>
      </dgm:t>
    </dgm:pt>
    <dgm:pt modelId="{196B6702-BE5C-4D0E-87D5-6236B6ADC24E}" type="sibTrans" cxnId="{A6EF49D6-EED0-4AAC-8E85-CB2C95D215D2}">
      <dgm:prSet/>
      <dgm:spPr/>
      <dgm:t>
        <a:bodyPr/>
        <a:lstStyle/>
        <a:p>
          <a:endParaRPr lang="hr-HR"/>
        </a:p>
      </dgm:t>
    </dgm:pt>
    <dgm:pt modelId="{E99582B6-F801-41CC-A741-9A767F3AD5FA}">
      <dgm:prSet/>
      <dgm:spPr/>
      <dgm:t>
        <a:bodyPr/>
        <a:lstStyle/>
        <a:p>
          <a:r>
            <a:rPr lang="hr-HR" dirty="0"/>
            <a:t>Nemogućnost prilagodbe na pomak koncepta</a:t>
          </a:r>
          <a:endParaRPr lang="en-US" dirty="0"/>
        </a:p>
      </dgm:t>
    </dgm:pt>
    <dgm:pt modelId="{FF9E4EBE-5430-4816-8879-EC47F88518B0}" type="parTrans" cxnId="{C64D7F15-F4DA-478E-BF59-4874DA5B2309}">
      <dgm:prSet/>
      <dgm:spPr/>
    </dgm:pt>
    <dgm:pt modelId="{DF09C2D0-F87D-4ED7-A8B6-A88C55A73A4A}" type="sibTrans" cxnId="{C64D7F15-F4DA-478E-BF59-4874DA5B2309}">
      <dgm:prSet/>
      <dgm:spPr/>
    </dgm:pt>
    <dgm:pt modelId="{0D26BA3F-98F7-4375-A8BD-8A0E52F8CD2D}">
      <dgm:prSet/>
      <dgm:spPr/>
      <dgm:t>
        <a:bodyPr/>
        <a:lstStyle/>
        <a:p>
          <a:r>
            <a:rPr lang="hr-HR" dirty="0"/>
            <a:t>Jednostavnija reprezentacija podataka</a:t>
          </a:r>
          <a:endParaRPr lang="en-US" dirty="0"/>
        </a:p>
      </dgm:t>
    </dgm:pt>
    <dgm:pt modelId="{798F3C00-3B24-4330-AE17-CB1C551AEE5B}" type="parTrans" cxnId="{84650129-A1A4-4983-A1E4-21552E1977E9}">
      <dgm:prSet/>
      <dgm:spPr/>
    </dgm:pt>
    <dgm:pt modelId="{A5893022-28D4-4002-8602-058A3A2E8E4E}" type="sibTrans" cxnId="{84650129-A1A4-4983-A1E4-21552E1977E9}">
      <dgm:prSet/>
      <dgm:spPr/>
    </dgm:pt>
    <dgm:pt modelId="{1DEEBC36-A35E-42C3-B0D3-607B4B1D8602}">
      <dgm:prSet/>
      <dgm:spPr/>
      <dgm:t>
        <a:bodyPr/>
        <a:lstStyle/>
        <a:p>
          <a:r>
            <a:rPr lang="hr-HR" dirty="0"/>
            <a:t>Manje memorijski zahtjevni</a:t>
          </a:r>
          <a:endParaRPr lang="en-US" dirty="0"/>
        </a:p>
      </dgm:t>
    </dgm:pt>
    <dgm:pt modelId="{259E421C-26B1-4165-8909-93BFC467F5AA}" type="parTrans" cxnId="{D6419524-9BDD-4220-A412-B06BE481F0FC}">
      <dgm:prSet/>
      <dgm:spPr/>
    </dgm:pt>
    <dgm:pt modelId="{8074BC74-91F7-4127-8271-B5E54F163941}" type="sibTrans" cxnId="{D6419524-9BDD-4220-A412-B06BE481F0FC}">
      <dgm:prSet/>
      <dgm:spPr/>
    </dgm:pt>
    <dgm:pt modelId="{246DE52E-7BFB-460F-8F7D-1E4562A29EA0}" type="pres">
      <dgm:prSet presAssocID="{3C26F1DE-841D-43E5-BE1E-37A82D32F154}" presName="Name0" presStyleCnt="0">
        <dgm:presLayoutVars>
          <dgm:dir/>
          <dgm:animLvl val="lvl"/>
          <dgm:resizeHandles val="exact"/>
        </dgm:presLayoutVars>
      </dgm:prSet>
      <dgm:spPr/>
    </dgm:pt>
    <dgm:pt modelId="{403226BC-0689-4302-BF41-63AE67A6CB6A}" type="pres">
      <dgm:prSet presAssocID="{27E877CA-2289-4573-8FD1-D77A4FE647E1}" presName="composite" presStyleCnt="0"/>
      <dgm:spPr/>
    </dgm:pt>
    <dgm:pt modelId="{81C9D7A8-8B18-452E-BF3D-E4B03F3280BF}" type="pres">
      <dgm:prSet presAssocID="{27E877CA-2289-4573-8FD1-D77A4FE647E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0CDB2AD-689D-4569-AE17-64E8CD44D948}" type="pres">
      <dgm:prSet presAssocID="{27E877CA-2289-4573-8FD1-D77A4FE647E1}" presName="desTx" presStyleLbl="alignAccFollowNode1" presStyleIdx="0" presStyleCnt="2">
        <dgm:presLayoutVars>
          <dgm:bulletEnabled val="1"/>
        </dgm:presLayoutVars>
      </dgm:prSet>
      <dgm:spPr/>
    </dgm:pt>
    <dgm:pt modelId="{2F2FAD08-7EE0-4959-A776-DA150F2161A8}" type="pres">
      <dgm:prSet presAssocID="{45DED0F3-5D1A-486D-8B66-F95AE828CD38}" presName="space" presStyleCnt="0"/>
      <dgm:spPr/>
    </dgm:pt>
    <dgm:pt modelId="{27693C7D-0C6A-4E79-B9E9-AC288BD2F080}" type="pres">
      <dgm:prSet presAssocID="{81642CB1-395C-4F9B-9E91-CBEF439A470C}" presName="composite" presStyleCnt="0"/>
      <dgm:spPr/>
    </dgm:pt>
    <dgm:pt modelId="{51B60440-A431-41FB-8374-AEA8A7C7E6CF}" type="pres">
      <dgm:prSet presAssocID="{81642CB1-395C-4F9B-9E91-CBEF439A470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56FB8B6-D844-45EB-99CE-02E08DEB8A19}" type="pres">
      <dgm:prSet presAssocID="{81642CB1-395C-4F9B-9E91-CBEF439A470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B29CE06-03EA-4E82-B2F5-111B8F6173B5}" type="presOf" srcId="{6D0FBFA5-5433-4E91-8AF2-792CF1F2F6BB}" destId="{756FB8B6-D844-45EB-99CE-02E08DEB8A19}" srcOrd="0" destOrd="0" presId="urn:microsoft.com/office/officeart/2005/8/layout/hList1"/>
    <dgm:cxn modelId="{689E680B-CFA9-45B9-B7B8-B46618E91A05}" type="presOf" srcId="{1DEEBC36-A35E-42C3-B0D3-607B4B1D8602}" destId="{A0CDB2AD-689D-4569-AE17-64E8CD44D948}" srcOrd="0" destOrd="0" presId="urn:microsoft.com/office/officeart/2005/8/layout/hList1"/>
    <dgm:cxn modelId="{C64D7F15-F4DA-478E-BF59-4874DA5B2309}" srcId="{81642CB1-395C-4F9B-9E91-CBEF439A470C}" destId="{E99582B6-F801-41CC-A741-9A767F3AD5FA}" srcOrd="2" destOrd="0" parTransId="{FF9E4EBE-5430-4816-8879-EC47F88518B0}" sibTransId="{DF09C2D0-F87D-4ED7-A8B6-A88C55A73A4A}"/>
    <dgm:cxn modelId="{4D5EFF1D-D7BA-4055-92F6-628130A637D4}" type="presOf" srcId="{6BE276EE-97D1-4AA8-8B59-4D3D9DD4AA16}" destId="{756FB8B6-D844-45EB-99CE-02E08DEB8A19}" srcOrd="0" destOrd="3" presId="urn:microsoft.com/office/officeart/2005/8/layout/hList1"/>
    <dgm:cxn modelId="{9E3A7B24-B55B-4112-B2F6-3117EF412836}" type="presOf" srcId="{3C26F1DE-841D-43E5-BE1E-37A82D32F154}" destId="{246DE52E-7BFB-460F-8F7D-1E4562A29EA0}" srcOrd="0" destOrd="0" presId="urn:microsoft.com/office/officeart/2005/8/layout/hList1"/>
    <dgm:cxn modelId="{D6419524-9BDD-4220-A412-B06BE481F0FC}" srcId="{27E877CA-2289-4573-8FD1-D77A4FE647E1}" destId="{1DEEBC36-A35E-42C3-B0D3-607B4B1D8602}" srcOrd="0" destOrd="0" parTransId="{259E421C-26B1-4165-8909-93BFC467F5AA}" sibTransId="{8074BC74-91F7-4127-8271-B5E54F163941}"/>
    <dgm:cxn modelId="{84650129-A1A4-4983-A1E4-21552E1977E9}" srcId="{27E877CA-2289-4573-8FD1-D77A4FE647E1}" destId="{0D26BA3F-98F7-4375-A8BD-8A0E52F8CD2D}" srcOrd="3" destOrd="0" parTransId="{798F3C00-3B24-4330-AE17-CB1C551AEE5B}" sibTransId="{A5893022-28D4-4002-8602-058A3A2E8E4E}"/>
    <dgm:cxn modelId="{F1633F2E-C42F-4C90-945B-639EE984F05C}" srcId="{81642CB1-395C-4F9B-9E91-CBEF439A470C}" destId="{15E0561B-66D8-4D06-9CB0-8DB9F5481613}" srcOrd="1" destOrd="0" parTransId="{B18A6AAB-C427-4744-9ACE-7D5C51C1DB97}" sibTransId="{9166586B-08E7-458F-A553-0C975112F615}"/>
    <dgm:cxn modelId="{B0CB5236-90B1-488A-B74F-AEBB782568B0}" type="presOf" srcId="{E99582B6-F801-41CC-A741-9A767F3AD5FA}" destId="{756FB8B6-D844-45EB-99CE-02E08DEB8A19}" srcOrd="0" destOrd="2" presId="urn:microsoft.com/office/officeart/2005/8/layout/hList1"/>
    <dgm:cxn modelId="{6842B336-8CC0-49DB-9A89-4F066326343F}" type="presOf" srcId="{15E0561B-66D8-4D06-9CB0-8DB9F5481613}" destId="{756FB8B6-D844-45EB-99CE-02E08DEB8A19}" srcOrd="0" destOrd="1" presId="urn:microsoft.com/office/officeart/2005/8/layout/hList1"/>
    <dgm:cxn modelId="{66C7C53E-1351-4DC4-BC38-9D6B88935493}" type="presOf" srcId="{81642CB1-395C-4F9B-9E91-CBEF439A470C}" destId="{51B60440-A431-41FB-8374-AEA8A7C7E6CF}" srcOrd="0" destOrd="0" presId="urn:microsoft.com/office/officeart/2005/8/layout/hList1"/>
    <dgm:cxn modelId="{BD51AA55-241E-4148-BC40-412CE64FAC76}" srcId="{3C26F1DE-841D-43E5-BE1E-37A82D32F154}" destId="{81642CB1-395C-4F9B-9E91-CBEF439A470C}" srcOrd="1" destOrd="0" parTransId="{1499C757-A1ED-4E06-A337-35E5289782BD}" sibTransId="{112CFA37-7EB7-47B1-9FEF-AD053A521FCD}"/>
    <dgm:cxn modelId="{FE27BD7B-D7D0-4D2F-837C-5CE9175E1635}" srcId="{3C26F1DE-841D-43E5-BE1E-37A82D32F154}" destId="{27E877CA-2289-4573-8FD1-D77A4FE647E1}" srcOrd="0" destOrd="0" parTransId="{E9638D1B-3E26-4595-AF8C-BE9A023DE920}" sibTransId="{45DED0F3-5D1A-486D-8B66-F95AE828CD38}"/>
    <dgm:cxn modelId="{410B2283-D424-4268-8F59-99D64645E03C}" srcId="{81642CB1-395C-4F9B-9E91-CBEF439A470C}" destId="{6D0FBFA5-5433-4E91-8AF2-792CF1F2F6BB}" srcOrd="0" destOrd="0" parTransId="{A4152C56-E276-46D2-9173-4B4CBD09B2E6}" sibTransId="{9B79088A-5227-46D2-931B-A50B289135C9}"/>
    <dgm:cxn modelId="{716B93A9-424D-49B2-9DCD-1BECAC8C6E17}" type="presOf" srcId="{85673643-7F22-4048-A955-A5F1FA81577F}" destId="{A0CDB2AD-689D-4569-AE17-64E8CD44D948}" srcOrd="0" destOrd="1" presId="urn:microsoft.com/office/officeart/2005/8/layout/hList1"/>
    <dgm:cxn modelId="{74FD82B2-FF26-4EBD-94EE-40C30918E49A}" type="presOf" srcId="{27E877CA-2289-4573-8FD1-D77A4FE647E1}" destId="{81C9D7A8-8B18-452E-BF3D-E4B03F3280BF}" srcOrd="0" destOrd="0" presId="urn:microsoft.com/office/officeart/2005/8/layout/hList1"/>
    <dgm:cxn modelId="{45F625B9-05BC-47F6-A95F-3B56644D655C}" type="presOf" srcId="{0D26BA3F-98F7-4375-A8BD-8A0E52F8CD2D}" destId="{A0CDB2AD-689D-4569-AE17-64E8CD44D948}" srcOrd="0" destOrd="3" presId="urn:microsoft.com/office/officeart/2005/8/layout/hList1"/>
    <dgm:cxn modelId="{9DDEDCCC-43D6-43B6-B5DD-0A092DF4B6AA}" type="presOf" srcId="{A091A682-8408-4484-998A-40F2D73AC900}" destId="{A0CDB2AD-689D-4569-AE17-64E8CD44D948}" srcOrd="0" destOrd="2" presId="urn:microsoft.com/office/officeart/2005/8/layout/hList1"/>
    <dgm:cxn modelId="{CD1D22D2-757E-49CB-977B-B280393CA5A8}" srcId="{27E877CA-2289-4573-8FD1-D77A4FE647E1}" destId="{85673643-7F22-4048-A955-A5F1FA81577F}" srcOrd="1" destOrd="0" parTransId="{C2D1B11D-80A2-4767-ABA4-7F958369726A}" sibTransId="{9E47EFF1-6F66-4A31-8263-977E6A65F90C}"/>
    <dgm:cxn modelId="{A6EF49D6-EED0-4AAC-8E85-CB2C95D215D2}" srcId="{27E877CA-2289-4573-8FD1-D77A4FE647E1}" destId="{A091A682-8408-4484-998A-40F2D73AC900}" srcOrd="2" destOrd="0" parTransId="{33E4BC89-7B57-4106-965E-C9B8272CF47D}" sibTransId="{196B6702-BE5C-4D0E-87D5-6236B6ADC24E}"/>
    <dgm:cxn modelId="{D44208E5-88CD-4677-ABEC-9002381FCA22}" srcId="{81642CB1-395C-4F9B-9E91-CBEF439A470C}" destId="{6BE276EE-97D1-4AA8-8B59-4D3D9DD4AA16}" srcOrd="3" destOrd="0" parTransId="{77203590-81B1-4D2B-B20C-1BD119A368D6}" sibTransId="{C386FE15-C78B-4A41-8476-9A7ACBC6EBD7}"/>
    <dgm:cxn modelId="{BA543888-5CC7-4059-A6E5-EEBCB57E782C}" type="presParOf" srcId="{246DE52E-7BFB-460F-8F7D-1E4562A29EA0}" destId="{403226BC-0689-4302-BF41-63AE67A6CB6A}" srcOrd="0" destOrd="0" presId="urn:microsoft.com/office/officeart/2005/8/layout/hList1"/>
    <dgm:cxn modelId="{CFCD77FF-D024-49C6-A08B-D75F26339D40}" type="presParOf" srcId="{403226BC-0689-4302-BF41-63AE67A6CB6A}" destId="{81C9D7A8-8B18-452E-BF3D-E4B03F3280BF}" srcOrd="0" destOrd="0" presId="urn:microsoft.com/office/officeart/2005/8/layout/hList1"/>
    <dgm:cxn modelId="{1D2B216A-6B6E-4F35-928C-6E6B4FC017D5}" type="presParOf" srcId="{403226BC-0689-4302-BF41-63AE67A6CB6A}" destId="{A0CDB2AD-689D-4569-AE17-64E8CD44D948}" srcOrd="1" destOrd="0" presId="urn:microsoft.com/office/officeart/2005/8/layout/hList1"/>
    <dgm:cxn modelId="{B2E177E8-FEE9-44FE-83CF-DD3675A690DB}" type="presParOf" srcId="{246DE52E-7BFB-460F-8F7D-1E4562A29EA0}" destId="{2F2FAD08-7EE0-4959-A776-DA150F2161A8}" srcOrd="1" destOrd="0" presId="urn:microsoft.com/office/officeart/2005/8/layout/hList1"/>
    <dgm:cxn modelId="{01E9877C-2F24-4625-8A2B-660C1B8E1A76}" type="presParOf" srcId="{246DE52E-7BFB-460F-8F7D-1E4562A29EA0}" destId="{27693C7D-0C6A-4E79-B9E9-AC288BD2F080}" srcOrd="2" destOrd="0" presId="urn:microsoft.com/office/officeart/2005/8/layout/hList1"/>
    <dgm:cxn modelId="{89268B8B-3483-48B7-99FD-2A5E94AE6651}" type="presParOf" srcId="{27693C7D-0C6A-4E79-B9E9-AC288BD2F080}" destId="{51B60440-A431-41FB-8374-AEA8A7C7E6CF}" srcOrd="0" destOrd="0" presId="urn:microsoft.com/office/officeart/2005/8/layout/hList1"/>
    <dgm:cxn modelId="{A1AB613B-915A-4FB6-80F7-A3BA5D2C3D22}" type="presParOf" srcId="{27693C7D-0C6A-4E79-B9E9-AC288BD2F080}" destId="{756FB8B6-D844-45EB-99CE-02E08DEB8A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46C9B-DAFF-4AEB-A2D3-709A8C17101A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Moving averages: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Simple moving average </a:t>
          </a:r>
          <a:r>
            <a:rPr lang="hr-HR" sz="1900" kern="1200" dirty="0"/>
            <a:t>(SMA)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Exponential moving average </a:t>
          </a:r>
          <a:r>
            <a:rPr lang="hr-HR" sz="1900" kern="1200" dirty="0"/>
            <a:t>(EMA)</a:t>
          </a:r>
          <a:endParaRPr lang="en-US" sz="1900" kern="1200" dirty="0"/>
        </a:p>
      </dsp:txBody>
      <dsp:txXfrm>
        <a:off x="307345" y="1546"/>
        <a:ext cx="3222855" cy="1933713"/>
      </dsp:txXfrm>
    </dsp:sp>
    <dsp:sp modelId="{A5496173-0B76-494C-B845-36F0E0BC058A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Indikatori snage trenda</a:t>
          </a:r>
          <a:r>
            <a:rPr lang="en-US" sz="2400" kern="1200" dirty="0"/>
            <a:t>:</a:t>
          </a:r>
          <a:endParaRPr lang="en-US" sz="2400" i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Average Directional Index</a:t>
          </a:r>
          <a:r>
            <a:rPr lang="hr-HR" sz="1900" kern="1200" dirty="0"/>
            <a:t> (ADX)</a:t>
          </a:r>
          <a:endParaRPr lang="en-US" sz="1900" i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Aroon oscillator</a:t>
          </a:r>
          <a:endParaRPr lang="en-US" sz="1900" kern="1200" dirty="0"/>
        </a:p>
      </dsp:txBody>
      <dsp:txXfrm>
        <a:off x="3852486" y="1546"/>
        <a:ext cx="3222855" cy="1933713"/>
      </dsp:txXfrm>
    </dsp:sp>
    <dsp:sp modelId="{F9A431F7-B79C-4660-AC32-F00E72C125DE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Indikatori momenta</a:t>
          </a:r>
          <a:r>
            <a:rPr lang="en-US" sz="2400" kern="1200" dirty="0"/>
            <a:t>: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Relative Strength Index </a:t>
          </a:r>
          <a:r>
            <a:rPr lang="hr-HR" sz="1900" kern="1200" dirty="0"/>
            <a:t>(RSI)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Moving Average convergence divergence</a:t>
          </a:r>
          <a:r>
            <a:rPr lang="hr-HR" sz="1900" kern="1200" dirty="0"/>
            <a:t> (MACD)</a:t>
          </a:r>
          <a:endParaRPr lang="en-US" sz="1900" kern="1200" dirty="0"/>
        </a:p>
      </dsp:txBody>
      <dsp:txXfrm>
        <a:off x="7397627" y="1546"/>
        <a:ext cx="3222855" cy="1933713"/>
      </dsp:txXfrm>
    </dsp:sp>
    <dsp:sp modelId="{10E1D736-87D6-4A5E-8EDB-7F89EB6A8E7E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Indikatori volumena</a:t>
          </a:r>
          <a:r>
            <a:rPr lang="en-US" sz="2400" kern="1200" dirty="0"/>
            <a:t>: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On Balance Volume (OBV)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i="1" kern="1200" dirty="0"/>
            <a:t>Accumulation / Distribution </a:t>
          </a:r>
          <a:r>
            <a:rPr lang="hr-HR" sz="1900" kern="1200" dirty="0"/>
            <a:t>(A/D)</a:t>
          </a:r>
          <a:endParaRPr lang="en-US" sz="1900" kern="1200" dirty="0"/>
        </a:p>
      </dsp:txBody>
      <dsp:txXfrm>
        <a:off x="307345" y="2257545"/>
        <a:ext cx="3222855" cy="1933713"/>
      </dsp:txXfrm>
    </dsp:sp>
    <dsp:sp modelId="{2B4DEC7B-C08E-4687-89D7-E80D9A4D8D93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Bollinger Bands</a:t>
          </a:r>
        </a:p>
      </dsp:txBody>
      <dsp:txXfrm>
        <a:off x="3852486" y="2257545"/>
        <a:ext cx="3222855" cy="1933713"/>
      </dsp:txXfrm>
    </dsp:sp>
    <dsp:sp modelId="{CB2590BD-B7B3-46D1-8A11-96C90E5E2759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i="1" kern="1200"/>
            <a:t>...</a:t>
          </a:r>
          <a:endParaRPr lang="en-US" sz="2400" kern="1200"/>
        </a:p>
      </dsp:txBody>
      <dsp:txXfrm>
        <a:off x="7397627" y="2257545"/>
        <a:ext cx="3222855" cy="1933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9D7A8-8B18-452E-BF3D-E4B03F3280BF}">
      <dsp:nvSpPr>
        <dsp:cNvPr id="0" name=""/>
        <dsp:cNvSpPr/>
      </dsp:nvSpPr>
      <dsp:spPr>
        <a:xfrm>
          <a:off x="53" y="232862"/>
          <a:ext cx="5106412" cy="806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Tradicionalni algoritmi</a:t>
          </a:r>
          <a:endParaRPr lang="en-US" sz="2800" kern="1200" dirty="0"/>
        </a:p>
      </dsp:txBody>
      <dsp:txXfrm>
        <a:off x="53" y="232862"/>
        <a:ext cx="5106412" cy="806400"/>
      </dsp:txXfrm>
    </dsp:sp>
    <dsp:sp modelId="{A0CDB2AD-689D-4569-AE17-64E8CD44D948}">
      <dsp:nvSpPr>
        <dsp:cNvPr id="0" name=""/>
        <dsp:cNvSpPr/>
      </dsp:nvSpPr>
      <dsp:spPr>
        <a:xfrm>
          <a:off x="53" y="1039262"/>
          <a:ext cx="5106412" cy="292067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Manje memorijski zahtjevni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Manje vremenski zahtjevni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Mogućnost prilagodbe na pomak koncepta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Jednostavnija reprezentacija podataka</a:t>
          </a:r>
          <a:endParaRPr lang="en-US" sz="2800" kern="1200" dirty="0"/>
        </a:p>
      </dsp:txBody>
      <dsp:txXfrm>
        <a:off x="53" y="1039262"/>
        <a:ext cx="5106412" cy="2920679"/>
      </dsp:txXfrm>
    </dsp:sp>
    <dsp:sp modelId="{51B60440-A431-41FB-8374-AEA8A7C7E6CF}">
      <dsp:nvSpPr>
        <dsp:cNvPr id="0" name=""/>
        <dsp:cNvSpPr/>
      </dsp:nvSpPr>
      <dsp:spPr>
        <a:xfrm>
          <a:off x="5821363" y="232862"/>
          <a:ext cx="5106412" cy="806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Duboki modeli</a:t>
          </a:r>
          <a:endParaRPr lang="en-US" sz="2800" kern="1200" dirty="0"/>
        </a:p>
      </dsp:txBody>
      <dsp:txXfrm>
        <a:off x="5821363" y="232862"/>
        <a:ext cx="5106412" cy="806400"/>
      </dsp:txXfrm>
    </dsp:sp>
    <dsp:sp modelId="{756FB8B6-D844-45EB-99CE-02E08DEB8A19}">
      <dsp:nvSpPr>
        <dsp:cNvPr id="0" name=""/>
        <dsp:cNvSpPr/>
      </dsp:nvSpPr>
      <dsp:spPr>
        <a:xfrm>
          <a:off x="5821363" y="1039262"/>
          <a:ext cx="5106412" cy="292067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Puno osjetljiviji o parametrima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Veći vremenski zahtjev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Nemogućnost prilagodbe na pomak koncepta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800" kern="1200" dirty="0"/>
            <a:t>Kompleksnija reprezentacija podataka</a:t>
          </a:r>
          <a:endParaRPr lang="en-US" sz="2800" kern="1200" dirty="0"/>
        </a:p>
      </dsp:txBody>
      <dsp:txXfrm>
        <a:off x="5821363" y="1039262"/>
        <a:ext cx="5106412" cy="2920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6191-9B71-78B2-E5BF-26A86A72C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CD94C-17DB-3BED-66C0-03F8FEBD2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07985-F577-28C3-51F5-152E18FDC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61C5D-A774-8603-74FE-7E3388D2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964EA-92D0-3383-EFA5-4A7B8713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D912-DF03-8A95-F2C1-68934068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D702D-3146-0F1B-F178-823E22E59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6E226-1431-A161-58DE-3C73E046B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09316-CD71-D6C2-03F2-90F22A75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6209B-0517-FE85-A1BC-C3038E3E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7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AA4D54-B7EA-A142-67EB-5A4839B61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62534-D271-0772-403F-4F75808F9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57422-DFBE-FE6A-C512-BC0BBDB8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1DE85-E6D3-D994-8653-C35F2303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09183-5E15-17E0-5637-71B37300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8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070E-580D-E991-2882-B8CBAA86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49BA6-CEF0-BBA6-E78D-44CDF1E84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A4183-2BC7-BC8D-F6A1-5FCA1133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8114D-E33C-2F1E-74AC-702516B4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F06EA-0C5E-FDF6-F3C9-4769FB1D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42B6-D4B5-922A-EA78-086B78486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68C4C-1BA6-0745-9BC0-955507AF5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BD750-498D-83DD-C957-F63CB669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C276E-A9A9-A1A8-AFF5-6A34BC2B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9D66B-9BA9-F009-1204-F5D27E22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0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DF795-EA6C-E696-E9FE-63615294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126A-950F-AE59-1C15-5DF0DEF1C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946FA-DB26-7946-1CAB-39C66A9DF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8F74A-B1BF-920B-1065-A8DCF9539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31B5-6A95-8039-7C5C-DFEDA3CB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D3796-42E0-D2B0-6027-1ADE5899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BFD6-3BAB-AB92-AFE3-C63FC3CBE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42B04-69A7-9D49-D8F6-B38C88CE7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8CD69-C1BB-D10A-2743-82426B874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99B41F-441C-98A0-B1C5-ADB59B837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C21A3C-1271-E380-AB3E-CD26C02B1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5FB90-1B26-1C94-9353-B6EEF2D3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39D8B-5D90-3B07-B1EA-1BC0B05D9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8C303-4429-97C0-0C80-EF30086CA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9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CF3F-CC34-FB34-0CB1-D18233FF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6728C-7549-754D-D346-B34AD21B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92952-09F7-18F3-FDD8-FE4E4D31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601C0-39CA-A442-DD6A-8CC575D1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32940-CF5B-BAB6-C2A1-B8A639A2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2FC4C-5317-F1C5-1A22-3ACBCE4F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C51F8-7978-3AD0-18E0-0C6AB2E8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8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76DE-E72B-984B-82E3-77CC3CA4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9932-9860-6595-94D0-02DF54B23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A2166-855C-2C4D-310B-0F9D9E1EA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033A3-E131-60C8-2CCE-1B420E6B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F42A2-50B2-F10C-B6E0-0F28AB4F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AE71F-5B37-8FF8-0297-0DD6515F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B5F4-6640-DEF1-1D0A-8CC64D97B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E00D9A-EB18-3B18-4C0A-8A0F6D0A8F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9C6F6-3280-447C-3F80-D44AB85B6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A832D-3814-E5D6-522C-217DFA15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F1565-68AE-8680-1A0B-7AE9F2002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040E1-EF94-27CC-942D-9EA4E655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3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2AC245-D592-2E2C-35CC-745E75ED7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BA7DB-498F-C99E-FB0A-675694CC2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8CDA-3934-26F0-586D-45D3EA6BE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4C22C-FCBA-4057-AB8E-048BF0C457D0}" type="datetimeFigureOut">
              <a:rPr lang="en-US" smtClean="0"/>
              <a:t>04-Jul-22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4E1EF-5FCE-5146-E139-BDF4FFB9C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719D4-1DED-ED46-909E-FC31A3BD7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CCCA3-73E8-4E7F-B784-2FD446AD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4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73BB42-22EC-7BB6-390B-FB151ABED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 fontScale="90000"/>
          </a:bodyPr>
          <a:lstStyle/>
          <a:p>
            <a:pPr algn="l"/>
            <a:r>
              <a:rPr lang="hr-HR" sz="4800" dirty="0">
                <a:solidFill>
                  <a:srgbClr val="FFFFFF"/>
                </a:solidFill>
              </a:rPr>
              <a:t>PREVIĐANJE CIJENE KRETANJA FINANCIJSKIH INSTRUMENATA OPTIMIZACIJOM PERFORMANSI METODA STROJNOG UČENJA IZ TOKOVA PODATAKA I METODA DUBOKOG UČENJA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A72B4-2C3F-5FF2-672E-B620A03E4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4824" y="4641872"/>
            <a:ext cx="4781176" cy="923330"/>
          </a:xfrm>
        </p:spPr>
        <p:txBody>
          <a:bodyPr anchor="ctr">
            <a:normAutofit fontScale="25000" lnSpcReduction="20000"/>
          </a:bodyPr>
          <a:lstStyle/>
          <a:p>
            <a:pPr algn="l"/>
            <a:r>
              <a:rPr lang="hr-HR" sz="11200" dirty="0"/>
              <a:t>Mislav Križan </a:t>
            </a:r>
          </a:p>
          <a:p>
            <a:pPr algn="l"/>
            <a:r>
              <a:rPr lang="hr-HR" sz="11200" dirty="0"/>
              <a:t>izv. prof. dr. sc. Alan Jović </a:t>
            </a:r>
          </a:p>
          <a:p>
            <a:pPr algn="l"/>
            <a:endParaRPr lang="hr-H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1AC0D5-3D8C-0033-4F80-EE183007BCFF}"/>
              </a:ext>
            </a:extLst>
          </p:cNvPr>
          <p:cNvSpPr txBox="1"/>
          <p:nvPr/>
        </p:nvSpPr>
        <p:spPr>
          <a:xfrm>
            <a:off x="1314824" y="5661229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/>
              <a:t>Zagreb, lipanj 2022.</a:t>
            </a:r>
          </a:p>
          <a:p>
            <a:r>
              <a:rPr lang="hr-HR" dirty="0"/>
              <a:t>SVEUČILIŠTE U ZAGREBU</a:t>
            </a:r>
          </a:p>
          <a:p>
            <a:r>
              <a:rPr lang="hr-HR" dirty="0"/>
              <a:t>FAKULTET ELEKTROTEHNIKE I RAČUNARSTVA</a:t>
            </a:r>
          </a:p>
        </p:txBody>
      </p:sp>
    </p:spTree>
    <p:extLst>
      <p:ext uri="{BB962C8B-B14F-4D97-AF65-F5344CB8AC3E}">
        <p14:creationId xmlns:p14="http://schemas.microsoft.com/office/powerpoint/2010/main" val="1592275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FFD91-CA73-2DA1-13E6-8B8D86EF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Rezultati kod klasifikacije s velikom sigurnošću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39A06B-6FE2-6751-FF10-FDC9973A8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499297"/>
              </p:ext>
            </p:extLst>
          </p:nvPr>
        </p:nvGraphicFramePr>
        <p:xfrm>
          <a:off x="489527" y="1943292"/>
          <a:ext cx="11070389" cy="410509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19797">
                  <a:extLst>
                    <a:ext uri="{9D8B030D-6E8A-4147-A177-3AD203B41FA5}">
                      <a16:colId xmlns:a16="http://schemas.microsoft.com/office/drawing/2014/main" val="3489858290"/>
                    </a:ext>
                  </a:extLst>
                </a:gridCol>
                <a:gridCol w="1659792">
                  <a:extLst>
                    <a:ext uri="{9D8B030D-6E8A-4147-A177-3AD203B41FA5}">
                      <a16:colId xmlns:a16="http://schemas.microsoft.com/office/drawing/2014/main" val="4239077013"/>
                    </a:ext>
                  </a:extLst>
                </a:gridCol>
                <a:gridCol w="1350005">
                  <a:extLst>
                    <a:ext uri="{9D8B030D-6E8A-4147-A177-3AD203B41FA5}">
                      <a16:colId xmlns:a16="http://schemas.microsoft.com/office/drawing/2014/main" val="3744512082"/>
                    </a:ext>
                  </a:extLst>
                </a:gridCol>
                <a:gridCol w="3917663">
                  <a:extLst>
                    <a:ext uri="{9D8B030D-6E8A-4147-A177-3AD203B41FA5}">
                      <a16:colId xmlns:a16="http://schemas.microsoft.com/office/drawing/2014/main" val="743824995"/>
                    </a:ext>
                  </a:extLst>
                </a:gridCol>
                <a:gridCol w="1324190">
                  <a:extLst>
                    <a:ext uri="{9D8B030D-6E8A-4147-A177-3AD203B41FA5}">
                      <a16:colId xmlns:a16="http://schemas.microsoft.com/office/drawing/2014/main" val="902614715"/>
                    </a:ext>
                  </a:extLst>
                </a:gridCol>
                <a:gridCol w="1498942">
                  <a:extLst>
                    <a:ext uri="{9D8B030D-6E8A-4147-A177-3AD203B41FA5}">
                      <a16:colId xmlns:a16="http://schemas.microsoft.com/office/drawing/2014/main" val="834603859"/>
                    </a:ext>
                  </a:extLst>
                </a:gridCol>
              </a:tblGrid>
              <a:tr h="9307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 dirty="0">
                          <a:solidFill>
                            <a:schemeClr val="tx1"/>
                          </a:solidFill>
                          <a:effectLst/>
                        </a:rPr>
                        <a:t>DIONICA</a:t>
                      </a:r>
                      <a:endParaRPr lang="en-US" sz="24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>
                          <a:solidFill>
                            <a:schemeClr val="tx1"/>
                          </a:solidFill>
                          <a:effectLst/>
                        </a:rPr>
                        <a:t>SKALIRANJE</a:t>
                      </a:r>
                      <a:endParaRPr lang="en-US" sz="24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>
                          <a:solidFill>
                            <a:schemeClr val="tx1"/>
                          </a:solidFill>
                          <a:effectLst/>
                        </a:rPr>
                        <a:t>INTERVAL</a:t>
                      </a:r>
                      <a:endParaRPr lang="en-US" sz="24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>
                          <a:solidFill>
                            <a:schemeClr val="tx1"/>
                          </a:solidFill>
                          <a:effectLst/>
                        </a:rPr>
                        <a:t>ALGORITAM</a:t>
                      </a:r>
                      <a:endParaRPr lang="en-US" sz="24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>
                          <a:solidFill>
                            <a:schemeClr val="tx1"/>
                          </a:solidFill>
                          <a:effectLst/>
                        </a:rPr>
                        <a:t>TOČNOST</a:t>
                      </a:r>
                      <a:endParaRPr lang="en-US" sz="24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400" b="1" cap="none" spc="0">
                          <a:solidFill>
                            <a:schemeClr val="tx1"/>
                          </a:solidFill>
                          <a:effectLst/>
                        </a:rPr>
                        <a:t>BROJ PODATAKA</a:t>
                      </a:r>
                      <a:endParaRPr lang="en-US" sz="24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 anchor="b"/>
                </a:tc>
                <a:extLst>
                  <a:ext uri="{0D108BD9-81ED-4DB2-BD59-A6C34878D82A}">
                    <a16:rowId xmlns:a16="http://schemas.microsoft.com/office/drawing/2014/main" val="2271952427"/>
                  </a:ext>
                </a:extLst>
              </a:tr>
              <a:tr h="429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b="1" cap="none" spc="0">
                          <a:solidFill>
                            <a:schemeClr val="tx1"/>
                          </a:solidFill>
                          <a:effectLst/>
                        </a:rPr>
                        <a:t>DAR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WINDOW-250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1 day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KNNADWINClassifier (max_window_size=250)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54.27%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199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extLst>
                  <a:ext uri="{0D108BD9-81ED-4DB2-BD59-A6C34878D82A}">
                    <a16:rowId xmlns:a16="http://schemas.microsoft.com/office/drawing/2014/main" val="3099137871"/>
                  </a:ext>
                </a:extLst>
              </a:tr>
              <a:tr h="429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b="1" cap="none" spc="0">
                          <a:solidFill>
                            <a:schemeClr val="tx1"/>
                          </a:solidFill>
                          <a:effectLst/>
                        </a:rPr>
                        <a:t>DAR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WINDOW-250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1 h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HoeffdingAdaptiveTreeClassifier (grace_period=50)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52.61%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230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extLst>
                  <a:ext uri="{0D108BD9-81ED-4DB2-BD59-A6C34878D82A}">
                    <a16:rowId xmlns:a16="http://schemas.microsoft.com/office/drawing/2014/main" val="3880192603"/>
                  </a:ext>
                </a:extLst>
              </a:tr>
              <a:tr h="429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b="1" cap="none" spc="0">
                          <a:solidFill>
                            <a:schemeClr val="tx1"/>
                          </a:solidFill>
                          <a:effectLst/>
                        </a:rPr>
                        <a:t>DAR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BEZ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30 min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HoeffdingAdaptiveTreeClassifier (grace_period=100)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53.38%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414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extLst>
                  <a:ext uri="{0D108BD9-81ED-4DB2-BD59-A6C34878D82A}">
                    <a16:rowId xmlns:a16="http://schemas.microsoft.com/office/drawing/2014/main" val="40777363"/>
                  </a:ext>
                </a:extLst>
              </a:tr>
              <a:tr h="429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b="1" cap="none" spc="0">
                          <a:solidFill>
                            <a:schemeClr val="tx1"/>
                          </a:solidFill>
                          <a:effectLst/>
                        </a:rPr>
                        <a:t>DAR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BEZ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15  min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HoeffdingAdaptiveTreeClassifier (grace_period=50)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>
                          <a:solidFill>
                            <a:schemeClr val="tx1"/>
                          </a:solidFill>
                          <a:effectLst/>
                        </a:rPr>
                        <a:t>53.38%</a:t>
                      </a:r>
                      <a:endParaRPr lang="en-US" sz="16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266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5" marR="41994" marT="15590" marB="116923"/>
                </a:tc>
                <a:extLst>
                  <a:ext uri="{0D108BD9-81ED-4DB2-BD59-A6C34878D82A}">
                    <a16:rowId xmlns:a16="http://schemas.microsoft.com/office/drawing/2014/main" val="252513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88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B7E880-F3B6-82F5-F890-080D2F00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Duboki modeli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BA50-2552-4EF4-F0D3-DE320862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r>
              <a:rPr lang="hr-HR" dirty="0"/>
              <a:t>Duboke unaprijedne mreže</a:t>
            </a:r>
          </a:p>
          <a:p>
            <a:pPr lvl="1"/>
            <a:r>
              <a:rPr lang="hr-HR" dirty="0"/>
              <a:t>Osnovni model dubokog učenja</a:t>
            </a:r>
          </a:p>
          <a:p>
            <a:pPr lvl="1"/>
            <a:r>
              <a:rPr lang="hr-HR" dirty="0"/>
              <a:t>Neuronske mreže</a:t>
            </a:r>
          </a:p>
          <a:p>
            <a:pPr lvl="1"/>
            <a:endParaRPr lang="hr-HR" sz="2800" dirty="0"/>
          </a:p>
          <a:p>
            <a:r>
              <a:rPr lang="hr-HR" dirty="0"/>
              <a:t>Povratne neuronske mreže</a:t>
            </a:r>
          </a:p>
          <a:p>
            <a:pPr lvl="1"/>
            <a:r>
              <a:rPr lang="hr-HR" dirty="0"/>
              <a:t>Slijedni podaci</a:t>
            </a:r>
          </a:p>
          <a:p>
            <a:pPr lvl="1"/>
            <a:r>
              <a:rPr lang="hr-HR" dirty="0"/>
              <a:t>Povratna veza između jedinki</a:t>
            </a:r>
          </a:p>
          <a:p>
            <a:pPr lvl="1"/>
            <a:r>
              <a:rPr lang="hr-HR" dirty="0"/>
              <a:t>LSTM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7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FDDB2E-49DB-7C1B-E208-C86F4DEC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Implementacija i analiza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1D69-51A5-9BE1-BDC2-987182254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103120"/>
            <a:ext cx="10018670" cy="4287520"/>
          </a:xfrm>
        </p:spPr>
        <p:txBody>
          <a:bodyPr anchor="ctr">
            <a:normAutofit/>
          </a:bodyPr>
          <a:lstStyle/>
          <a:p>
            <a:r>
              <a:rPr lang="hr-HR" dirty="0"/>
              <a:t>Implementacija preko knjižnice </a:t>
            </a:r>
            <a:r>
              <a:rPr lang="hr-HR" i="1" dirty="0"/>
              <a:t>keras</a:t>
            </a:r>
            <a:endParaRPr lang="hr-HR" dirty="0"/>
          </a:p>
          <a:p>
            <a:r>
              <a:rPr lang="hr-HR" dirty="0"/>
              <a:t>Odabrane dionice za analizu:</a:t>
            </a:r>
          </a:p>
          <a:p>
            <a:pPr lvl="1"/>
            <a:r>
              <a:rPr lang="hr-HR" dirty="0"/>
              <a:t>GOOGL</a:t>
            </a:r>
          </a:p>
          <a:p>
            <a:pPr lvl="1"/>
            <a:r>
              <a:rPr lang="hr-HR" dirty="0"/>
              <a:t>DAR</a:t>
            </a:r>
          </a:p>
          <a:p>
            <a:pPr lvl="1"/>
            <a:r>
              <a:rPr lang="hr-HR" dirty="0"/>
              <a:t>TSLA</a:t>
            </a:r>
          </a:p>
          <a:p>
            <a:r>
              <a:rPr lang="hr-HR" dirty="0"/>
              <a:t>Odabrani vremenski Intervali</a:t>
            </a:r>
          </a:p>
          <a:p>
            <a:r>
              <a:rPr lang="hr-HR" dirty="0"/>
              <a:t>Cilj klasifikacije</a:t>
            </a:r>
          </a:p>
          <a:p>
            <a:r>
              <a:rPr lang="hr-HR" dirty="0"/>
              <a:t>Na osnovne podatke su dodani tehnički indikatori</a:t>
            </a:r>
          </a:p>
          <a:p>
            <a:r>
              <a:rPr lang="hr-HR" dirty="0"/>
              <a:t>Podaci skalirani s pomičnim prozorom</a:t>
            </a: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950810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0DA6-4232-46ED-132D-FCCECC44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Implementacija</a:t>
            </a:r>
            <a:endParaRPr lang="hr-HR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2ECA-2D29-CE4F-721E-CFF21DDAA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322" y="1729294"/>
            <a:ext cx="10504504" cy="5040973"/>
          </a:xfrm>
        </p:spPr>
        <p:txBody>
          <a:bodyPr anchor="ctr">
            <a:normAutofit fontScale="62500" lnSpcReduction="20000"/>
          </a:bodyPr>
          <a:lstStyle/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scaler.fit(df[splitIndex-splitIndexStart:splitIndex])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scaledDf = scaler.transform(df)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...</a:t>
            </a: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#za stvaranje podataka s vremenskim korakom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data_gen=TimeseriesGenerator(X,yShift,length=timeStep,sampling_rate=1,batch_size=10000) </a:t>
            </a:r>
            <a:endParaRPr lang="en-US" sz="2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...</a:t>
            </a: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#učenje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history=model.fit(X_train,y_train,batch_size=batchSize, epochs=NUM_EPOCHS,verbose=1,shuffle=False)</a:t>
            </a:r>
            <a:endParaRPr lang="en-US" sz="2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...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#predviđanje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saved_model=model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predicted = saved_model.predict(X_test)</a:t>
            </a:r>
            <a:endParaRPr lang="hr-H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478886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160635-1409-4DC5-CA86-592D608EE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Rezultati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CBCBB6-AA9B-C310-A4C2-2EA6DFF2C5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307593"/>
              </p:ext>
            </p:extLst>
          </p:nvPr>
        </p:nvGraphicFramePr>
        <p:xfrm>
          <a:off x="644056" y="2370309"/>
          <a:ext cx="10927831" cy="36773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44755">
                  <a:extLst>
                    <a:ext uri="{9D8B030D-6E8A-4147-A177-3AD203B41FA5}">
                      <a16:colId xmlns:a16="http://schemas.microsoft.com/office/drawing/2014/main" val="3438134130"/>
                    </a:ext>
                  </a:extLst>
                </a:gridCol>
                <a:gridCol w="2858098">
                  <a:extLst>
                    <a:ext uri="{9D8B030D-6E8A-4147-A177-3AD203B41FA5}">
                      <a16:colId xmlns:a16="http://schemas.microsoft.com/office/drawing/2014/main" val="2274740621"/>
                    </a:ext>
                  </a:extLst>
                </a:gridCol>
                <a:gridCol w="2778269">
                  <a:extLst>
                    <a:ext uri="{9D8B030D-6E8A-4147-A177-3AD203B41FA5}">
                      <a16:colId xmlns:a16="http://schemas.microsoft.com/office/drawing/2014/main" val="3011085460"/>
                    </a:ext>
                  </a:extLst>
                </a:gridCol>
                <a:gridCol w="2946709">
                  <a:extLst>
                    <a:ext uri="{9D8B030D-6E8A-4147-A177-3AD203B41FA5}">
                      <a16:colId xmlns:a16="http://schemas.microsoft.com/office/drawing/2014/main" val="3917602386"/>
                    </a:ext>
                  </a:extLst>
                </a:gridCol>
              </a:tblGrid>
              <a:tr h="12206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TSLA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>
                          <a:effectLst/>
                        </a:rPr>
                        <a:t>BAZNA TOČNOST</a:t>
                      </a:r>
                      <a:endParaRPr lang="en-US" sz="2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FFNN (20,5)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LSTM(3,2)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extLst>
                  <a:ext uri="{0D108BD9-81ED-4DB2-BD59-A6C34878D82A}">
                    <a16:rowId xmlns:a16="http://schemas.microsoft.com/office/drawing/2014/main" val="2006932105"/>
                  </a:ext>
                </a:extLst>
              </a:tr>
              <a:tr h="6141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1 Day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52.00%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50.00%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54.00%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extLst>
                  <a:ext uri="{0D108BD9-81ED-4DB2-BD59-A6C34878D82A}">
                    <a16:rowId xmlns:a16="http://schemas.microsoft.com/office/drawing/2014/main" val="4239056865"/>
                  </a:ext>
                </a:extLst>
              </a:tr>
              <a:tr h="6141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>
                          <a:effectLst/>
                        </a:rPr>
                        <a:t>1 h</a:t>
                      </a:r>
                      <a:endParaRPr lang="en-US" sz="2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>
                          <a:effectLst/>
                        </a:rPr>
                        <a:t>51.00%</a:t>
                      </a:r>
                      <a:endParaRPr lang="en-US" sz="2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>
                          <a:effectLst/>
                        </a:rPr>
                        <a:t>53.00%</a:t>
                      </a:r>
                      <a:endParaRPr lang="en-US" sz="2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54.00%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extLst>
                  <a:ext uri="{0D108BD9-81ED-4DB2-BD59-A6C34878D82A}">
                    <a16:rowId xmlns:a16="http://schemas.microsoft.com/office/drawing/2014/main" val="2491877063"/>
                  </a:ext>
                </a:extLst>
              </a:tr>
              <a:tr h="6141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30 min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52.00%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49.00%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52.00%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extLst>
                  <a:ext uri="{0D108BD9-81ED-4DB2-BD59-A6C34878D82A}">
                    <a16:rowId xmlns:a16="http://schemas.microsoft.com/office/drawing/2014/main" val="2441023653"/>
                  </a:ext>
                </a:extLst>
              </a:tr>
              <a:tr h="6141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15 min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55.00%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61.00%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700" dirty="0">
                          <a:effectLst/>
                        </a:rPr>
                        <a:t>56.00%</a:t>
                      </a:r>
                      <a:endParaRPr lang="en-US" sz="2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1614" marR="151614" marT="0" marB="0"/>
                </a:tc>
                <a:extLst>
                  <a:ext uri="{0D108BD9-81ED-4DB2-BD59-A6C34878D82A}">
                    <a16:rowId xmlns:a16="http://schemas.microsoft.com/office/drawing/2014/main" val="2077877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34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7480B-B038-DB49-A0C5-0A8FD817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Rezultati kod klasifikacije s velikom sigurnošću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BB7043-34F1-F003-AD0C-C2CABC90E8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927454"/>
              </p:ext>
            </p:extLst>
          </p:nvPr>
        </p:nvGraphicFramePr>
        <p:xfrm>
          <a:off x="644056" y="3016853"/>
          <a:ext cx="10927832" cy="23842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30594">
                  <a:extLst>
                    <a:ext uri="{9D8B030D-6E8A-4147-A177-3AD203B41FA5}">
                      <a16:colId xmlns:a16="http://schemas.microsoft.com/office/drawing/2014/main" val="1989459654"/>
                    </a:ext>
                  </a:extLst>
                </a:gridCol>
                <a:gridCol w="2041184">
                  <a:extLst>
                    <a:ext uri="{9D8B030D-6E8A-4147-A177-3AD203B41FA5}">
                      <a16:colId xmlns:a16="http://schemas.microsoft.com/office/drawing/2014/main" val="3595908087"/>
                    </a:ext>
                  </a:extLst>
                </a:gridCol>
                <a:gridCol w="1722433">
                  <a:extLst>
                    <a:ext uri="{9D8B030D-6E8A-4147-A177-3AD203B41FA5}">
                      <a16:colId xmlns:a16="http://schemas.microsoft.com/office/drawing/2014/main" val="4058596612"/>
                    </a:ext>
                  </a:extLst>
                </a:gridCol>
                <a:gridCol w="1976253">
                  <a:extLst>
                    <a:ext uri="{9D8B030D-6E8A-4147-A177-3AD203B41FA5}">
                      <a16:colId xmlns:a16="http://schemas.microsoft.com/office/drawing/2014/main" val="394273021"/>
                    </a:ext>
                  </a:extLst>
                </a:gridCol>
                <a:gridCol w="1790316">
                  <a:extLst>
                    <a:ext uri="{9D8B030D-6E8A-4147-A177-3AD203B41FA5}">
                      <a16:colId xmlns:a16="http://schemas.microsoft.com/office/drawing/2014/main" val="3114790801"/>
                    </a:ext>
                  </a:extLst>
                </a:gridCol>
                <a:gridCol w="1867052">
                  <a:extLst>
                    <a:ext uri="{9D8B030D-6E8A-4147-A177-3AD203B41FA5}">
                      <a16:colId xmlns:a16="http://schemas.microsoft.com/office/drawing/2014/main" val="2653859710"/>
                    </a:ext>
                  </a:extLst>
                </a:gridCol>
              </a:tblGrid>
              <a:tr h="9466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DIONICA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SKALIRANJE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INTERVAL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ALGORITAM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TOČNOST 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BROJ PODATAKA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extLst>
                  <a:ext uri="{0D108BD9-81ED-4DB2-BD59-A6C34878D82A}">
                    <a16:rowId xmlns:a16="http://schemas.microsoft.com/office/drawing/2014/main" val="1761820518"/>
                  </a:ext>
                </a:extLst>
              </a:tr>
              <a:tr h="4791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TSLA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WINDOW-250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1 day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LSTM(3,2)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58.18%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55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extLst>
                  <a:ext uri="{0D108BD9-81ED-4DB2-BD59-A6C34878D82A}">
                    <a16:rowId xmlns:a16="http://schemas.microsoft.com/office/drawing/2014/main" val="2870424252"/>
                  </a:ext>
                </a:extLst>
              </a:tr>
              <a:tr h="4791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TSLA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WINDOW-250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1 h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FFNN (20,5)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56.36%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55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extLst>
                  <a:ext uri="{0D108BD9-81ED-4DB2-BD59-A6C34878D82A}">
                    <a16:rowId xmlns:a16="http://schemas.microsoft.com/office/drawing/2014/main" val="2163914706"/>
                  </a:ext>
                </a:extLst>
              </a:tr>
              <a:tr h="4791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TSLA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WINDOW-250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15 min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>
                          <a:effectLst/>
                        </a:rPr>
                        <a:t>FFNN (20,5)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72.73%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dirty="0">
                          <a:effectLst/>
                        </a:rPr>
                        <a:t>11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7500" marR="127500" marT="0" marB="0"/>
                </a:tc>
                <a:extLst>
                  <a:ext uri="{0D108BD9-81ED-4DB2-BD59-A6C34878D82A}">
                    <a16:rowId xmlns:a16="http://schemas.microsoft.com/office/drawing/2014/main" val="2858509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911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77935D-56B7-BEA8-3C3A-3CF8ED8D9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Usporedba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AB2291-5486-BCA5-E27F-1DC09F2262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6980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9761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4678F9-9F1E-DA48-FC1F-EEC429BC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Zaključak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B44AF-01FE-52E9-E5D1-C9D4F71D9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511237"/>
            <a:ext cx="9724031" cy="3683358"/>
          </a:xfrm>
        </p:spPr>
        <p:txBody>
          <a:bodyPr anchor="ctr">
            <a:normAutofit/>
          </a:bodyPr>
          <a:lstStyle/>
          <a:p>
            <a:r>
              <a:rPr lang="hr-HR" dirty="0"/>
              <a:t>Oba pristupa pokazuju najbolje rezultate tijekom klasifikacije primjera s visokom sigurnošću</a:t>
            </a:r>
          </a:p>
          <a:p>
            <a:endParaRPr lang="hr-HR" dirty="0"/>
          </a:p>
          <a:p>
            <a:r>
              <a:rPr lang="hr-HR" dirty="0"/>
              <a:t>Buduća razmatranja:</a:t>
            </a:r>
          </a:p>
          <a:p>
            <a:pPr lvl="1"/>
            <a:r>
              <a:rPr lang="hr-HR" dirty="0"/>
              <a:t>Kombinacija klasičnih algoritama i dubokih modela putem ansambl algoritama</a:t>
            </a:r>
          </a:p>
          <a:p>
            <a:pPr lvl="1"/>
            <a:r>
              <a:rPr lang="hr-HR" dirty="0"/>
              <a:t>Dodatak detektora pomaka dubokim modelima</a:t>
            </a:r>
          </a:p>
          <a:p>
            <a:pPr marL="0" indent="0">
              <a:buNone/>
            </a:pPr>
            <a:endParaRPr lang="hr-HR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6280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6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1F16E-2B7F-E746-7C03-1D4C3160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567" y="818984"/>
            <a:ext cx="6714699" cy="3178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Hvala na pažnji!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9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AAA4DC-35A3-71CD-3792-7D2966D25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marR="0" lvl="0">
              <a:spcBef>
                <a:spcPts val="3000"/>
              </a:spcBef>
              <a:spcAft>
                <a:spcPts val="2400"/>
              </a:spcAft>
              <a:tabLst>
                <a:tab pos="269875" algn="l"/>
              </a:tabLst>
            </a:pPr>
            <a:r>
              <a:rPr lang="hr-HR" sz="4000" kern="1600" dirty="0">
                <a:solidFill>
                  <a:srgbClr val="FFFFFF"/>
                </a:solidFill>
                <a:effectLst/>
              </a:rPr>
              <a:t>Uvod u financijske instrumente</a:t>
            </a:r>
            <a:endParaRPr lang="en-US" sz="4000" kern="1600" dirty="0">
              <a:solidFill>
                <a:srgbClr val="FFFFFF"/>
              </a:solidFill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D0E32-186B-65BE-A689-C3D33180E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r>
              <a:rPr lang="en-US" dirty="0" err="1"/>
              <a:t>Imovina</a:t>
            </a:r>
            <a:endParaRPr lang="en-US" dirty="0"/>
          </a:p>
          <a:p>
            <a:r>
              <a:rPr lang="en-US" dirty="0" err="1"/>
              <a:t>Podjela</a:t>
            </a:r>
            <a:r>
              <a:rPr lang="en-US" dirty="0"/>
              <a:t>:</a:t>
            </a:r>
          </a:p>
          <a:p>
            <a:pPr lvl="1"/>
            <a:r>
              <a:rPr lang="hr-HR" dirty="0"/>
              <a:t>Temeljeni na kapitalu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</a:t>
            </a:r>
            <a:r>
              <a:rPr lang="hr-HR" dirty="0"/>
              <a:t>sništvu</a:t>
            </a:r>
            <a:endParaRPr lang="en-US" dirty="0"/>
          </a:p>
          <a:p>
            <a:pPr lvl="1"/>
            <a:r>
              <a:rPr lang="hr-HR" dirty="0"/>
              <a:t>Temeljeni na dugu</a:t>
            </a:r>
          </a:p>
          <a:p>
            <a:pPr marL="457200" lvl="1" indent="0">
              <a:buNone/>
            </a:pPr>
            <a:endParaRPr lang="hr-HR" sz="2800" dirty="0"/>
          </a:p>
          <a:p>
            <a:r>
              <a:rPr lang="hr-HR" dirty="0"/>
              <a:t>Dionice</a:t>
            </a:r>
          </a:p>
          <a:p>
            <a:r>
              <a:rPr lang="hr-HR" dirty="0"/>
              <a:t>Tržište dionica</a:t>
            </a:r>
          </a:p>
        </p:txBody>
      </p:sp>
    </p:spTree>
    <p:extLst>
      <p:ext uri="{BB962C8B-B14F-4D97-AF65-F5344CB8AC3E}">
        <p14:creationId xmlns:p14="http://schemas.microsoft.com/office/powerpoint/2010/main" val="197941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6E9AC-1AA2-2FE7-78DD-1FD69647A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Preuzimanje podataka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69E33-84B3-E39C-0482-BD8A4C475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43635"/>
            <a:ext cx="9773921" cy="4407229"/>
          </a:xfrm>
        </p:spPr>
        <p:txBody>
          <a:bodyPr anchor="ctr">
            <a:normAutofit/>
          </a:bodyPr>
          <a:lstStyle/>
          <a:p>
            <a:r>
              <a:rPr lang="hr-HR" dirty="0"/>
              <a:t>Izvor podataka</a:t>
            </a:r>
          </a:p>
          <a:p>
            <a:r>
              <a:rPr lang="hr-HR" dirty="0"/>
              <a:t>Identifikator dionice</a:t>
            </a:r>
          </a:p>
          <a:p>
            <a:r>
              <a:rPr lang="hr-HR" dirty="0"/>
              <a:t>Vremenski intervali</a:t>
            </a:r>
          </a:p>
          <a:p>
            <a:pPr lvl="1"/>
            <a:r>
              <a:rPr lang="hr-HR" dirty="0"/>
              <a:t>1 dan, 1 sat, 30 minuta, 15 minuta...</a:t>
            </a:r>
          </a:p>
          <a:p>
            <a:r>
              <a:rPr lang="hr-HR" dirty="0"/>
              <a:t>Osnovni podaci</a:t>
            </a:r>
          </a:p>
          <a:p>
            <a:pPr lvl="1"/>
            <a:r>
              <a:rPr lang="hr-HR" i="1" dirty="0"/>
              <a:t>Open</a:t>
            </a:r>
          </a:p>
          <a:p>
            <a:pPr lvl="1"/>
            <a:r>
              <a:rPr lang="hr-HR" i="1" dirty="0"/>
              <a:t>High</a:t>
            </a:r>
          </a:p>
          <a:p>
            <a:pPr lvl="1"/>
            <a:r>
              <a:rPr lang="hr-HR" i="1" dirty="0"/>
              <a:t>Low</a:t>
            </a:r>
          </a:p>
          <a:p>
            <a:pPr lvl="1"/>
            <a:r>
              <a:rPr lang="hr-HR" i="1" dirty="0"/>
              <a:t>Close</a:t>
            </a:r>
          </a:p>
          <a:p>
            <a:pPr lvl="1"/>
            <a:r>
              <a:rPr lang="hr-HR" i="1" dirty="0"/>
              <a:t>Volume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8781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63FFA-79AD-2C8D-5A39-070EBCCF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Tehnički indikatori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E31FCC-F063-C646-5EEB-6683338D36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46046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15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0CE97-8FAA-5CDC-F801-A4B07D2E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Klasifikacija tokova podataka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3D79C-7E7D-56A3-01C7-3B010CD72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hr-HR" dirty="0"/>
              <a:t>Tok podataka</a:t>
            </a:r>
          </a:p>
          <a:p>
            <a:endParaRPr lang="hr-HR" dirty="0"/>
          </a:p>
          <a:p>
            <a:r>
              <a:rPr lang="hr-HR" dirty="0"/>
              <a:t>Evoluirajući i adaptivni modeli</a:t>
            </a:r>
          </a:p>
          <a:p>
            <a:endParaRPr lang="hr-HR" dirty="0"/>
          </a:p>
          <a:p>
            <a:r>
              <a:rPr lang="hr-HR" dirty="0"/>
              <a:t>Detektori pomaka:</a:t>
            </a:r>
          </a:p>
          <a:p>
            <a:pPr lvl="1"/>
            <a:r>
              <a:rPr lang="hr-HR" dirty="0"/>
              <a:t>ADWIN (engl. </a:t>
            </a:r>
            <a:r>
              <a:rPr lang="hr-HR" i="1" dirty="0"/>
              <a:t>Adaptive sliding window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DDM (engl. </a:t>
            </a:r>
            <a:r>
              <a:rPr lang="hr-HR" i="1" dirty="0"/>
              <a:t>Drift detection method</a:t>
            </a:r>
            <a:r>
              <a:rPr lang="hr-H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2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C2B589-E85E-1B5D-3E68-C574F74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Klasični algoritmi klasifikacije tokova podataka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6F8D1-AE4C-93E4-36F5-D590F80D0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76523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i="1" dirty="0" err="1"/>
              <a:t>HoeffdingAdaptiveTreeClassifier</a:t>
            </a:r>
            <a:endParaRPr lang="en-US" dirty="0"/>
          </a:p>
          <a:p>
            <a:pPr lvl="1"/>
            <a:r>
              <a:rPr lang="hr-HR" dirty="0"/>
              <a:t>VFDT (engl. </a:t>
            </a:r>
            <a:r>
              <a:rPr lang="hr-HR" i="1" dirty="0"/>
              <a:t>very fast decision tree</a:t>
            </a:r>
            <a:r>
              <a:rPr lang="hr-HR" dirty="0"/>
              <a:t>)</a:t>
            </a:r>
            <a:endParaRPr lang="en-US" dirty="0"/>
          </a:p>
          <a:p>
            <a:pPr lvl="1"/>
            <a:r>
              <a:rPr lang="hr-HR" dirty="0"/>
              <a:t>ADWIN detektor</a:t>
            </a:r>
          </a:p>
          <a:p>
            <a:pPr lvl="1"/>
            <a:endParaRPr lang="hr-HR" sz="2800" dirty="0"/>
          </a:p>
          <a:p>
            <a:r>
              <a:rPr lang="en-US" i="1" dirty="0" err="1"/>
              <a:t>KNNADWINClassifier</a:t>
            </a:r>
            <a:endParaRPr lang="hr-HR" i="1" dirty="0"/>
          </a:p>
          <a:p>
            <a:pPr lvl="1"/>
            <a:r>
              <a:rPr lang="hr-HR" dirty="0"/>
              <a:t>Najbliži susjedi</a:t>
            </a:r>
            <a:endParaRPr lang="en-US" dirty="0"/>
          </a:p>
          <a:p>
            <a:pPr lvl="1"/>
            <a:r>
              <a:rPr lang="hr-HR" dirty="0"/>
              <a:t>Mjere udaljenosti</a:t>
            </a:r>
            <a:endParaRPr lang="en-US" dirty="0"/>
          </a:p>
          <a:p>
            <a:pPr lvl="1"/>
            <a:r>
              <a:rPr lang="hr-HR" dirty="0"/>
              <a:t>ADWIN detektor pomaka</a:t>
            </a:r>
            <a:endParaRPr lang="en-US" dirty="0"/>
          </a:p>
          <a:p>
            <a:endParaRPr lang="hr-HR" sz="2000" dirty="0"/>
          </a:p>
          <a:p>
            <a:endParaRPr lang="en-US" sz="2000" dirty="0"/>
          </a:p>
          <a:p>
            <a:pPr lvl="1"/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00429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4DA7C-F7AE-CE90-444B-50339180B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Implementacija i analiza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115B6-43EB-004E-E7EF-A2479096B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891970"/>
            <a:ext cx="9724031" cy="4686579"/>
          </a:xfrm>
        </p:spPr>
        <p:txBody>
          <a:bodyPr anchor="ctr">
            <a:normAutofit lnSpcReduction="10000"/>
          </a:bodyPr>
          <a:lstStyle/>
          <a:p>
            <a:r>
              <a:rPr lang="hr-HR" dirty="0"/>
              <a:t>Implementacija preko knjižnice </a:t>
            </a:r>
            <a:r>
              <a:rPr lang="hr-HR" i="1" dirty="0"/>
              <a:t>scikit-multiflow</a:t>
            </a:r>
            <a:endParaRPr lang="hr-HR" dirty="0"/>
          </a:p>
          <a:p>
            <a:r>
              <a:rPr lang="hr-HR" dirty="0"/>
              <a:t>Odabrane dionice za analizu:</a:t>
            </a:r>
          </a:p>
          <a:p>
            <a:pPr lvl="1"/>
            <a:r>
              <a:rPr lang="hr-HR" dirty="0"/>
              <a:t>GOOGL</a:t>
            </a:r>
          </a:p>
          <a:p>
            <a:pPr lvl="1"/>
            <a:r>
              <a:rPr lang="hr-HR" dirty="0"/>
              <a:t>DAR</a:t>
            </a:r>
          </a:p>
          <a:p>
            <a:pPr lvl="1"/>
            <a:r>
              <a:rPr lang="hr-HR" dirty="0"/>
              <a:t>TSLA</a:t>
            </a:r>
          </a:p>
          <a:p>
            <a:r>
              <a:rPr lang="hr-HR" dirty="0"/>
              <a:t>Odabrani vremenski Intervali</a:t>
            </a:r>
          </a:p>
          <a:p>
            <a:r>
              <a:rPr lang="hr-HR" dirty="0"/>
              <a:t>Cilj klasifikacije</a:t>
            </a:r>
          </a:p>
          <a:p>
            <a:r>
              <a:rPr lang="hr-HR" dirty="0"/>
              <a:t>Na osnovne podatke su dodani tehnički indikatori</a:t>
            </a:r>
          </a:p>
          <a:p>
            <a:r>
              <a:rPr lang="hr-HR" dirty="0"/>
              <a:t>Ne skalirani podaci</a:t>
            </a:r>
          </a:p>
          <a:p>
            <a:r>
              <a:rPr lang="hr-HR" dirty="0"/>
              <a:t>Podaci skalirani s pomičnim prozorom</a:t>
            </a:r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95215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76453-0FEC-2435-6B81-7381EEF2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Implementacija</a:t>
            </a:r>
            <a:endParaRPr lang="hr-HR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BC6E2-CA6C-D6B5-F29C-551EA57DC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33061"/>
            <a:ext cx="9724031" cy="4116276"/>
          </a:xfrm>
        </p:spPr>
        <p:txBody>
          <a:bodyPr anchor="ctr">
            <a:normAutofit/>
          </a:bodyPr>
          <a:lstStyle/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x,y = stream.next_sample(100)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classificator.partial_fit(x,y,classes=[0,1])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while stream.has_more_samples():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	x,y = stream.next_sample()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	pred = classificator.predict(x)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0" algn="just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	</a:t>
            </a:r>
            <a:r>
              <a:rPr lang="hr-HR" sz="2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classificator.partial_fit(x,y)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81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88CAA3-0DAA-5AD8-B863-DCF1B4E3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Rezultati</a:t>
            </a:r>
          </a:p>
        </p:txBody>
      </p:sp>
      <p:graphicFrame>
        <p:nvGraphicFramePr>
          <p:cNvPr id="23" name="Content Placeholder 5">
            <a:extLst>
              <a:ext uri="{FF2B5EF4-FFF2-40B4-BE49-F238E27FC236}">
                <a16:creationId xmlns:a16="http://schemas.microsoft.com/office/drawing/2014/main" id="{22C487F2-1A04-7432-AB06-A61B2952F3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75318"/>
              </p:ext>
            </p:extLst>
          </p:nvPr>
        </p:nvGraphicFramePr>
        <p:xfrm>
          <a:off x="644056" y="2249100"/>
          <a:ext cx="10927832" cy="3919765"/>
        </p:xfrm>
        <a:graphic>
          <a:graphicData uri="http://schemas.openxmlformats.org/drawingml/2006/table">
            <a:tbl>
              <a:tblPr firstRow="1" firstCol="1" bandRow="1"/>
              <a:tblGrid>
                <a:gridCol w="1127404">
                  <a:extLst>
                    <a:ext uri="{9D8B030D-6E8A-4147-A177-3AD203B41FA5}">
                      <a16:colId xmlns:a16="http://schemas.microsoft.com/office/drawing/2014/main" val="2651666268"/>
                    </a:ext>
                  </a:extLst>
                </a:gridCol>
                <a:gridCol w="1581959">
                  <a:extLst>
                    <a:ext uri="{9D8B030D-6E8A-4147-A177-3AD203B41FA5}">
                      <a16:colId xmlns:a16="http://schemas.microsoft.com/office/drawing/2014/main" val="3315178877"/>
                    </a:ext>
                  </a:extLst>
                </a:gridCol>
                <a:gridCol w="2308719">
                  <a:extLst>
                    <a:ext uri="{9D8B030D-6E8A-4147-A177-3AD203B41FA5}">
                      <a16:colId xmlns:a16="http://schemas.microsoft.com/office/drawing/2014/main" val="752155454"/>
                    </a:ext>
                  </a:extLst>
                </a:gridCol>
                <a:gridCol w="3011694">
                  <a:extLst>
                    <a:ext uri="{9D8B030D-6E8A-4147-A177-3AD203B41FA5}">
                      <a16:colId xmlns:a16="http://schemas.microsoft.com/office/drawing/2014/main" val="2179945972"/>
                    </a:ext>
                  </a:extLst>
                </a:gridCol>
                <a:gridCol w="2898056">
                  <a:extLst>
                    <a:ext uri="{9D8B030D-6E8A-4147-A177-3AD203B41FA5}">
                      <a16:colId xmlns:a16="http://schemas.microsoft.com/office/drawing/2014/main" val="3082257449"/>
                    </a:ext>
                  </a:extLst>
                </a:gridCol>
              </a:tblGrid>
              <a:tr h="1881233"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DAR</a:t>
                      </a:r>
                      <a:endParaRPr lang="hr-H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BAZNA TOČNOST</a:t>
                      </a:r>
                      <a:endParaRPr lang="hr-H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Hoeffding AdaptiveTree (grace_period=50)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KNNADWIN (max_window_size=250)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KNNADWIN (n_neighbors=15, max_window_size=250, metric="l1")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933474"/>
                  </a:ext>
                </a:extLst>
              </a:tr>
              <a:tr h="509633"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day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54.74%</a:t>
                      </a:r>
                      <a:endParaRPr lang="hr-H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50.68%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50.38%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52.63%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921202"/>
                  </a:ext>
                </a:extLst>
              </a:tr>
              <a:tr h="509633"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h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54.25%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49.75%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50.05%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50.55%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252791"/>
                  </a:ext>
                </a:extLst>
              </a:tr>
              <a:tr h="509633"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min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52.25%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48.85%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51.35%</a:t>
                      </a:r>
                      <a:endParaRPr lang="hr-H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51.65%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241596"/>
                  </a:ext>
                </a:extLst>
              </a:tr>
              <a:tr h="509633"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min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48.35%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50.85%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48.05%</a:t>
                      </a:r>
                      <a:endParaRPr lang="hr-H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hr-HR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48.25%</a:t>
                      </a:r>
                      <a:endParaRPr lang="hr-H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167" marR="114167" marT="1585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41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81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788</Words>
  <Application>Microsoft Office PowerPoint</Application>
  <PresentationFormat>Widescreen</PresentationFormat>
  <Paragraphs>230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Times New Roman</vt:lpstr>
      <vt:lpstr>Office Theme</vt:lpstr>
      <vt:lpstr>PREVIĐANJE CIJENE KRETANJA FINANCIJSKIH INSTRUMENATA OPTIMIZACIJOM PERFORMANSI METODA STROJNOG UČENJA IZ TOKOVA PODATAKA I METODA DUBOKOG UČENJA</vt:lpstr>
      <vt:lpstr>Uvod u financijske instrumente</vt:lpstr>
      <vt:lpstr>Preuzimanje podataka</vt:lpstr>
      <vt:lpstr>Tehnički indikatori</vt:lpstr>
      <vt:lpstr>Klasifikacija tokova podataka</vt:lpstr>
      <vt:lpstr>Klasični algoritmi klasifikacije tokova podataka</vt:lpstr>
      <vt:lpstr>Implementacija i analiza</vt:lpstr>
      <vt:lpstr>Implementacija</vt:lpstr>
      <vt:lpstr>Rezultati</vt:lpstr>
      <vt:lpstr>Rezultati kod klasifikacije s velikom sigurnošću</vt:lpstr>
      <vt:lpstr>Duboki modeli</vt:lpstr>
      <vt:lpstr>Implementacija i analiza</vt:lpstr>
      <vt:lpstr>Implementacija</vt:lpstr>
      <vt:lpstr>Rezultati</vt:lpstr>
      <vt:lpstr>Rezultati kod klasifikacije s velikom sigurnošću</vt:lpstr>
      <vt:lpstr>Usporedba</vt:lpstr>
      <vt:lpstr>Zaključak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Mislav Križan</dc:creator>
  <cp:lastModifiedBy>Mislav Križan</cp:lastModifiedBy>
  <cp:revision>58</cp:revision>
  <dcterms:created xsi:type="dcterms:W3CDTF">2022-07-02T21:02:41Z</dcterms:created>
  <dcterms:modified xsi:type="dcterms:W3CDTF">2022-07-04T23:05:07Z</dcterms:modified>
</cp:coreProperties>
</file>