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6A9645-1AB4-483D-AFF3-56364847D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463D2-F510-4DE7-A848-9EFC8C926D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45766-5281-4EB0-B811-1074EF1A244F}" type="datetimeFigureOut">
              <a:rPr lang="en-US" smtClean="0"/>
              <a:t>06-Jul-18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6DC94-D63C-42D9-B447-7BEA0B211A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976B2-F2E3-453B-9A30-106C816AF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0369-1B9C-4C5F-8B72-56A3284C0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CA486-F457-4FF4-984C-FA9D9772377B}" type="datetimeFigureOut">
              <a:rPr lang="en-US" smtClean="0"/>
              <a:t>06-Jul-18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29464-1303-4928-B3C9-9EB4F26A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7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09DC-E5D2-47B0-A513-DE034A062FD1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054-E0DA-4593-86F0-FA1D6FF72434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6F1C-8F32-43D5-91C1-3A33DE0392DC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28DA-3F42-4381-B3A3-6FD5C8152774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B054-D360-40EC-BA5A-38830097C97A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D6DC-2B30-4A72-96FD-EF3190EF56D7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263A-852D-4EA8-8BE8-58853F472D48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FBEB-2E7E-47E0-87F2-E00CE8C2A92B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A395-03BB-492E-B394-5E20F7E6131A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A202-C52A-4DE1-A5BC-AD3277AF62AC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807E-762C-463F-9ECC-80BD5DC5E33B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71FB-C84D-4F72-928B-460ED68B5630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0A6-896B-425E-BDDA-43776C5A6393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BAFA-0A94-4E1A-91FA-54CD58DA9CFA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9F5C-7788-4446-87D0-33B87861D78D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05C4-C6C1-472A-9A83-202979D36EBC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1C32-8C7A-4926-B0CE-2CCEC167FD0E}" type="datetime1">
              <a:rPr lang="en-US" smtClean="0"/>
              <a:t>06-Jul-18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8128-00C4-4AF8-A710-F4C596C2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31" y="2070601"/>
            <a:ext cx="9262818" cy="1770412"/>
          </a:xfrm>
        </p:spPr>
        <p:txBody>
          <a:bodyPr>
            <a:noAutofit/>
          </a:bodyPr>
          <a:lstStyle/>
          <a:p>
            <a:pPr algn="ctr"/>
            <a:r>
              <a:rPr lang="hr-HR" sz="4000" dirty="0"/>
              <a:t>Dubinska analiza podataka u radnom okviru Apache Spark pomoću knjižice MLlib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704B4-3F7B-4E9D-9140-8BA1F856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0082" y="4721469"/>
            <a:ext cx="8788034" cy="1268450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		</a:t>
            </a:r>
            <a:r>
              <a:rPr lang="hr-HR" sz="3300" dirty="0"/>
              <a:t>	</a:t>
            </a:r>
            <a:r>
              <a:rPr lang="hr-HR" sz="2900" dirty="0"/>
              <a:t>		Mentor: Doc. dr. sc. Alan Jović</a:t>
            </a:r>
          </a:p>
          <a:p>
            <a:r>
              <a:rPr lang="hr-HR" sz="2900" dirty="0"/>
              <a:t>					Student: Lucia Penić</a:t>
            </a:r>
          </a:p>
          <a:p>
            <a:endParaRPr lang="hr-HR" dirty="0"/>
          </a:p>
          <a:p>
            <a:pPr algn="r"/>
            <a:r>
              <a:rPr lang="hr-HR" dirty="0"/>
              <a:t>Zagreb, lipanj 2018.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4F013-94AB-46A6-AE3F-3ED4D427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7" b="98182" l="9972" r="89888">
                        <a14:foregroundMark x1="62219" y1="26753" x2="45646" y2="12468"/>
                        <a14:foregroundMark x1="45646" y1="12468" x2="41011" y2="11429"/>
                        <a14:foregroundMark x1="49017" y1="16104" x2="46770" y2="3636"/>
                        <a14:foregroundMark x1="49719" y1="50130" x2="46489" y2="92208"/>
                        <a14:foregroundMark x1="48455" y1="98182" x2="48455" y2="98182"/>
                        <a14:foregroundMark x1="60393" y1="23896" x2="42978" y2="6753"/>
                        <a14:foregroundMark x1="42978" y1="6753" x2="40028" y2="7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680" y="120047"/>
            <a:ext cx="2228711" cy="1205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33648-4D8B-4021-BCF8-4BE8CCB54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000" y1="62162" x2="26000" y2="62162"/>
                        <a14:foregroundMark x1="45200" y1="57958" x2="45200" y2="57958"/>
                        <a14:foregroundMark x1="54200" y1="36637" x2="54200" y2="36637"/>
                        <a14:foregroundMark x1="65200" y1="32733" x2="65200" y2="32733"/>
                        <a14:foregroundMark x1="68200" y1="25826" x2="68200" y2="25826"/>
                        <a14:foregroundMark x1="67200" y1="42643" x2="67200" y2="42643"/>
                        <a14:foregroundMark x1="81600" y1="33333" x2="81600" y2="33333"/>
                        <a14:foregroundMark x1="85400" y1="51351" x2="62400" y2="49850"/>
                        <a14:foregroundMark x1="62400" y1="49850" x2="53400" y2="57057"/>
                        <a14:foregroundMark x1="53400" y1="57057" x2="63200" y2="61261"/>
                        <a14:foregroundMark x1="63200" y1="61261" x2="69000" y2="54354"/>
                        <a14:foregroundMark x1="71400" y1="68769" x2="58600" y2="63363"/>
                        <a14:foregroundMark x1="58600" y1="63363" x2="51800" y2="51351"/>
                        <a14:foregroundMark x1="51800" y1="51351" x2="52000" y2="51051"/>
                        <a14:foregroundMark x1="51400" y1="50150" x2="50200" y2="65165"/>
                        <a14:foregroundMark x1="50200" y1="65165" x2="56800" y2="78378"/>
                        <a14:foregroundMark x1="56800" y1="78378" x2="76000" y2="78378"/>
                        <a14:foregroundMark x1="76000" y1="78378" x2="85800" y2="72973"/>
                        <a14:foregroundMark x1="85800" y1="72973" x2="85000" y2="55856"/>
                        <a14:foregroundMark x1="85000" y1="55856" x2="49800" y2="52553"/>
                        <a14:foregroundMark x1="68400" y1="56757" x2="72800" y2="70270"/>
                        <a14:foregroundMark x1="72800" y1="70270" x2="71400" y2="52853"/>
                        <a14:foregroundMark x1="71400" y1="52853" x2="71000" y2="53153"/>
                        <a14:foregroundMark x1="74400" y1="55856" x2="70200" y2="71471"/>
                        <a14:foregroundMark x1="70200" y1="71471" x2="78400" y2="54054"/>
                        <a14:foregroundMark x1="78400" y1="54054" x2="75400" y2="72973"/>
                        <a14:foregroundMark x1="75400" y1="72973" x2="82000" y2="67568"/>
                        <a14:foregroundMark x1="85800" y1="78078" x2="50600" y2="76276"/>
                        <a14:foregroundMark x1="50600" y1="76276" x2="47800" y2="69369"/>
                        <a14:foregroundMark x1="48600" y1="50751" x2="49600" y2="88288"/>
                        <a14:foregroundMark x1="47000" y1="57658" x2="35800" y2="63964"/>
                        <a14:foregroundMark x1="35800" y1="63964" x2="58800" y2="47447"/>
                        <a14:foregroundMark x1="58800" y1="47447" x2="86600" y2="53453"/>
                        <a14:foregroundMark x1="86600" y1="53453" x2="88400" y2="50150"/>
                        <a14:foregroundMark x1="88400" y1="50150" x2="55600" y2="50450"/>
                        <a14:foregroundMark x1="47800" y1="47147" x2="54600" y2="57357"/>
                        <a14:foregroundMark x1="48400" y1="50450" x2="61200" y2="44444"/>
                        <a14:foregroundMark x1="61200" y1="44444" x2="63200" y2="44444"/>
                        <a14:foregroundMark x1="88200" y1="52853" x2="87000" y2="68468"/>
                        <a14:foregroundMark x1="87000" y1="68468" x2="80800" y2="80180"/>
                        <a14:foregroundMark x1="80800" y1="80180" x2="79600" y2="80781"/>
                        <a14:foregroundMark x1="86000" y1="76577" x2="85200" y2="79580"/>
                        <a14:foregroundMark x1="85600" y1="73273" x2="87400" y2="80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183" y="-128903"/>
            <a:ext cx="2557103" cy="170303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4D6C3D2-E890-44A1-AFEC-388C7EA9A0DC}"/>
              </a:ext>
            </a:extLst>
          </p:cNvPr>
          <p:cNvSpPr txBox="1">
            <a:spLocks/>
          </p:cNvSpPr>
          <p:nvPr/>
        </p:nvSpPr>
        <p:spPr>
          <a:xfrm>
            <a:off x="2096953" y="1507459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ZAVRŠNI RAD br. 5421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8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6CA9-BEAB-4956-82BB-99114ED2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Opis skupa 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BB2E-17B3-4747-9923-C33CD6A5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1816608"/>
            <a:ext cx="8915400" cy="3777622"/>
          </a:xfrm>
        </p:spPr>
        <p:txBody>
          <a:bodyPr/>
          <a:lstStyle/>
          <a:p>
            <a:r>
              <a:rPr lang="hr-HR" dirty="0"/>
              <a:t>Zapisi za 4177 školjki</a:t>
            </a:r>
          </a:p>
          <a:p>
            <a:r>
              <a:rPr lang="hr-HR" dirty="0"/>
              <a:t>Svaka školjka opisana s devet vrijednosti</a:t>
            </a:r>
          </a:p>
          <a:p>
            <a:r>
              <a:rPr lang="hr-HR" dirty="0"/>
              <a:t>Nema nedostajućih vrijednosti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111A3-2CFC-4847-8B62-F316AD015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938" y="3429000"/>
            <a:ext cx="68008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1BB0A-2D3B-4BC6-B6E9-B5BC52BC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832292"/>
            <a:ext cx="6953577" cy="2868349"/>
          </a:xfrm>
          <a:prstGeom prst="rect">
            <a:avLst/>
          </a:prstGeom>
        </p:spPr>
      </p:pic>
      <p:sp>
        <p:nvSpPr>
          <p:cNvPr id="13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16F3B-11EA-4B2B-8E36-74E50068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9762744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/>
              <a:t>Učitavanje podataka u Apache Spark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143-70BB-4E36-AFB3-DA3BFDB5F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832292"/>
            <a:ext cx="3650278" cy="4060561"/>
          </a:xfrm>
        </p:spPr>
        <p:txBody>
          <a:bodyPr>
            <a:normAutofit/>
          </a:bodyPr>
          <a:lstStyle/>
          <a:p>
            <a:r>
              <a:rPr lang="hr-HR" dirty="0"/>
              <a:t>MLlibu prikladan oblik – DataFrame</a:t>
            </a:r>
          </a:p>
          <a:p>
            <a:r>
              <a:rPr lang="hr-HR" dirty="0"/>
              <a:t>Dobra uređenost početnog skupa podataka</a:t>
            </a:r>
          </a:p>
          <a:p>
            <a:r>
              <a:rPr lang="hr-HR" dirty="0"/>
              <a:t>Moguće automatsko prepoznavanje sheme ili ručno definiranje</a:t>
            </a:r>
          </a:p>
          <a:p>
            <a:r>
              <a:rPr lang="hr-HR" dirty="0"/>
              <a:t>Rezultat: DataFrame s 9 imenovanih stupaca i 1477 redaka</a:t>
            </a:r>
          </a:p>
          <a:p>
            <a:pPr lvl="1"/>
            <a:r>
              <a:rPr lang="hr-HR" dirty="0"/>
              <a:t>Moguće provoditi SQL upite</a:t>
            </a:r>
          </a:p>
        </p:txBody>
      </p:sp>
    </p:spTree>
    <p:extLst>
      <p:ext uri="{BB962C8B-B14F-4D97-AF65-F5344CB8AC3E}">
        <p14:creationId xmlns:p14="http://schemas.microsoft.com/office/powerpoint/2010/main" val="251761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C0ADC60-182C-4FD0-A495-912676D5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013" y="446088"/>
            <a:ext cx="5177832" cy="5446765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FF144-AD62-412F-93B0-07F33844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30" y="703447"/>
            <a:ext cx="4861198" cy="1008698"/>
          </a:xfrm>
          <a:prstGeom prst="rect">
            <a:avLst/>
          </a:prstGeom>
        </p:spPr>
      </p:pic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id="{44DB8C15-97E1-47C6-AB63-7E68201B2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330" y="2018833"/>
            <a:ext cx="4861198" cy="1158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65487-1411-4077-9C9D-E20C1E1A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446088"/>
            <a:ext cx="3570129" cy="1005840"/>
          </a:xfrm>
        </p:spPr>
        <p:txBody>
          <a:bodyPr anchor="b">
            <a:normAutofit/>
          </a:bodyPr>
          <a:lstStyle/>
          <a:p>
            <a:r>
              <a:rPr lang="hr-HR" sz="2400" dirty="0"/>
              <a:t>Istraživanje skupa podataka</a:t>
            </a:r>
            <a:endParaRPr lang="en-US" sz="2400" dirty="0"/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C5604B98-20A7-43D0-BE32-2A8F6161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9344"/>
            <a:ext cx="3555557" cy="4301878"/>
          </a:xfrm>
        </p:spPr>
        <p:txBody>
          <a:bodyPr>
            <a:normAutofit/>
          </a:bodyPr>
          <a:lstStyle/>
          <a:p>
            <a:r>
              <a:rPr lang="hr-HR" dirty="0"/>
              <a:t>Primjer provođenja SQL upita nad skupom podataka</a:t>
            </a:r>
          </a:p>
          <a:p>
            <a:r>
              <a:rPr lang="hr-HR" dirty="0"/>
              <a:t>29 različitih kategorija u koje je moguće smjestiti pojedini uzorak</a:t>
            </a:r>
          </a:p>
          <a:p>
            <a:r>
              <a:rPr lang="hr-HR" dirty="0"/>
              <a:t>Presloženo – potrebna preraspodjela</a:t>
            </a:r>
          </a:p>
          <a:p>
            <a:pPr lvl="1"/>
            <a:r>
              <a:rPr lang="hr-HR" dirty="0"/>
              <a:t>Individualna procjena</a:t>
            </a:r>
          </a:p>
          <a:p>
            <a:pPr lvl="1"/>
            <a:r>
              <a:rPr lang="hr-HR" dirty="0"/>
              <a:t>Rezultat: 3 kategorije</a:t>
            </a:r>
            <a:endParaRPr lang="en-US" dirty="0"/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C02A6A77-9B18-4CE4-965B-62B6A28F4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825" y="3575894"/>
            <a:ext cx="2524125" cy="1719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AFF30-9164-4B1C-AF70-4ED9ED895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330" y="3935916"/>
            <a:ext cx="2828043" cy="11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68C286D-0F6B-4C48-8E43-55AE080C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389001"/>
            <a:ext cx="6953577" cy="3754931"/>
          </a:xfrm>
          <a:prstGeom prst="rect">
            <a:avLst/>
          </a:prstGeom>
        </p:spPr>
      </p:pic>
      <p:sp>
        <p:nvSpPr>
          <p:cNvPr id="17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7BF35-4346-40CC-BB7B-DC208555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dirty="0"/>
              <a:t>Algoritam slučajne šume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6236E5-77EB-4854-ACF4-47856F01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hr-HR" dirty="0"/>
              <a:t>Klasifikacija i regresija</a:t>
            </a:r>
          </a:p>
          <a:p>
            <a:r>
              <a:rPr lang="hr-HR" dirty="0"/>
              <a:t>Princip rada – stablo odluke</a:t>
            </a:r>
          </a:p>
          <a:p>
            <a:pPr lvl="1"/>
            <a:r>
              <a:rPr lang="hr-HR" dirty="0"/>
              <a:t>Pojedino stablo gradi se iz slučajno odabranih značajki</a:t>
            </a:r>
          </a:p>
          <a:p>
            <a:r>
              <a:rPr lang="hr-HR" dirty="0"/>
              <a:t>Analizom svih stabala donosi konačnu odluku</a:t>
            </a:r>
          </a:p>
          <a:p>
            <a:r>
              <a:rPr lang="hr-HR" dirty="0"/>
              <a:t>Izvori slučajnosti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dirty="0"/>
              <a:t>Bootstrapping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dirty="0"/>
              <a:t>Metoda slučajnog potprostora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0261-4851-41DD-9134-41BD05DC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Izgradnja cjevovoda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F0D52F-855A-49B9-8433-C3BA5AF8A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40" y="1512277"/>
            <a:ext cx="6949440" cy="51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3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74DF-A851-42CD-A922-8EBC3F2B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Vrednovanje rezultata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07CD0-583E-411A-ADF5-6E189E02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hr-HR" dirty="0"/>
              <a:t>Pronalazak optimalnih parametara</a:t>
            </a:r>
          </a:p>
          <a:p>
            <a:r>
              <a:rPr lang="hr-HR" dirty="0"/>
              <a:t>Unakrsna provjera (engl. </a:t>
            </a:r>
            <a:r>
              <a:rPr lang="hr-HR" i="1" dirty="0"/>
              <a:t>cross validation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Podjela skupa na određeni broj podskupova </a:t>
            </a:r>
          </a:p>
          <a:p>
            <a:pPr lvl="1"/>
            <a:r>
              <a:rPr lang="hr-HR" dirty="0"/>
              <a:t>U Mllibu broj skupova definiran opcijom </a:t>
            </a:r>
            <a:r>
              <a:rPr lang="hr-HR" i="1" dirty="0"/>
              <a:t>numFolds(k)</a:t>
            </a:r>
          </a:p>
          <a:p>
            <a:pPr lvl="1"/>
            <a:r>
              <a:rPr lang="hr-HR" i="1" dirty="0"/>
              <a:t>k-1</a:t>
            </a:r>
            <a:r>
              <a:rPr lang="hr-HR" dirty="0"/>
              <a:t> podskup služi za učenje, a na </a:t>
            </a:r>
            <a:r>
              <a:rPr lang="hr-HR" i="1" dirty="0"/>
              <a:t>k</a:t>
            </a:r>
            <a:r>
              <a:rPr lang="hr-HR" dirty="0"/>
              <a:t>-tom se vrši testiranje</a:t>
            </a:r>
          </a:p>
          <a:p>
            <a:pPr lvl="1"/>
            <a:r>
              <a:rPr lang="hr-HR" dirty="0"/>
              <a:t>Postupak se ponavlja </a:t>
            </a:r>
            <a:r>
              <a:rPr lang="hr-HR" i="1" dirty="0"/>
              <a:t>k </a:t>
            </a:r>
            <a:r>
              <a:rPr lang="hr-HR" dirty="0"/>
              <a:t>puta</a:t>
            </a:r>
          </a:p>
          <a:p>
            <a:pPr lvl="1"/>
            <a:r>
              <a:rPr lang="hr-HR" dirty="0"/>
              <a:t>Slučajan odabir</a:t>
            </a:r>
          </a:p>
          <a:p>
            <a:pPr lvl="1"/>
            <a:endParaRPr lang="hr-HR" dirty="0"/>
          </a:p>
          <a:p>
            <a:pPr lvl="1"/>
            <a:endParaRPr lang="hr-HR" i="1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48531-1DE4-4255-BF6C-CD03327F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576186"/>
            <a:ext cx="7327392" cy="22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3C8F8-5523-40D7-B011-4D4A1DCA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795304"/>
            <a:ext cx="5451627" cy="4947351"/>
          </a:xfrm>
          <a:prstGeom prst="rect">
            <a:avLst/>
          </a:prstGeom>
        </p:spPr>
      </p:pic>
      <p:sp>
        <p:nvSpPr>
          <p:cNvPr id="13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FE24C-F51E-4099-BCB2-27320F05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BE068-6052-41A4-AA3B-86B5F893F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224" y="1275053"/>
                <a:ext cx="5122652" cy="5247747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Metoda </a:t>
                </a:r>
                <a:r>
                  <a:rPr lang="hr-HR" i="1" dirty="0"/>
                  <a:t>fit() </a:t>
                </a:r>
                <a:r>
                  <a:rPr lang="hr-HR" dirty="0"/>
                  <a:t>gradi model</a:t>
                </a:r>
              </a:p>
              <a:p>
                <a:r>
                  <a:rPr lang="hr-HR" dirty="0"/>
                  <a:t>Metoda </a:t>
                </a:r>
                <a:r>
                  <a:rPr lang="hr-HR" i="1" dirty="0"/>
                  <a:t>transform() </a:t>
                </a:r>
                <a:r>
                  <a:rPr lang="hr-HR" dirty="0"/>
                  <a:t>gradi novi DataFrame s dodatnim stupcem predikcija</a:t>
                </a:r>
              </a:p>
              <a:p>
                <a:r>
                  <a:rPr lang="hr-HR" dirty="0"/>
                  <a:t>Usporedbom stupaca „</a:t>
                </a:r>
                <a:r>
                  <a:rPr lang="hr-HR" i="1" dirty="0"/>
                  <a:t>Category</a:t>
                </a:r>
                <a:r>
                  <a:rPr lang="hr-HR" dirty="0"/>
                  <a:t>” te „</a:t>
                </a:r>
                <a:r>
                  <a:rPr lang="hr-HR" i="1" dirty="0"/>
                  <a:t>prediction</a:t>
                </a:r>
                <a:r>
                  <a:rPr lang="hr-HR" dirty="0"/>
                  <a:t>” moguće je odrediti preciznost modela</a:t>
                </a:r>
              </a:p>
              <a:p>
                <a:r>
                  <a:rPr lang="hr-HR" dirty="0"/>
                  <a:t>Ugrađeni razred </a:t>
                </a:r>
                <a:r>
                  <a:rPr lang="hr-HR" i="1" dirty="0"/>
                  <a:t>MulticlassClassificationEvaluator</a:t>
                </a:r>
                <a:r>
                  <a:rPr lang="hr-HR" dirty="0"/>
                  <a:t> s metodom </a:t>
                </a:r>
                <a:r>
                  <a:rPr lang="hr-HR" i="1" dirty="0"/>
                  <a:t>evaluate()</a:t>
                </a:r>
              </a:p>
              <a:p>
                <a:r>
                  <a:rPr lang="hr-HR" dirty="0"/>
                  <a:t>Rezultat: preciznost 64,3%</a:t>
                </a:r>
              </a:p>
              <a:p>
                <a:r>
                  <a:rPr lang="hr-HR" dirty="0"/>
                  <a:t>Preciznost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BE068-6052-41A4-AA3B-86B5F893F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224" y="1275053"/>
                <a:ext cx="5122652" cy="5247747"/>
              </a:xfrm>
              <a:blipFill>
                <a:blip r:embed="rId3"/>
                <a:stretch>
                  <a:fillRect l="-833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45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0CAA-289F-4ABA-9C44-09E595A3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3EBE-B748-45BA-84A2-7E65B54A6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Prednosti:</a:t>
            </a:r>
          </a:p>
          <a:p>
            <a:pPr lvl="1"/>
            <a:r>
              <a:rPr lang="hr-HR" dirty="0"/>
              <a:t>Visoka razina apstrakcije – pogodan za početnike</a:t>
            </a:r>
          </a:p>
          <a:p>
            <a:pPr lvl="1"/>
            <a:r>
              <a:rPr lang="hr-HR" dirty="0"/>
              <a:t>Jednostavan za korištenje</a:t>
            </a:r>
          </a:p>
          <a:p>
            <a:pPr lvl="1"/>
            <a:r>
              <a:rPr lang="hr-HR" dirty="0"/>
              <a:t>Bogati API-ji s podrškom za razne programske jezike</a:t>
            </a:r>
          </a:p>
          <a:p>
            <a:pPr lvl="1"/>
            <a:r>
              <a:rPr lang="hr-HR" dirty="0"/>
              <a:t>Laka integracija modula, ali i vanjskih API-ja</a:t>
            </a:r>
          </a:p>
          <a:p>
            <a:r>
              <a:rPr lang="hr-HR" dirty="0"/>
              <a:t>Mane:</a:t>
            </a:r>
          </a:p>
          <a:p>
            <a:pPr lvl="1"/>
            <a:r>
              <a:rPr lang="hr-HR" dirty="0"/>
              <a:t>Zasad samo jednostavnije funkcionalnosti</a:t>
            </a:r>
          </a:p>
          <a:p>
            <a:pPr lvl="1"/>
            <a:r>
              <a:rPr lang="hr-HR" dirty="0"/>
              <a:t>Loša dokumentacija</a:t>
            </a:r>
          </a:p>
          <a:p>
            <a:pPr lvl="1"/>
            <a:r>
              <a:rPr lang="hr-HR" dirty="0"/>
              <a:t>Skrivanje pozadinske implementacije</a:t>
            </a:r>
          </a:p>
          <a:p>
            <a:pPr lvl="1"/>
            <a:r>
              <a:rPr lang="hr-HR" dirty="0"/>
              <a:t>Nema podrške za neuronske mreže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077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ACED-909B-44CE-B8F9-7EB2C9A4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7885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r-HR" sz="5400" dirty="0"/>
              <a:t>Hvala na pažnji!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31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" name="Rectangle 147">
            <a:extLst>
              <a:ext uri="{FF2B5EF4-FFF2-40B4-BE49-F238E27FC236}">
                <a16:creationId xmlns:a16="http://schemas.microsoft.com/office/drawing/2014/main" id="{C096C3A2-574C-487E-844F-D87A099C9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49">
            <a:extLst>
              <a:ext uri="{FF2B5EF4-FFF2-40B4-BE49-F238E27FC236}">
                <a16:creationId xmlns:a16="http://schemas.microsoft.com/office/drawing/2014/main" id="{9AE3B247-452D-4485-A4E6-1A70C87A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Freeform 11">
            <a:extLst>
              <a:ext uri="{FF2B5EF4-FFF2-40B4-BE49-F238E27FC236}">
                <a16:creationId xmlns:a16="http://schemas.microsoft.com/office/drawing/2014/main" id="{9E41DCD8-A9E0-41E5-9032-FF0D25B5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5D47B-15BF-44D5-B9E9-6EF8E97A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/>
              <a:t>Strojno učenje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F17F8-F71B-42F9-AC9E-E07F0C2E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1707" cy="3759253"/>
          </a:xfrm>
        </p:spPr>
        <p:txBody>
          <a:bodyPr>
            <a:normAutofit/>
          </a:bodyPr>
          <a:lstStyle/>
          <a:p>
            <a:r>
              <a:rPr lang="hr-HR" dirty="0"/>
              <a:t>Grana umjetne inteligencije</a:t>
            </a:r>
          </a:p>
          <a:p>
            <a:r>
              <a:rPr lang="hr-HR" dirty="0"/>
              <a:t>Računalo „uči” na prošlim iskustvima i poboljšava svoj rad</a:t>
            </a:r>
          </a:p>
          <a:p>
            <a:r>
              <a:rPr lang="hr-HR" dirty="0"/>
              <a:t>Glavni koraci u procesu: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dirty="0"/>
              <a:t>Prikupljanje podataka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dirty="0"/>
              <a:t>Podjela na podatke za učenje i podatke za testiranje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dirty="0"/>
              <a:t>Izbor algoritma učenja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dirty="0"/>
              <a:t>Izgradnja modela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dirty="0"/>
              <a:t>Vrednovanje modela</a:t>
            </a:r>
          </a:p>
          <a:p>
            <a:pPr lvl="1"/>
            <a:endParaRPr lang="en-US" dirty="0"/>
          </a:p>
        </p:txBody>
      </p:sp>
      <p:pic>
        <p:nvPicPr>
          <p:cNvPr id="11" name="Picture 10" descr="A close up of a bicycle&#10;&#10;Description generated with very high confidence">
            <a:extLst>
              <a:ext uri="{FF2B5EF4-FFF2-40B4-BE49-F238E27FC236}">
                <a16:creationId xmlns:a16="http://schemas.microsoft.com/office/drawing/2014/main" id="{6D104A94-3C9E-4697-B756-CB236F72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164" y="4748"/>
            <a:ext cx="3666395" cy="2658137"/>
          </a:xfrm>
          <a:prstGeom prst="rect">
            <a:avLst/>
          </a:prstGeom>
        </p:spPr>
      </p:pic>
      <p:pic>
        <p:nvPicPr>
          <p:cNvPr id="13" name="Picture 12" descr="A car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04D1DC4F-D142-428E-ABF4-B3898475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604" y="2529821"/>
            <a:ext cx="3661896" cy="2052285"/>
          </a:xfrm>
          <a:prstGeom prst="rect">
            <a:avLst/>
          </a:prstGeom>
        </p:spPr>
      </p:pic>
      <p:pic>
        <p:nvPicPr>
          <p:cNvPr id="229" name="Picture 228" descr="A picture containing road, outdoor, transport, person&#10;&#10;Description generated with very high confidence">
            <a:extLst>
              <a:ext uri="{FF2B5EF4-FFF2-40B4-BE49-F238E27FC236}">
                <a16:creationId xmlns:a16="http://schemas.microsoft.com/office/drawing/2014/main" id="{DD1EAB92-B6B4-461F-A027-0563418FA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604" y="4449041"/>
            <a:ext cx="3721346" cy="24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E4F83-6B6D-4286-BFA8-F2ADF2A3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Apache Spark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4D8F-83C7-49BE-A8CF-80A19576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hr-HR" dirty="0"/>
              <a:t>Računalna platforma otvorenog koda</a:t>
            </a:r>
          </a:p>
          <a:p>
            <a:r>
              <a:rPr lang="hr-HR" dirty="0"/>
              <a:t>Brza i skalabilna obrada podataka na grozdu računala</a:t>
            </a:r>
          </a:p>
          <a:p>
            <a:r>
              <a:rPr lang="hr-HR" dirty="0"/>
              <a:t>Apache Spark + Apache Zeppelin za vizualizaciju podataka</a:t>
            </a:r>
          </a:p>
          <a:p>
            <a:r>
              <a:rPr lang="hr-HR" dirty="0"/>
              <a:t>Bogat skup API-ja za rad u Scali, Javi, Pythonu ili R-u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15" name="Picture 1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096F9B06-B58A-4E48-B9F9-9F01A15E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847" y="1275053"/>
            <a:ext cx="7007351" cy="394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94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36F3-1087-4EC7-B4D9-61EF9CE0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karakteristike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2E69-E352-4BA8-BAC8-55A1B914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Sposobnost obrade unutar radne memorije</a:t>
            </a:r>
          </a:p>
          <a:p>
            <a:pPr lvl="1"/>
            <a:r>
              <a:rPr lang="hr-HR" dirty="0"/>
              <a:t>Riješeni problemi uskog grla</a:t>
            </a:r>
          </a:p>
          <a:p>
            <a:pPr lvl="1"/>
            <a:r>
              <a:rPr lang="hr-HR" dirty="0"/>
              <a:t>Paralelna obrada podataka</a:t>
            </a:r>
          </a:p>
          <a:p>
            <a:r>
              <a:rPr lang="hr-HR" dirty="0"/>
              <a:t>Alat opće namjene</a:t>
            </a:r>
          </a:p>
          <a:p>
            <a:pPr lvl="1"/>
            <a:r>
              <a:rPr lang="hr-HR" dirty="0"/>
              <a:t>Brojni moduli za različite obrade podataka</a:t>
            </a:r>
          </a:p>
          <a:p>
            <a:pPr lvl="1"/>
            <a:r>
              <a:rPr lang="hr-HR" dirty="0"/>
              <a:t>„</a:t>
            </a:r>
            <a:r>
              <a:rPr lang="en-US" dirty="0"/>
              <a:t>Na </a:t>
            </a:r>
            <a:r>
              <a:rPr lang="en-US" dirty="0" err="1"/>
              <a:t>primjer</a:t>
            </a:r>
            <a:r>
              <a:rPr lang="en-US" dirty="0"/>
              <a:t>, u </a:t>
            </a:r>
            <a:r>
              <a:rPr lang="en-US" dirty="0" err="1"/>
              <a:t>Sparku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napisati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aplikaciju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strojno</a:t>
            </a:r>
            <a:r>
              <a:rPr lang="en-US" dirty="0"/>
              <a:t> u</a:t>
            </a:r>
            <a:r>
              <a:rPr lang="hr-HR" dirty="0"/>
              <a:t>č</a:t>
            </a:r>
            <a:r>
              <a:rPr lang="en-US" dirty="0" err="1"/>
              <a:t>enje</a:t>
            </a:r>
            <a:r>
              <a:rPr lang="en-US" dirty="0"/>
              <a:t> za </a:t>
            </a:r>
            <a:r>
              <a:rPr lang="en-US" dirty="0" err="1"/>
              <a:t>klasifikaciju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stvarnom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pristižu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analiti</a:t>
            </a:r>
            <a:r>
              <a:rPr lang="hr-HR" dirty="0"/>
              <a:t>č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SQL </a:t>
            </a:r>
            <a:r>
              <a:rPr lang="en-US" dirty="0" err="1"/>
              <a:t>upite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hr-HR" dirty="0"/>
              <a:t>đ</a:t>
            </a:r>
            <a:r>
              <a:rPr lang="en-US" dirty="0" err="1"/>
              <a:t>er</a:t>
            </a:r>
            <a:r>
              <a:rPr lang="en-US" dirty="0"/>
              <a:t> u </a:t>
            </a:r>
            <a:r>
              <a:rPr lang="en-US" dirty="0" err="1"/>
              <a:t>stvarnom</a:t>
            </a:r>
            <a:r>
              <a:rPr lang="hr-HR" dirty="0"/>
              <a:t> </a:t>
            </a:r>
            <a:r>
              <a:rPr lang="en-US" dirty="0" err="1"/>
              <a:t>vremenu</a:t>
            </a:r>
            <a:r>
              <a:rPr lang="en-US" dirty="0"/>
              <a:t>. </a:t>
            </a:r>
            <a:r>
              <a:rPr lang="en-US" dirty="0" err="1"/>
              <a:t>Nadalje</a:t>
            </a:r>
            <a:r>
              <a:rPr lang="en-US" dirty="0"/>
              <a:t>, </a:t>
            </a:r>
            <a:r>
              <a:rPr lang="en-US" dirty="0" err="1"/>
              <a:t>inženjeri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znanstvenici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Python </a:t>
            </a:r>
            <a:r>
              <a:rPr lang="en-US" dirty="0" err="1"/>
              <a:t>ljuske</a:t>
            </a:r>
            <a:r>
              <a:rPr lang="en-US" dirty="0"/>
              <a:t> za </a:t>
            </a:r>
            <a:r>
              <a:rPr lang="en-US" i="1" dirty="0"/>
              <a:t>ad hoc </a:t>
            </a:r>
            <a:r>
              <a:rPr lang="en-US" dirty="0" err="1"/>
              <a:t>analizu</a:t>
            </a:r>
            <a:r>
              <a:rPr lang="en-US" dirty="0"/>
              <a:t>. Za </a:t>
            </a:r>
            <a:r>
              <a:rPr lang="en-US" dirty="0" err="1"/>
              <a:t>sve</a:t>
            </a:r>
            <a:r>
              <a:rPr lang="en-US" dirty="0"/>
              <a:t> to </a:t>
            </a:r>
            <a:r>
              <a:rPr lang="en-US" dirty="0" err="1"/>
              <a:t>vrijeme</a:t>
            </a:r>
            <a:r>
              <a:rPr lang="en-US" dirty="0"/>
              <a:t>, </a:t>
            </a:r>
            <a:r>
              <a:rPr lang="en-US" dirty="0" err="1"/>
              <a:t>potporni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mora </a:t>
            </a:r>
            <a:r>
              <a:rPr lang="en-US" dirty="0" err="1"/>
              <a:t>održavati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.</a:t>
            </a:r>
            <a:r>
              <a:rPr lang="hr-HR" dirty="0"/>
              <a:t>”</a:t>
            </a:r>
          </a:p>
          <a:p>
            <a:r>
              <a:rPr lang="hr-HR" dirty="0"/>
              <a:t>Dva tipa podataka: RDD i DataFrame</a:t>
            </a:r>
          </a:p>
        </p:txBody>
      </p:sp>
    </p:spTree>
    <p:extLst>
      <p:ext uri="{BB962C8B-B14F-4D97-AF65-F5344CB8AC3E}">
        <p14:creationId xmlns:p14="http://schemas.microsoft.com/office/powerpoint/2010/main" val="21379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4E1E-6CE3-41DA-915E-880CBE7F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3912F4-F518-4B7F-A814-8FD7119C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r>
              <a:rPr lang="hr-HR" dirty="0"/>
              <a:t>Lijeno izvođenje</a:t>
            </a:r>
          </a:p>
          <a:p>
            <a:pPr lvl="1"/>
            <a:r>
              <a:rPr lang="hr-HR" dirty="0"/>
              <a:t>Operacije transformacije i operacije akcije</a:t>
            </a:r>
          </a:p>
          <a:p>
            <a:pPr lvl="1"/>
            <a:r>
              <a:rPr lang="hr-HR" dirty="0"/>
              <a:t>Praćenje povijesti (engl. </a:t>
            </a:r>
            <a:r>
              <a:rPr lang="hr-HR" i="1" dirty="0"/>
              <a:t>lineage</a:t>
            </a:r>
            <a:r>
              <a:rPr lang="hr-HR" dirty="0"/>
              <a:t>) kroz direktni aciklički graf (DAG)</a:t>
            </a:r>
          </a:p>
          <a:p>
            <a:pPr lvl="1"/>
            <a:r>
              <a:rPr lang="hr-HR" dirty="0"/>
              <a:t>Osigurana otpornost na pogreške</a:t>
            </a:r>
            <a:endParaRPr lang="en-US" dirty="0"/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EC3A0A98-A26A-4D7E-86F9-93A95DFA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36" y="2318239"/>
            <a:ext cx="8058912" cy="38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974A-C172-4807-928D-77A19010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0A78-28DA-4B9B-8DA9-2E958338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r>
              <a:rPr lang="hr-HR" dirty="0"/>
              <a:t>Arhitektura gospodar – rob</a:t>
            </a:r>
          </a:p>
          <a:p>
            <a:pPr lvl="1"/>
            <a:r>
              <a:rPr lang="hr-HR" dirty="0"/>
              <a:t>Pogonski program (engl. </a:t>
            </a:r>
            <a:r>
              <a:rPr lang="hr-HR" i="1" dirty="0"/>
              <a:t>driver program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Radni čvor (engl. </a:t>
            </a:r>
            <a:r>
              <a:rPr lang="hr-HR" i="1" dirty="0"/>
              <a:t>worker node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Upravitelj grozda (engl. </a:t>
            </a:r>
            <a:r>
              <a:rPr lang="hr-HR" i="1" dirty="0"/>
              <a:t>cluster manager</a:t>
            </a:r>
            <a:r>
              <a:rPr lang="hr-HR" dirty="0"/>
              <a:t>)</a:t>
            </a:r>
            <a:endParaRPr lang="en-US" dirty="0"/>
          </a:p>
        </p:txBody>
      </p:sp>
      <p:pic>
        <p:nvPicPr>
          <p:cNvPr id="5" name="Picture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E93957D6-18A7-4F6A-86DA-B70A047C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25" y="2512920"/>
            <a:ext cx="8254456" cy="3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766D-2FE4-4AA0-B6E0-87DEFC90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47" y="624110"/>
            <a:ext cx="9271366" cy="1280890"/>
          </a:xfrm>
        </p:spPr>
        <p:txBody>
          <a:bodyPr/>
          <a:lstStyle/>
          <a:p>
            <a:r>
              <a:rPr lang="hr-HR" dirty="0"/>
              <a:t>Komponente arhitekture Apache Sparka</a:t>
            </a:r>
            <a:endParaRPr lang="en-US" dirty="0"/>
          </a:p>
        </p:txBody>
      </p:sp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C944A11-8F94-4F05-9587-F942CE883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098" y="1569815"/>
            <a:ext cx="8053663" cy="4664075"/>
          </a:xfrm>
        </p:spPr>
      </p:pic>
    </p:spTree>
    <p:extLst>
      <p:ext uri="{BB962C8B-B14F-4D97-AF65-F5344CB8AC3E}">
        <p14:creationId xmlns:p14="http://schemas.microsoft.com/office/powerpoint/2010/main" val="145842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6CD2-CFD7-4CD6-81F5-2F3148CD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MLlib – osnovni koncepti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9827-B7E5-45E0-B5D9-40A58B2FB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Od verzije 3.0. izbacivanje API-ja za RDD</a:t>
            </a:r>
          </a:p>
          <a:p>
            <a:r>
              <a:rPr lang="hr-HR" dirty="0"/>
              <a:t>Najistaknutiji koncept – cjevovodi</a:t>
            </a:r>
          </a:p>
          <a:p>
            <a:pPr lvl="1"/>
            <a:r>
              <a:rPr lang="hr-HR" dirty="0"/>
              <a:t>Olakšava kombiniranje više algoritama ili pak pojednostavljivanje složenih algoritama</a:t>
            </a:r>
          </a:p>
          <a:p>
            <a:pPr lvl="1"/>
            <a:r>
              <a:rPr lang="hr-HR" dirty="0"/>
              <a:t>Manje, logički odijeljene cjeline koje se izvode predefiniranim redoslijedom</a:t>
            </a:r>
          </a:p>
          <a:p>
            <a:pPr lvl="1"/>
            <a:r>
              <a:rPr lang="hr-HR" dirty="0"/>
              <a:t>Gradivni elementi: transformatori i estimatori</a:t>
            </a:r>
          </a:p>
          <a:p>
            <a:r>
              <a:rPr lang="hr-HR" dirty="0"/>
              <a:t>Implementira brojne funkcije za pripremu podataka te algoritme za klasifikaciju, regresiju, grupiranje podataka te kolaborativno filtriranje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7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41">
            <a:extLst>
              <a:ext uri="{FF2B5EF4-FFF2-40B4-BE49-F238E27FC236}">
                <a16:creationId xmlns:a16="http://schemas.microsoft.com/office/drawing/2014/main" id="{8D371DD5-1248-484F-AD54-775B88B37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43">
            <a:extLst>
              <a:ext uri="{FF2B5EF4-FFF2-40B4-BE49-F238E27FC236}">
                <a16:creationId xmlns:a16="http://schemas.microsoft.com/office/drawing/2014/main" id="{1DBBA65E-444E-4392-86BD-24972726C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347FEC9-97DC-488B-A06F-4CC496501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753CE3E8-4313-4DAD-A6A2-AF9EA66A0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34AADB34-568F-47BB-B5FF-A454B38B7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E315E5A3-676A-47BC-B3AC-92966368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8F9CE9B2-398B-4193-BBA4-DAAF3978C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1BCA996D-E05D-4419-BB14-5AB57DEDB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8BCCD188-3E6B-480B-A4B6-6714F006F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82DE7471-5815-4CDB-AF60-02A6962DF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156889FF-820D-4514-9010-C24DAA10C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7A6CC1F-EE76-4270-AA19-D6E706A54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337E230-6826-442D-A894-F14C3C008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B3BBEF39-9B9E-4F60-B20D-F946645CF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B9121D2-9F80-4F15-B0CD-D35E04A5F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933F220-6B63-4FF3-9C79-8F2078D7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98B5B790-4A1F-4A9E-83B7-29EE88F81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57A0F0BA-BD32-43BE-B431-AE784C8F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4A8EE064-BDA3-40CE-9176-5CAFCD6C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D1FAF1F6-F75A-44D4-8E9B-EA83F97F3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5038D247-96B1-40DA-8634-E7DD4B87F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E42019B4-29CD-40A3-B46A-539E1E3B8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80DDBB9D-1E41-425D-AC56-254DC02D6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485E9B03-F21A-427E-9F5E-AFE41B355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7D1B7768-600F-4D18-958A-F16B48B80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300E9383-D185-4A5A-97A6-072CD8426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FE8A2608-4179-40C9-B4F3-DDA1C6EA8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80103E92-048D-4E5B-9638-6479E0227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33">
            <a:extLst>
              <a:ext uri="{FF2B5EF4-FFF2-40B4-BE49-F238E27FC236}">
                <a16:creationId xmlns:a16="http://schemas.microsoft.com/office/drawing/2014/main" id="{B0F800ED-C7E7-4672-8343-2639F79B6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picture containing ground, invertebrate, animal, mollusk&#10;&#10;Description generated with very high confidence">
            <a:extLst>
              <a:ext uri="{FF2B5EF4-FFF2-40B4-BE49-F238E27FC236}">
                <a16:creationId xmlns:a16="http://schemas.microsoft.com/office/drawing/2014/main" id="{7507523D-23DF-43D7-A873-1BB5E7833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" r="8387" b="1"/>
          <a:stretch/>
        </p:blipFill>
        <p:spPr>
          <a:xfrm>
            <a:off x="20" y="-5534"/>
            <a:ext cx="6100383" cy="6863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9286-4062-421B-A92B-4096EE82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/>
              <a:t>Praktični</a:t>
            </a:r>
            <a:r>
              <a:rPr lang="en-US" sz="3700" dirty="0"/>
              <a:t> </a:t>
            </a:r>
            <a:r>
              <a:rPr lang="en-US" sz="3700" dirty="0" err="1"/>
              <a:t>dio</a:t>
            </a:r>
            <a:r>
              <a:rPr lang="hr-HR" sz="3700" dirty="0"/>
              <a:t>: </a:t>
            </a:r>
            <a:r>
              <a:rPr lang="en-US" sz="3700" dirty="0" err="1"/>
              <a:t>predviđanje</a:t>
            </a:r>
            <a:r>
              <a:rPr lang="en-US" sz="3700" dirty="0"/>
              <a:t> </a:t>
            </a:r>
            <a:r>
              <a:rPr lang="en-US" sz="3700" dirty="0" err="1"/>
              <a:t>dobi</a:t>
            </a:r>
            <a:r>
              <a:rPr lang="en-US" sz="3700" dirty="0"/>
              <a:t> </a:t>
            </a:r>
            <a:r>
              <a:rPr lang="en-US" sz="3700" dirty="0" err="1"/>
              <a:t>školjke</a:t>
            </a:r>
            <a:r>
              <a:rPr lang="hr-HR" sz="3700" dirty="0"/>
              <a:t> puzlatke</a:t>
            </a:r>
            <a:r>
              <a:rPr lang="en-US" sz="37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C1CE-24A5-41B9-B0FB-CA8AA263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4602" y="4777379"/>
            <a:ext cx="3181598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80241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580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Wingdings 3</vt:lpstr>
      <vt:lpstr>Wisp</vt:lpstr>
      <vt:lpstr>Dubinska analiza podataka u radnom okviru Apache Spark pomoću knjižice MLlib</vt:lpstr>
      <vt:lpstr>Strojno učenje</vt:lpstr>
      <vt:lpstr>Apache Spark</vt:lpstr>
      <vt:lpstr>Osnovne karakteristike</vt:lpstr>
      <vt:lpstr>PowerPoint Presentation</vt:lpstr>
      <vt:lpstr>PowerPoint Presentation</vt:lpstr>
      <vt:lpstr>Komponente arhitekture Apache Sparka</vt:lpstr>
      <vt:lpstr>MLlib – osnovni koncepti</vt:lpstr>
      <vt:lpstr>Praktični dio: predviđanje dobi školjke puzlatke </vt:lpstr>
      <vt:lpstr>Opis skupa podataka</vt:lpstr>
      <vt:lpstr>Učitavanje podataka u Apache Spark</vt:lpstr>
      <vt:lpstr>Istraživanje skupa podataka</vt:lpstr>
      <vt:lpstr>Algoritam slučajne šume</vt:lpstr>
      <vt:lpstr>Izgradnja cjevovoda</vt:lpstr>
      <vt:lpstr>Vrednovanje rezultata</vt:lpstr>
      <vt:lpstr>PowerPoint Presentation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Dubinska analiza podataka u radnom okviru Apache Spark pomoću knjižice MLlib</dc:title>
  <dc:creator>ORION</dc:creator>
  <cp:lastModifiedBy>ORION</cp:lastModifiedBy>
  <cp:revision>13</cp:revision>
  <dcterms:created xsi:type="dcterms:W3CDTF">2018-07-04T22:35:34Z</dcterms:created>
  <dcterms:modified xsi:type="dcterms:W3CDTF">2018-07-06T06:59:22Z</dcterms:modified>
</cp:coreProperties>
</file>