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1" r:id="rId9"/>
    <p:sldId id="264" r:id="rId10"/>
    <p:sldId id="270" r:id="rId11"/>
    <p:sldId id="265" r:id="rId12"/>
    <p:sldId id="266" r:id="rId13"/>
    <p:sldId id="269" r:id="rId14"/>
    <p:sldId id="267" r:id="rId15"/>
    <p:sldId id="268" r:id="rId16"/>
    <p:sldId id="25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ej luburic" initials="ml" lastIdx="1" clrIdx="0">
    <p:extLst>
      <p:ext uri="{19B8F6BF-5375-455C-9EA6-DF929625EA0E}">
        <p15:presenceInfo xmlns:p15="http://schemas.microsoft.com/office/powerpoint/2012/main" userId="de58140beaad66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B3299A4-D5FC-4F9E-8E89-A7FFA2F8C11D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F0C7CC6-33FC-4E47-91F8-3A92BF8FFB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162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99A4-D5FC-4F9E-8E89-A7FFA2F8C11D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7CC6-33FC-4E47-91F8-3A92BF8FFB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370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99A4-D5FC-4F9E-8E89-A7FFA2F8C11D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7CC6-33FC-4E47-91F8-3A92BF8FFB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3478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99A4-D5FC-4F9E-8E89-A7FFA2F8C11D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7CC6-33FC-4E47-91F8-3A92BF8FFB21}" type="slidenum">
              <a:rPr lang="hr-HR" smtClean="0"/>
              <a:t>‹#›</a:t>
            </a:fld>
            <a:endParaRPr lang="hr-H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8183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99A4-D5FC-4F9E-8E89-A7FFA2F8C11D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7CC6-33FC-4E47-91F8-3A92BF8FFB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5231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99A4-D5FC-4F9E-8E89-A7FFA2F8C11D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7CC6-33FC-4E47-91F8-3A92BF8FFB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7159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99A4-D5FC-4F9E-8E89-A7FFA2F8C11D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7CC6-33FC-4E47-91F8-3A92BF8FFB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6012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99A4-D5FC-4F9E-8E89-A7FFA2F8C11D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7CC6-33FC-4E47-91F8-3A92BF8FFB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4920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99A4-D5FC-4F9E-8E89-A7FFA2F8C11D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7CC6-33FC-4E47-91F8-3A92BF8FFB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662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99A4-D5FC-4F9E-8E89-A7FFA2F8C11D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7CC6-33FC-4E47-91F8-3A92BF8FFB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691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99A4-D5FC-4F9E-8E89-A7FFA2F8C11D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7CC6-33FC-4E47-91F8-3A92BF8FFB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02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99A4-D5FC-4F9E-8E89-A7FFA2F8C11D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7CC6-33FC-4E47-91F8-3A92BF8FFB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937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99A4-D5FC-4F9E-8E89-A7FFA2F8C11D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7CC6-33FC-4E47-91F8-3A92BF8FFB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796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99A4-D5FC-4F9E-8E89-A7FFA2F8C11D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7CC6-33FC-4E47-91F8-3A92BF8FFB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232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99A4-D5FC-4F9E-8E89-A7FFA2F8C11D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7CC6-33FC-4E47-91F8-3A92BF8FFB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487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99A4-D5FC-4F9E-8E89-A7FFA2F8C11D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7CC6-33FC-4E47-91F8-3A92BF8FFB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756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99A4-D5FC-4F9E-8E89-A7FFA2F8C11D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7CC6-33FC-4E47-91F8-3A92BF8FFB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854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299A4-D5FC-4F9E-8E89-A7FFA2F8C11D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C7CC6-33FC-4E47-91F8-3A92BF8FFB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83660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bratrading.com/smart-tips-for-healthy-investin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6A640B-6684-4338-9199-6EE758735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AB052D-92E4-4715-895B-E42323075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2305051" cy="6858001"/>
            <a:chOff x="0" y="0"/>
            <a:chExt cx="2305051" cy="6858001"/>
          </a:xfrm>
          <a:solidFill>
            <a:schemeClr val="bg2">
              <a:lumMod val="60000"/>
              <a:lumOff val="40000"/>
              <a:alpha val="60000"/>
            </a:schemeClr>
          </a:solidFill>
          <a:effectLst/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F9792D54-14D4-44D6-A491-DEA72C26C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3CB19E7-637B-4FA1-B5E7-E35CF50AD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8CED72B-CBE7-450E-BE7C-247E88439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3BBD7465-3665-40AE-98E8-F8503EE20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6CB6F49-3080-4A29-860D-F8F1AC4AC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EA3A8EBB-EC1C-42C6-B409-E065ACD0E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F0AAA08-BD9A-4F88-A60C-F2ECB84CE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44ACFC6E-01EE-4A01-8C39-0C4BC6B4E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DE8B861-702A-45C6-A7C5-D20764B55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8DFAFFC-4BAC-4606-8F45-47284ED2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141C913-8CB4-4E5B-B684-BD40367775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1E80ADE-DC6D-491B-BAC4-A90D44FD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A425A61-47B5-41CA-A1D6-21C358B89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44D4532-40A1-4CEB-8A1C-711180D58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31056221-3B7D-4E0B-A366-3E03523EF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0F4CE988-2CA1-4875-8419-BC9914E7A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D5E11DED-8522-4839-A2C5-9D64FBB03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3A1EE55C-F160-4A56-ABFE-5EE18FE21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519A9CFB-FBD5-4742-9228-976E852BC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E808A3F5-6663-49E0-B6BB-AFBBCD50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33A492F1-3A43-47FE-8E3E-4BF2B7864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2ED7DF23-0B1F-4E17-8EC2-1B74D318F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FE1204BD-7481-4989-957D-B61AEA964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DD3C5673-1874-477D-AE35-B37A91974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DA963A0C-386F-4A9E-89E8-67081094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D527BB52-D4EE-4CAA-A8A0-53A27DC7F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2A037511-5E0A-4293-81AB-28C5DC96B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42A7FE1C-EF14-483B-B5FC-FDC150282A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45A82D49-825B-47BC-8622-A1D54C5C2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039D74A5-B4AF-4800-B941-E5F8CD44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70B5D059-1472-474F-BDE6-881B5D1CD7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736D79CC-81E0-4C87-ABAC-58197ADB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7E72BA97-1228-4006-B095-8D9FB45FB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36FA3A99-37FB-4B03-A810-425BC9B379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2E45B959-2AD5-4FE4-BF6A-4F011011CF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CEE29A17-924F-4EED-A18C-E6A0137E5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EFB8BDF1-3A59-4EE5-BFAB-4F4B301E3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8F94E417-93B4-4071-A6D1-AE66CA682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A18F44A8-385D-4EB4-A013-7EB252A2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B25FB320-9784-4EA9-B1AE-3BF9106E6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Rectangle 45">
              <a:extLst>
                <a:ext uri="{FF2B5EF4-FFF2-40B4-BE49-F238E27FC236}">
                  <a16:creationId xmlns:a16="http://schemas.microsoft.com/office/drawing/2014/main" id="{C9EB05E6-5BE4-4EE1-9F0C-E8B57B362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C66CAA98-15DB-4EF7-B2CA-54F523A3C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47">
              <a:extLst>
                <a:ext uri="{FF2B5EF4-FFF2-40B4-BE49-F238E27FC236}">
                  <a16:creationId xmlns:a16="http://schemas.microsoft.com/office/drawing/2014/main" id="{7A30C330-EB27-4D08-82D2-7311A8505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285C54D0-DCD8-43CD-AE6D-00487565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BC525C34-0A4A-4042-8FA3-F64A115AE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870751A2-DBE9-4631-86D3-800E77491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ED6D7806-3E23-488D-80ED-281D3DA72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170E0895-F9C9-44BA-AF81-F7938C7E4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75AD3DD3-BD4A-4DD9-9AC1-C60E34174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D047B55E-0847-4696-8101-A643C3C7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CB3EF1DB-37BD-463B-A542-7AA57DC9F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95D0E013-2F18-4248-9D83-3BFF25A05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E7D95722-3A1F-4917-8C16-D4D409941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A54912BE-A961-4720-992C-09A2D13DE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 useBgFill="1">
        <p:nvSpPr>
          <p:cNvPr id="66" name="Round Diagonal Corner Rectangle 7">
            <a:extLst>
              <a:ext uri="{FF2B5EF4-FFF2-40B4-BE49-F238E27FC236}">
                <a16:creationId xmlns:a16="http://schemas.microsoft.com/office/drawing/2014/main" id="{FF5E4228-419E-44B9-B090-94A9540E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079" y="0"/>
            <a:ext cx="8132922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140B522-33C4-4A09-A8D2-51755BF47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963613"/>
            <a:ext cx="6013703" cy="4149724"/>
          </a:xfrm>
        </p:spPr>
        <p:txBody>
          <a:bodyPr anchor="ctr">
            <a:normAutofit/>
          </a:bodyPr>
          <a:lstStyle/>
          <a:p>
            <a:r>
              <a:rPr lang="en-US" sz="2400" dirty="0"/>
              <a:t>SVEUČILIŠTE U ZAGREBU </a:t>
            </a:r>
            <a:br>
              <a:rPr lang="en-US" sz="2400" dirty="0"/>
            </a:br>
            <a:r>
              <a:rPr lang="en-US" sz="2400" dirty="0"/>
              <a:t>FAKULTET ELEKTROTEHNIKE I RAČUNARSTVA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ZAVOD ZA ELEKTRONIKU, MIKROELEKTRONIKU, RAČUNALNE I INTELIGENTNE SUSTAVE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ZAVRŠNI RAD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PREDVIĐANJE VRIJEDNOSTI FINANCIJSKIH PODATAKA TEMELJENO NA REKURENTNIM NEURONSKIM MREŽAMA</a:t>
            </a:r>
            <a:endParaRPr lang="hr-HR" sz="24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CE98E48-118C-4B2F-9D3A-62B5729B9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0571" y="963612"/>
            <a:ext cx="2502269" cy="4149725"/>
          </a:xfrm>
        </p:spPr>
        <p:txBody>
          <a:bodyPr anchor="ctr">
            <a:normAutofit/>
          </a:bodyPr>
          <a:lstStyle/>
          <a:p>
            <a:pPr algn="r"/>
            <a:r>
              <a:rPr lang="en-US">
                <a:solidFill>
                  <a:schemeClr val="tx1"/>
                </a:solidFill>
              </a:rPr>
              <a:t>AUTOR: MATEJ LUBURIĆ</a:t>
            </a:r>
          </a:p>
          <a:p>
            <a:pPr algn="r"/>
            <a:r>
              <a:rPr lang="en-US">
                <a:solidFill>
                  <a:schemeClr val="tx1"/>
                </a:solidFill>
              </a:rPr>
              <a:t>MENTOR: IZV. PROF. DR. SC. ALAN JOVIĆ</a:t>
            </a:r>
          </a:p>
          <a:p>
            <a:pPr algn="r"/>
            <a:endParaRPr lang="en-US">
              <a:solidFill>
                <a:schemeClr val="tx1"/>
              </a:solidFill>
            </a:endParaRPr>
          </a:p>
          <a:p>
            <a:pPr algn="r"/>
            <a:r>
              <a:rPr lang="en-US">
                <a:solidFill>
                  <a:schemeClr val="tx1"/>
                </a:solidFill>
              </a:rPr>
              <a:t>ZAGREB, 8. SRPNJA 2020.</a:t>
            </a:r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54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E702D8F-7170-4592-B1AC-5C5D10FCD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3200"/>
              <a:t>Priprema podataka</a:t>
            </a:r>
            <a:endParaRPr lang="hr-HR" sz="3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20EC48F2-FFD5-472B-AF5F-190CDED705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2249487"/>
                <a:ext cx="4459287" cy="3965046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Postavljanje </a:t>
                </a:r>
                <a:r>
                  <a:rPr lang="en-US" sz="2000" dirty="0" err="1"/>
                  <a:t>cijene</a:t>
                </a:r>
                <a:r>
                  <a:rPr lang="en-US" sz="2000" dirty="0"/>
                  <a:t> u </a:t>
                </a:r>
                <a:r>
                  <a:rPr lang="en-US" sz="2000" dirty="0" err="1"/>
                  <a:t>trenutku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zatvaranja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engl.</a:t>
                </a:r>
                <a:r>
                  <a:rPr lang="en-US" sz="2000" dirty="0"/>
                  <a:t> close price) </a:t>
                </a:r>
                <a:r>
                  <a:rPr lang="en-US" sz="2000" dirty="0" err="1"/>
                  <a:t>kao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ciljnu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varijablu</a:t>
                </a:r>
                <a:endParaRPr lang="en-US" sz="2000" dirty="0"/>
              </a:p>
              <a:p>
                <a:r>
                  <a:rPr lang="en-US" sz="2000" dirty="0" err="1"/>
                  <a:t>Podjela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skup</a:t>
                </a:r>
                <a:r>
                  <a:rPr lang="en-US" sz="2000" dirty="0"/>
                  <a:t> za </a:t>
                </a:r>
                <a:r>
                  <a:rPr lang="en-US" sz="2000" dirty="0" err="1"/>
                  <a:t>učenje</a:t>
                </a:r>
                <a:r>
                  <a:rPr lang="en-US" sz="2000" dirty="0"/>
                  <a:t> (80%, </a:t>
                </a:r>
                <a:r>
                  <a:rPr lang="en-US" sz="2000" dirty="0" err="1"/>
                  <a:t>dvije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godine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podataka</a:t>
                </a:r>
                <a:r>
                  <a:rPr lang="en-US" sz="2000" dirty="0"/>
                  <a:t>), </a:t>
                </a:r>
                <a:r>
                  <a:rPr lang="en-US" sz="2000" dirty="0" err="1"/>
                  <a:t>skup</a:t>
                </a:r>
                <a:r>
                  <a:rPr lang="en-US" sz="2000" dirty="0"/>
                  <a:t> za </a:t>
                </a:r>
                <a:r>
                  <a:rPr lang="en-US" sz="2000" dirty="0" err="1"/>
                  <a:t>validaciju</a:t>
                </a:r>
                <a:r>
                  <a:rPr lang="en-US" sz="2000" dirty="0"/>
                  <a:t> I </a:t>
                </a:r>
                <a:r>
                  <a:rPr lang="en-US" sz="2000" dirty="0" err="1"/>
                  <a:t>skup</a:t>
                </a:r>
                <a:r>
                  <a:rPr lang="en-US" sz="2000" dirty="0"/>
                  <a:t> za </a:t>
                </a:r>
                <a:r>
                  <a:rPr lang="en-US" sz="2000" dirty="0" err="1"/>
                  <a:t>testiranje</a:t>
                </a:r>
                <a:r>
                  <a:rPr lang="en-US" sz="2000" dirty="0"/>
                  <a:t> (po 10%, tri </a:t>
                </a:r>
                <a:r>
                  <a:rPr lang="en-US" sz="2000" dirty="0" err="1"/>
                  <a:t>mjeseca</a:t>
                </a:r>
                <a:r>
                  <a:rPr lang="en-US" sz="2000" dirty="0"/>
                  <a:t>)</a:t>
                </a:r>
              </a:p>
              <a:p>
                <a:r>
                  <a:rPr lang="en-US" sz="2000" dirty="0" err="1"/>
                  <a:t>Normiranje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podataka</a:t>
                </a:r>
                <a:endParaRPr lang="en-US" sz="2000" dirty="0"/>
              </a:p>
              <a:p>
                <a:r>
                  <a:rPr lang="en-US" sz="2000" dirty="0" err="1"/>
                  <a:t>Preoblikovanje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skupa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oblik</a:t>
                </a: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−3, 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𝑥𝑡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−2, 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𝑥𝑡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−1, 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𝑦𝑡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000" baseline="-25000" dirty="0"/>
              </a:p>
              <a:p>
                <a:r>
                  <a:rPr lang="en-US" sz="2000" dirty="0" err="1"/>
                  <a:t>Prognoza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jedan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korak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unaprijed</a:t>
                </a:r>
                <a:endParaRPr lang="hr-HR" sz="2000" dirty="0"/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20EC48F2-FFD5-472B-AF5F-190CDED705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7"/>
                <a:ext cx="4459287" cy="3965046"/>
              </a:xfrm>
              <a:blipFill>
                <a:blip r:embed="rId4"/>
                <a:stretch>
                  <a:fillRect l="-1913" t="-1385" r="-1230" b="-7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lik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8026F46A-0CF0-420B-9E0F-32FE5E6AB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210" y="2366964"/>
            <a:ext cx="5456279" cy="194868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883027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719ACAE-311A-495F-B32C-5323A3486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6" y="618517"/>
            <a:ext cx="3077542" cy="1811337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solidFill>
                  <a:srgbClr val="FFFFFF"/>
                </a:solidFill>
              </a:rPr>
              <a:t>Arhitektura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modela</a:t>
            </a:r>
            <a:r>
              <a:rPr lang="en-US" sz="3200" dirty="0">
                <a:solidFill>
                  <a:srgbClr val="FFFFFF"/>
                </a:solidFill>
              </a:rPr>
              <a:t> I </a:t>
            </a:r>
            <a:r>
              <a:rPr lang="en-US" sz="3200" dirty="0" err="1">
                <a:solidFill>
                  <a:srgbClr val="FFFFFF"/>
                </a:solidFill>
              </a:rPr>
              <a:t>implementacijski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detalji</a:t>
            </a:r>
            <a:endParaRPr lang="hr-HR" sz="3200" dirty="0">
              <a:solidFill>
                <a:srgbClr val="FF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5EBB301-4C01-47D2-B087-EEDD03213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239" y="2694404"/>
            <a:ext cx="2862444" cy="3957302"/>
          </a:xfrm>
        </p:spPr>
        <p:txBody>
          <a:bodyPr>
            <a:normAutofit/>
          </a:bodyPr>
          <a:lstStyle/>
          <a:p>
            <a:r>
              <a:rPr lang="en-US" sz="1400" dirty="0" err="1">
                <a:solidFill>
                  <a:srgbClr val="FFFFFF"/>
                </a:solidFill>
              </a:rPr>
              <a:t>Niz</a:t>
            </a:r>
            <a:r>
              <a:rPr lang="en-US" sz="1400" dirty="0">
                <a:solidFill>
                  <a:srgbClr val="FFFFFF"/>
                </a:solidFill>
              </a:rPr>
              <a:t> od 4 </a:t>
            </a:r>
            <a:r>
              <a:rPr lang="en-US" sz="1400" dirty="0" err="1">
                <a:solidFill>
                  <a:srgbClr val="FFFFFF"/>
                </a:solidFill>
              </a:rPr>
              <a:t>ćelije</a:t>
            </a:r>
            <a:r>
              <a:rPr lang="en-US" sz="1400" dirty="0">
                <a:solidFill>
                  <a:srgbClr val="FFFFFF"/>
                </a:solidFill>
              </a:rPr>
              <a:t> LSTM</a:t>
            </a:r>
          </a:p>
          <a:p>
            <a:endParaRPr lang="en-US" sz="1400" dirty="0">
              <a:solidFill>
                <a:srgbClr val="FFFFFF"/>
              </a:solidFill>
            </a:endParaRPr>
          </a:p>
          <a:p>
            <a:r>
              <a:rPr lang="en-US" sz="1400" dirty="0" err="1">
                <a:solidFill>
                  <a:srgbClr val="FFFFFF"/>
                </a:solidFill>
              </a:rPr>
              <a:t>Veličina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grupa</a:t>
            </a:r>
            <a:r>
              <a:rPr lang="en-US" sz="1400" dirty="0">
                <a:solidFill>
                  <a:srgbClr val="FFFFFF"/>
                </a:solidFill>
              </a:rPr>
              <a:t> od 60 </a:t>
            </a:r>
            <a:r>
              <a:rPr lang="en-US" sz="1400" dirty="0" err="1">
                <a:solidFill>
                  <a:srgbClr val="FFFFFF"/>
                </a:solidFill>
              </a:rPr>
              <a:t>primjeraka</a:t>
            </a:r>
            <a:endParaRPr lang="en-US" sz="1400" dirty="0">
              <a:solidFill>
                <a:srgbClr val="FFFFFF"/>
              </a:solidFill>
            </a:endParaRPr>
          </a:p>
          <a:p>
            <a:r>
              <a:rPr lang="en-US" sz="1400" dirty="0" err="1">
                <a:solidFill>
                  <a:srgbClr val="FFFFFF"/>
                </a:solidFill>
              </a:rPr>
              <a:t>Srednje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kvadratno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odstupanje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kao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funkcija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gubitka</a:t>
            </a:r>
            <a:endParaRPr lang="en-US" sz="1400" dirty="0">
              <a:solidFill>
                <a:srgbClr val="FFFFFF"/>
              </a:solidFill>
            </a:endParaRPr>
          </a:p>
          <a:p>
            <a:r>
              <a:rPr lang="en-US" sz="1400" dirty="0" err="1">
                <a:solidFill>
                  <a:srgbClr val="FFFFFF"/>
                </a:solidFill>
              </a:rPr>
              <a:t>Optimizacijska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funkcija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gradijentnog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spusta</a:t>
            </a:r>
            <a:r>
              <a:rPr lang="en-US" sz="1400" dirty="0">
                <a:solidFill>
                  <a:srgbClr val="FFFFFF"/>
                </a:solidFill>
              </a:rPr>
              <a:t>- Adam</a:t>
            </a:r>
          </a:p>
          <a:p>
            <a:r>
              <a:rPr lang="en-US" sz="1400" dirty="0" err="1">
                <a:solidFill>
                  <a:srgbClr val="FFFFFF"/>
                </a:solidFill>
              </a:rPr>
              <a:t>Broj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epoha</a:t>
            </a:r>
            <a:r>
              <a:rPr lang="en-US" sz="1400" dirty="0">
                <a:solidFill>
                  <a:srgbClr val="FFFFFF"/>
                </a:solidFill>
              </a:rPr>
              <a:t> 500, </a:t>
            </a:r>
            <a:r>
              <a:rPr lang="en-US" sz="1400" dirty="0" err="1">
                <a:solidFill>
                  <a:srgbClr val="FFFFFF"/>
                </a:solidFill>
              </a:rPr>
              <a:t>faktor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učenja</a:t>
            </a:r>
            <a:r>
              <a:rPr lang="en-US" sz="1400" dirty="0">
                <a:solidFill>
                  <a:srgbClr val="FFFFFF"/>
                </a:solidFill>
              </a:rPr>
              <a:t> 0.05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5" name="Rezervirano mjesto sadržaja 4" descr="Slika na kojoj se prikazuje sat&#10;&#10;Opis je automatski generiran">
            <a:extLst>
              <a:ext uri="{FF2B5EF4-FFF2-40B4-BE49-F238E27FC236}">
                <a16:creationId xmlns:a16="http://schemas.microsoft.com/office/drawing/2014/main" id="{5AAD9A65-5222-404C-A13F-6677EA0C9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75" y="527050"/>
            <a:ext cx="27051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83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F77610-9F01-480D-92B1-EE871AE63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9363"/>
            <a:ext cx="9905998" cy="1478570"/>
          </a:xfrm>
        </p:spPr>
        <p:txBody>
          <a:bodyPr/>
          <a:lstStyle/>
          <a:p>
            <a:r>
              <a:rPr lang="en-US" dirty="0"/>
              <a:t>METRIKE ZA EVALUACIJU REZULTATA</a:t>
            </a:r>
            <a:endParaRPr lang="hr-H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EAADE9DA-9051-4344-A9A0-C4F5733957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1220786"/>
                <a:ext cx="9905999" cy="552785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Srednja </a:t>
                </a:r>
                <a:r>
                  <a:rPr lang="en-US" dirty="0" err="1"/>
                  <a:t>postotna</a:t>
                </a:r>
                <a:r>
                  <a:rPr lang="en-US" dirty="0"/>
                  <a:t> </a:t>
                </a:r>
                <a:r>
                  <a:rPr lang="en-US" dirty="0" err="1"/>
                  <a:t>apsolutna</a:t>
                </a:r>
                <a:r>
                  <a:rPr lang="en-US" dirty="0"/>
                  <a:t> </a:t>
                </a:r>
                <a:r>
                  <a:rPr lang="en-US" dirty="0" err="1"/>
                  <a:t>pogreška</a:t>
                </a:r>
                <a:r>
                  <a:rPr lang="en-US" dirty="0"/>
                  <a:t> (</a:t>
                </a:r>
                <a:r>
                  <a:rPr lang="en-US" dirty="0" err="1"/>
                  <a:t>engl.</a:t>
                </a:r>
                <a:r>
                  <a:rPr lang="en-US" dirty="0"/>
                  <a:t> Mean absolute percentage error, MAPE)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𝑀𝐴𝑃𝐸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baseline="-2500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  <m:r>
                                      <a:rPr lang="en-US" b="0" i="1" baseline="-2500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baseline="-2500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err="1"/>
                  <a:t>Pearsonov</a:t>
                </a:r>
                <a:r>
                  <a:rPr lang="en-US" dirty="0"/>
                  <a:t> </a:t>
                </a:r>
                <a:r>
                  <a:rPr lang="en-US" dirty="0" err="1"/>
                  <a:t>koeficijent</a:t>
                </a:r>
                <a:r>
                  <a:rPr lang="en-US" dirty="0"/>
                  <a:t> </a:t>
                </a:r>
                <a:r>
                  <a:rPr lang="en-US" dirty="0" err="1"/>
                  <a:t>korelacije</a:t>
                </a:r>
                <a:r>
                  <a:rPr lang="en-US" dirty="0"/>
                  <a:t> (R)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)(</m:t>
                            </m:r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acc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𝑦𝑡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− 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  <m:r>
                                      <a:rPr lang="en-US" i="1" baseline="-2500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</m:acc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err="1"/>
                  <a:t>Theilov</a:t>
                </a:r>
                <a:r>
                  <a:rPr lang="en-US" dirty="0"/>
                  <a:t> </a:t>
                </a:r>
                <a:r>
                  <a:rPr lang="en-US" dirty="0" err="1"/>
                  <a:t>koeficijent</a:t>
                </a:r>
                <a:r>
                  <a:rPr lang="en-US" dirty="0"/>
                  <a:t> U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𝑇h𝑒𝑖𝑙𝑜𝑣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𝑘𝑜𝑒𝑓𝑖𝑐𝑖𝑗𝑒𝑛𝑡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− 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  <m:r>
                                        <a:rPr lang="en-US" b="0" i="1" baseline="-2500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  <m:r>
                                        <a:rPr lang="en-US" b="0" i="1" baseline="-2500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 err="1"/>
                  <a:t>Predikcija</a:t>
                </a:r>
                <a:r>
                  <a:rPr lang="en-US" dirty="0"/>
                  <a:t> </a:t>
                </a:r>
                <a:r>
                  <a:rPr lang="en-US" dirty="0" err="1"/>
                  <a:t>bolja</a:t>
                </a:r>
                <a:r>
                  <a:rPr lang="en-US" dirty="0"/>
                  <a:t> =&gt; MAPE </a:t>
                </a:r>
                <a:r>
                  <a:rPr lang="en-US" dirty="0" err="1"/>
                  <a:t>i</a:t>
                </a:r>
                <a:r>
                  <a:rPr lang="en-US" dirty="0"/>
                  <a:t> Theil </a:t>
                </a:r>
                <a:r>
                  <a:rPr lang="en-US" dirty="0" err="1"/>
                  <a:t>koeficijent</a:t>
                </a:r>
                <a:r>
                  <a:rPr lang="en-US" dirty="0"/>
                  <a:t> U </a:t>
                </a:r>
                <a:r>
                  <a:rPr lang="en-US" dirty="0" err="1"/>
                  <a:t>bliži</a:t>
                </a:r>
                <a:r>
                  <a:rPr lang="en-US" dirty="0"/>
                  <a:t> 0, a R </a:t>
                </a:r>
                <a:r>
                  <a:rPr lang="en-US" dirty="0" err="1"/>
                  <a:t>bliži</a:t>
                </a:r>
                <a:r>
                  <a:rPr lang="en-US" dirty="0"/>
                  <a:t> 1</a:t>
                </a:r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EAADE9DA-9051-4344-A9A0-C4F573395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1220786"/>
                <a:ext cx="9905999" cy="5527851"/>
              </a:xfrm>
              <a:blipFill>
                <a:blip r:embed="rId2"/>
                <a:stretch>
                  <a:fillRect l="-1046" t="-1764" r="-185" b="-253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700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15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FB27093-1F1A-4A50-99AD-97C5000D9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FFFF"/>
                </a:solidFill>
              </a:rPr>
              <a:t>Tablični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prikaz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rezultata</a:t>
            </a:r>
            <a:endParaRPr lang="hr-HR" sz="3200" dirty="0">
              <a:solidFill>
                <a:srgbClr val="FFFFFF"/>
              </a:solidFill>
            </a:endParaRPr>
          </a:p>
        </p:txBody>
      </p:sp>
      <p:sp>
        <p:nvSpPr>
          <p:cNvPr id="77" name="Content Placeholder 8">
            <a:extLst>
              <a:ext uri="{FF2B5EF4-FFF2-40B4-BE49-F238E27FC236}">
                <a16:creationId xmlns:a16="http://schemas.microsoft.com/office/drawing/2014/main" id="{04E045C8-CAB9-4E63-A1F3-A6C821182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620" y="2249487"/>
            <a:ext cx="2862444" cy="2511425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MAPE </a:t>
            </a:r>
            <a:r>
              <a:rPr lang="en-US" sz="1400" dirty="0" err="1">
                <a:solidFill>
                  <a:srgbClr val="FFFFFF"/>
                </a:solidFill>
              </a:rPr>
              <a:t>i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Theilov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koeficijent</a:t>
            </a:r>
            <a:r>
              <a:rPr lang="en-US" sz="1400" dirty="0">
                <a:solidFill>
                  <a:srgbClr val="FFFFFF"/>
                </a:solidFill>
              </a:rPr>
              <a:t> U </a:t>
            </a:r>
            <a:r>
              <a:rPr lang="en-US" sz="1400" dirty="0" err="1">
                <a:solidFill>
                  <a:srgbClr val="FFFFFF"/>
                </a:solidFill>
              </a:rPr>
              <a:t>dosta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dobri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dok</a:t>
            </a:r>
            <a:r>
              <a:rPr lang="en-US" sz="1400" dirty="0">
                <a:solidFill>
                  <a:srgbClr val="FFFFFF"/>
                </a:solidFill>
              </a:rPr>
              <a:t> R bi </a:t>
            </a:r>
            <a:r>
              <a:rPr lang="en-US" sz="1400" dirty="0" err="1">
                <a:solidFill>
                  <a:srgbClr val="FFFFFF"/>
                </a:solidFill>
              </a:rPr>
              <a:t>mogao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biti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bolji</a:t>
            </a:r>
            <a:endParaRPr lang="en-US" sz="1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57B0392-898F-409D-BC09-51619AD9A8B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80" y="139404"/>
            <a:ext cx="2400508" cy="68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12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8669A31-AA36-44E0-9ACB-DD3C122D0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REZULTATI</a:t>
            </a:r>
            <a:endParaRPr lang="hr-HR" sz="3200">
              <a:solidFill>
                <a:srgbClr val="FFFFFF"/>
              </a:solidFill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2F581F0-B3CA-4655-9DCA-8BCCE5F25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620" y="2249487"/>
            <a:ext cx="2862444" cy="3957302"/>
          </a:xfrm>
        </p:spPr>
        <p:txBody>
          <a:bodyPr>
            <a:norm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Šum u podacima</a:t>
            </a:r>
          </a:p>
          <a:p>
            <a:r>
              <a:rPr lang="en-US" sz="1400">
                <a:solidFill>
                  <a:srgbClr val="FFFFFF"/>
                </a:solidFill>
              </a:rPr>
              <a:t>Sporost modela</a:t>
            </a:r>
          </a:p>
          <a:p>
            <a:r>
              <a:rPr lang="en-US" sz="1400">
                <a:solidFill>
                  <a:srgbClr val="FFFFFF"/>
                </a:solidFill>
              </a:rPr>
              <a:t>Manja volatilnost indeksa u odnosu na ostale dionice</a:t>
            </a:r>
          </a:p>
          <a:p>
            <a:endParaRPr lang="en-US" sz="1400">
              <a:solidFill>
                <a:srgbClr val="FFFFFF"/>
              </a:solidFill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3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11" name="Rezervirano mjesto sadržaja 10" descr="Slika na kojoj se prikazuje karta, tekst&#10;&#10;Opis je automatski generiran">
            <a:extLst>
              <a:ext uri="{FF2B5EF4-FFF2-40B4-BE49-F238E27FC236}">
                <a16:creationId xmlns:a16="http://schemas.microsoft.com/office/drawing/2014/main" id="{2B54B153-8DFA-49BE-912C-39005E47E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263" y="643467"/>
            <a:ext cx="4815075" cy="556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25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47FBA9-AC3F-4CAB-BD38-1E59C0405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zaključak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2D029A-3D40-431D-8256-D9E966973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Predviđanje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korak</a:t>
            </a:r>
            <a:r>
              <a:rPr lang="en-US" dirty="0"/>
              <a:t> </a:t>
            </a:r>
            <a:r>
              <a:rPr lang="en-US" dirty="0" err="1"/>
              <a:t>unaprijed</a:t>
            </a:r>
            <a:endParaRPr lang="en-US" dirty="0"/>
          </a:p>
          <a:p>
            <a:r>
              <a:rPr lang="en-US" dirty="0" err="1"/>
              <a:t>Mogućnosti</a:t>
            </a:r>
            <a:r>
              <a:rPr lang="en-US" dirty="0"/>
              <a:t> </a:t>
            </a:r>
            <a:r>
              <a:rPr lang="en-US" dirty="0" err="1"/>
              <a:t>poboljšanja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Predobrada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- </a:t>
            </a:r>
            <a:r>
              <a:rPr lang="en-US" dirty="0" err="1"/>
              <a:t>uklanjanje</a:t>
            </a:r>
            <a:r>
              <a:rPr lang="en-US" dirty="0"/>
              <a:t> </a:t>
            </a:r>
            <a:r>
              <a:rPr lang="en-US" dirty="0" err="1"/>
              <a:t>šuma</a:t>
            </a:r>
            <a:r>
              <a:rPr lang="en-US" dirty="0"/>
              <a:t> u </a:t>
            </a:r>
            <a:r>
              <a:rPr lang="en-US" dirty="0" err="1"/>
              <a:t>podacima</a:t>
            </a:r>
            <a:r>
              <a:rPr lang="en-US" dirty="0"/>
              <a:t>	</a:t>
            </a:r>
          </a:p>
          <a:p>
            <a:pPr lvl="1"/>
            <a:r>
              <a:rPr lang="en-US" dirty="0" err="1"/>
              <a:t>Provođenje</a:t>
            </a:r>
            <a:r>
              <a:rPr lang="en-US" dirty="0"/>
              <a:t> </a:t>
            </a:r>
            <a:r>
              <a:rPr lang="en-US" dirty="0" err="1"/>
              <a:t>učenja</a:t>
            </a:r>
            <a:r>
              <a:rPr lang="en-US" dirty="0"/>
              <a:t> s </a:t>
            </a:r>
            <a:r>
              <a:rPr lang="en-US" dirty="0" err="1"/>
              <a:t>manjim</a:t>
            </a:r>
            <a:r>
              <a:rPr lang="en-US" dirty="0"/>
              <a:t> </a:t>
            </a:r>
            <a:r>
              <a:rPr lang="en-US" dirty="0" err="1"/>
              <a:t>periodom</a:t>
            </a:r>
            <a:endParaRPr lang="en-US" dirty="0"/>
          </a:p>
          <a:p>
            <a:pPr lvl="1"/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dirty="0" err="1"/>
              <a:t>kompleksnosti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 </a:t>
            </a:r>
            <a:r>
              <a:rPr lang="en-US" dirty="0" err="1"/>
              <a:t>nizanjem</a:t>
            </a:r>
            <a:r>
              <a:rPr lang="en-US" dirty="0"/>
              <a:t> s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modelima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4590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2EC70B-D113-4B2F-A3AF-E935A843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26B54B9-D5D0-4433-95D9-F6EE58BA7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https://www.cobratrading.com/smart-tips-for-healthy-investing/</a:t>
            </a:r>
            <a:endParaRPr lang="en-US" dirty="0"/>
          </a:p>
          <a:p>
            <a:r>
              <a:rPr lang="hr-HR" dirty="0" err="1"/>
              <a:t>Wei</a:t>
            </a:r>
            <a:r>
              <a:rPr lang="hr-HR" dirty="0"/>
              <a:t> </a:t>
            </a:r>
            <a:r>
              <a:rPr lang="hr-HR" dirty="0" err="1"/>
              <a:t>Bao</a:t>
            </a:r>
            <a:r>
              <a:rPr lang="hr-HR" dirty="0"/>
              <a:t>, Jun </a:t>
            </a:r>
            <a:r>
              <a:rPr lang="hr-HR" dirty="0" err="1"/>
              <a:t>Yue</a:t>
            </a:r>
            <a:r>
              <a:rPr lang="hr-HR" dirty="0"/>
              <a:t>, i </a:t>
            </a:r>
            <a:r>
              <a:rPr lang="hr-HR" dirty="0" err="1"/>
              <a:t>Yulei</a:t>
            </a:r>
            <a:r>
              <a:rPr lang="hr-HR" dirty="0"/>
              <a:t> </a:t>
            </a:r>
            <a:r>
              <a:rPr lang="hr-HR" dirty="0" err="1"/>
              <a:t>Rao</a:t>
            </a:r>
            <a:r>
              <a:rPr lang="hr-HR" dirty="0"/>
              <a:t>. A </a:t>
            </a:r>
            <a:r>
              <a:rPr lang="hr-HR" dirty="0" err="1"/>
              <a:t>deep</a:t>
            </a:r>
            <a:r>
              <a:rPr lang="hr-HR" dirty="0"/>
              <a:t> </a:t>
            </a:r>
            <a:r>
              <a:rPr lang="hr-HR" dirty="0" err="1"/>
              <a:t>learning</a:t>
            </a:r>
            <a:r>
              <a:rPr lang="hr-HR" dirty="0"/>
              <a:t> </a:t>
            </a:r>
            <a:r>
              <a:rPr lang="hr-HR" dirty="0" err="1"/>
              <a:t>framework</a:t>
            </a:r>
            <a:r>
              <a:rPr lang="hr-HR" dirty="0"/>
              <a:t> for </a:t>
            </a:r>
            <a:r>
              <a:rPr lang="hr-HR" dirty="0" err="1"/>
              <a:t>financial</a:t>
            </a:r>
            <a:r>
              <a:rPr lang="hr-HR" dirty="0"/>
              <a:t> time </a:t>
            </a:r>
            <a:r>
              <a:rPr lang="hr-HR" dirty="0" err="1"/>
              <a:t>series</a:t>
            </a:r>
            <a:r>
              <a:rPr lang="hr-HR" dirty="0"/>
              <a:t> </a:t>
            </a:r>
            <a:r>
              <a:rPr lang="hr-HR" dirty="0" err="1"/>
              <a:t>using</a:t>
            </a:r>
            <a:r>
              <a:rPr lang="hr-HR" dirty="0"/>
              <a:t> </a:t>
            </a:r>
            <a:r>
              <a:rPr lang="hr-HR" dirty="0" err="1"/>
              <a:t>stacked</a:t>
            </a:r>
            <a:r>
              <a:rPr lang="hr-HR" dirty="0"/>
              <a:t> </a:t>
            </a:r>
            <a:r>
              <a:rPr lang="hr-HR" dirty="0" err="1"/>
              <a:t>autoencoders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long</a:t>
            </a:r>
            <a:r>
              <a:rPr lang="hr-HR" dirty="0"/>
              <a:t>-short </a:t>
            </a:r>
            <a:r>
              <a:rPr lang="hr-HR" dirty="0" err="1"/>
              <a:t>term</a:t>
            </a:r>
            <a:r>
              <a:rPr lang="hr-HR" dirty="0"/>
              <a:t> </a:t>
            </a:r>
            <a:r>
              <a:rPr lang="hr-HR" dirty="0" err="1"/>
              <a:t>memory</a:t>
            </a:r>
            <a:r>
              <a:rPr lang="hr-HR" dirty="0"/>
              <a:t>. PLOS ONE, 12(7):1–24, 07 2017. </a:t>
            </a:r>
            <a:r>
              <a:rPr lang="hr-HR" dirty="0" err="1"/>
              <a:t>doi</a:t>
            </a:r>
            <a:r>
              <a:rPr lang="hr-HR" dirty="0"/>
              <a:t>: 10.1371/journal.pone.0180944. URL https:// doi.org/10.1371/journal.pone.0180944</a:t>
            </a:r>
            <a:endParaRPr lang="en-U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48847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11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E2D94D1-DF0E-4627-BBED-F375E76FA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3200"/>
              <a:t>Zašto?</a:t>
            </a:r>
            <a:endParaRPr lang="hr-HR" sz="3200"/>
          </a:p>
        </p:txBody>
      </p:sp>
      <p:sp>
        <p:nvSpPr>
          <p:cNvPr id="73" name="Content Placeholder 8">
            <a:extLst>
              <a:ext uri="{FF2B5EF4-FFF2-40B4-BE49-F238E27FC236}">
                <a16:creationId xmlns:a16="http://schemas.microsoft.com/office/drawing/2014/main" id="{5137C30A-8C01-484B-A539-C1108786E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en-US" sz="2000" dirty="0" err="1"/>
              <a:t>Nepredvidivost</a:t>
            </a:r>
            <a:r>
              <a:rPr lang="en-US" sz="2000" dirty="0"/>
              <a:t> </a:t>
            </a:r>
            <a:r>
              <a:rPr lang="en-US" sz="2000" dirty="0" err="1"/>
              <a:t>kretanja</a:t>
            </a:r>
            <a:r>
              <a:rPr lang="en-US" sz="2000" dirty="0"/>
              <a:t> </a:t>
            </a:r>
            <a:r>
              <a:rPr lang="en-US" sz="2000" dirty="0" err="1"/>
              <a:t>cijena</a:t>
            </a:r>
            <a:endParaRPr lang="en-US" sz="2000" dirty="0"/>
          </a:p>
          <a:p>
            <a:r>
              <a:rPr lang="en-US" sz="2000" dirty="0" err="1"/>
              <a:t>Automatizacija</a:t>
            </a:r>
            <a:r>
              <a:rPr lang="en-US" sz="2000" dirty="0"/>
              <a:t> – u model </a:t>
            </a:r>
            <a:r>
              <a:rPr lang="en-US" sz="2000" dirty="0" err="1"/>
              <a:t>ugrađeni</a:t>
            </a:r>
            <a:r>
              <a:rPr lang="en-US" sz="2000" dirty="0"/>
              <a:t> </a:t>
            </a:r>
            <a:r>
              <a:rPr lang="en-US" sz="2000" dirty="0" err="1"/>
              <a:t>tehnički</a:t>
            </a:r>
            <a:r>
              <a:rPr lang="en-US" sz="2000" dirty="0"/>
              <a:t> </a:t>
            </a:r>
            <a:r>
              <a:rPr lang="en-US" sz="2000" dirty="0" err="1"/>
              <a:t>parametri</a:t>
            </a:r>
            <a:r>
              <a:rPr lang="en-US" sz="2000" dirty="0"/>
              <a:t> o </a:t>
            </a:r>
            <a:r>
              <a:rPr lang="en-US" sz="2000" dirty="0" err="1"/>
              <a:t>kojima</a:t>
            </a:r>
            <a:r>
              <a:rPr lang="en-US" sz="2000" dirty="0"/>
              <a:t> </a:t>
            </a:r>
            <a:r>
              <a:rPr lang="en-US" sz="2000" dirty="0" err="1"/>
              <a:t>ovisi</a:t>
            </a:r>
            <a:r>
              <a:rPr lang="en-US" sz="2000" dirty="0"/>
              <a:t> </a:t>
            </a:r>
            <a:r>
              <a:rPr lang="en-US" sz="2000" dirty="0" err="1"/>
              <a:t>cijena</a:t>
            </a:r>
            <a:endParaRPr lang="en-US" sz="2000" dirty="0"/>
          </a:p>
          <a:p>
            <a:r>
              <a:rPr lang="en-US" sz="2000" dirty="0" err="1"/>
              <a:t>Pomoć</a:t>
            </a:r>
            <a:r>
              <a:rPr lang="en-US" sz="2000" dirty="0"/>
              <a:t> </a:t>
            </a:r>
            <a:r>
              <a:rPr lang="en-US" sz="2000" dirty="0" err="1"/>
              <a:t>pri</a:t>
            </a:r>
            <a:r>
              <a:rPr lang="en-US" sz="2000" dirty="0"/>
              <a:t> </a:t>
            </a:r>
            <a:r>
              <a:rPr lang="en-US" sz="2000" dirty="0" err="1"/>
              <a:t>odlučivanju</a:t>
            </a:r>
            <a:r>
              <a:rPr lang="en-US" sz="2000" dirty="0"/>
              <a:t> </a:t>
            </a:r>
            <a:r>
              <a:rPr lang="en-US" sz="2000" dirty="0" err="1"/>
              <a:t>trgovcima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Rezervirano mjesto sadržaja 4" descr="Slika na kojoj se prikazuje osoba, na zatvorenom, muškarac, sjedenje&#10;&#10;Opis je automatski generiran">
            <a:extLst>
              <a:ext uri="{FF2B5EF4-FFF2-40B4-BE49-F238E27FC236}">
                <a16:creationId xmlns:a16="http://schemas.microsoft.com/office/drawing/2014/main" id="{33AC9164-1B2D-471C-B51A-AD176F748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02313"/>
            <a:ext cx="5456279" cy="3628425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4" name="Group 15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63195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323DE1-9BF7-4CDA-A59B-38633E795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KAKO?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FB59B6-D650-4037-801D-AAB40161F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razni</a:t>
            </a:r>
            <a:r>
              <a:rPr lang="en-US" dirty="0"/>
              <a:t> </a:t>
            </a:r>
            <a:r>
              <a:rPr lang="en-US" dirty="0" err="1"/>
              <a:t>pristupi</a:t>
            </a:r>
            <a:r>
              <a:rPr lang="en-US" dirty="0"/>
              <a:t> (</a:t>
            </a:r>
            <a:r>
              <a:rPr lang="en-US" dirty="0" err="1"/>
              <a:t>stroj</a:t>
            </a:r>
            <a:r>
              <a:rPr lang="en-US" dirty="0"/>
              <a:t> </a:t>
            </a:r>
            <a:r>
              <a:rPr lang="en-US" dirty="0" err="1"/>
              <a:t>potpornih</a:t>
            </a:r>
            <a:r>
              <a:rPr lang="en-US" dirty="0"/>
              <a:t> </a:t>
            </a:r>
            <a:r>
              <a:rPr lang="en-US" dirty="0" err="1"/>
              <a:t>vektora</a:t>
            </a:r>
            <a:r>
              <a:rPr lang="en-US" dirty="0"/>
              <a:t>, </a:t>
            </a:r>
            <a:r>
              <a:rPr lang="en-US" dirty="0" err="1"/>
              <a:t>konvolucijske</a:t>
            </a:r>
            <a:r>
              <a:rPr lang="en-US" dirty="0"/>
              <a:t> </a:t>
            </a:r>
            <a:r>
              <a:rPr lang="en-US" dirty="0" err="1"/>
              <a:t>neuronske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)</a:t>
            </a:r>
          </a:p>
          <a:p>
            <a:r>
              <a:rPr lang="en-US" dirty="0" err="1"/>
              <a:t>Rekurentne</a:t>
            </a:r>
            <a:r>
              <a:rPr lang="en-US" dirty="0"/>
              <a:t> </a:t>
            </a:r>
            <a:r>
              <a:rPr lang="en-US" dirty="0" err="1"/>
              <a:t>neuronske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dobrog</a:t>
            </a:r>
            <a:r>
              <a:rPr lang="en-US" dirty="0"/>
              <a:t> </a:t>
            </a:r>
            <a:r>
              <a:rPr lang="en-US" dirty="0" err="1"/>
              <a:t>pamćenja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učenju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sekvencama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7638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5B6262C-C5BC-4881-868E-E7A238D49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3200"/>
              <a:t>OSNOVNA REKURENTNA NEURONSKA MREŽA</a:t>
            </a:r>
            <a:endParaRPr lang="hr-HR" sz="3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4D4E8765-096D-46B7-B38C-25BA4B34E8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2249487"/>
                <a:ext cx="4459287" cy="3965046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Sposobnost </a:t>
                </a:r>
                <a:r>
                  <a:rPr lang="en-US" sz="2000" dirty="0" err="1"/>
                  <a:t>pamćenja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prethodnih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ulaza</a:t>
                </a:r>
                <a:r>
                  <a:rPr lang="en-US" sz="2000" dirty="0"/>
                  <a:t> u </a:t>
                </a:r>
                <a:r>
                  <a:rPr lang="en-US" sz="2000" dirty="0" err="1"/>
                  <a:t>skrivenom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stanju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baseline="-25000" dirty="0"/>
              </a:p>
              <a:p>
                <a:pPr marL="0" indent="0" algn="ctr">
                  <a:buNone/>
                </a:pPr>
                <a:r>
                  <a:rPr lang="en-US" sz="2000" dirty="0"/>
                  <a:t>h</a:t>
                </a:r>
                <a14:m>
                  <m:oMath xmlns:m="http://schemas.openxmlformats.org/officeDocument/2006/math">
                    <m:r>
                      <a:rPr lang="en-US" sz="2000" i="1" baseline="-2500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𝑈𝑥</m:t>
                        </m:r>
                        <m:r>
                          <a:rPr lang="en-US" sz="2000" i="1" baseline="-2500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𝑊h𝑡</m:t>
                        </m:r>
                        <m:r>
                          <a:rPr lang="en-US" sz="2000" i="1" baseline="-25000">
                            <a:latin typeface="Cambria Math" panose="02040503050406030204" pitchFamily="18" charset="0"/>
                          </a:rPr>
                          <m:t>−1+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000" b="0" i="0" baseline="-2500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aseline="-25000" dirty="0"/>
              </a:p>
              <a:p>
                <a:r>
                  <a:rPr lang="en-US" sz="2000" dirty="0" err="1"/>
                  <a:t>Rekurzivna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jednadžba</a:t>
                </a:r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4D4E8765-096D-46B7-B38C-25BA4B34E8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7"/>
                <a:ext cx="4459287" cy="3965046"/>
              </a:xfrm>
              <a:blipFill>
                <a:blip r:embed="rId4"/>
                <a:stretch>
                  <a:fillRect l="-1913" t="-138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Rezervirano mjesto sadržaja 4" descr="Slika na kojoj se prikazuje vlak, sat, sjedenje, monitor&#10;&#10;Opis je automatski generiran">
            <a:extLst>
              <a:ext uri="{FF2B5EF4-FFF2-40B4-BE49-F238E27FC236}">
                <a16:creationId xmlns:a16="http://schemas.microsoft.com/office/drawing/2014/main" id="{52B1D62B-FE73-4C0B-807D-F1CEFB5152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93474"/>
            <a:ext cx="5456279" cy="2046103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684262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80E195-C369-4637-9369-57D600DD9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NESTAJUĆEG I EKSPLODIRAJUĆEG GRADIJENTA</a:t>
            </a:r>
            <a:endParaRPr lang="hr-H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5F76DCA9-55D5-4601-A98C-C902773B60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2249487"/>
                <a:ext cx="9905999" cy="4124680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dirty="0" err="1"/>
                  <a:t>Gradijent</a:t>
                </a:r>
                <a:r>
                  <a:rPr lang="en-US" dirty="0"/>
                  <a:t> </a:t>
                </a:r>
                <a:r>
                  <a:rPr lang="en-US" dirty="0" err="1"/>
                  <a:t>između</a:t>
                </a:r>
                <a:r>
                  <a:rPr lang="en-US" dirty="0"/>
                  <a:t> </a:t>
                </a:r>
                <a:r>
                  <a:rPr lang="en-US" dirty="0" err="1"/>
                  <a:t>dva</a:t>
                </a:r>
                <a:r>
                  <a:rPr lang="en-US" dirty="0"/>
                  <a:t> </a:t>
                </a:r>
                <a:r>
                  <a:rPr lang="en-US" dirty="0" err="1"/>
                  <a:t>uzastopna</a:t>
                </a:r>
                <a:r>
                  <a:rPr lang="en-US" dirty="0"/>
                  <a:t> </a:t>
                </a:r>
                <a:r>
                  <a:rPr lang="en-US" dirty="0" err="1"/>
                  <a:t>skrivena</a:t>
                </a:r>
                <a:r>
                  <a:rPr lang="en-US" dirty="0"/>
                  <a:t> </a:t>
                </a:r>
                <a:r>
                  <a:rPr lang="en-US" dirty="0" err="1"/>
                  <a:t>stanja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𝑑𝑖𝑎𝑔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h𝑡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𝑑𝑖𝑎𝑔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h𝑡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𝑎𝑡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𝛌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𝞬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𝛌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najveća</a:t>
                </a:r>
                <a:r>
                  <a:rPr lang="en-US" dirty="0"/>
                  <a:t> </a:t>
                </a:r>
                <a:r>
                  <a:rPr lang="en-US" dirty="0" err="1"/>
                  <a:t>svojstvena</a:t>
                </a:r>
                <a:r>
                  <a:rPr lang="en-US" dirty="0"/>
                  <a:t> </a:t>
                </a:r>
                <a:r>
                  <a:rPr lang="en-US" dirty="0" err="1"/>
                  <a:t>vrijednost</a:t>
                </a:r>
                <a:r>
                  <a:rPr lang="en-US" dirty="0"/>
                  <a:t> </a:t>
                </a:r>
                <a:r>
                  <a:rPr lang="en-US" dirty="0" err="1"/>
                  <a:t>matrice</a:t>
                </a:r>
                <a:r>
                  <a:rPr lang="en-US" dirty="0"/>
                  <a:t> W, a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𝞬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gornja</a:t>
                </a:r>
                <a:r>
                  <a:rPr lang="en-US" dirty="0"/>
                  <a:t> </a:t>
                </a:r>
                <a:r>
                  <a:rPr lang="en-US" dirty="0" err="1"/>
                  <a:t>granica</a:t>
                </a:r>
                <a:r>
                  <a:rPr lang="en-US" dirty="0"/>
                  <a:t> 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𝑑𝑖𝑎𝑔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∂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Generalizacijom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err="1"/>
                  <a:t>koraka</a:t>
                </a:r>
                <a:r>
                  <a:rPr lang="en-US" dirty="0"/>
                  <a:t> </a:t>
                </a:r>
                <a:r>
                  <a:rPr lang="en-US" dirty="0" err="1"/>
                  <a:t>slijedi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𝛌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 err="1"/>
                  <a:t>Ovisno</a:t>
                </a:r>
                <a:r>
                  <a:rPr lang="en-US" dirty="0"/>
                  <a:t> o </a:t>
                </a:r>
                <a:r>
                  <a:rPr lang="en-US" dirty="0" err="1"/>
                  <a:t>umnošku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𝛌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𝞬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Umnožak</a:t>
                </a:r>
                <a:r>
                  <a:rPr lang="en-US" dirty="0"/>
                  <a:t> </a:t>
                </a:r>
                <a:r>
                  <a:rPr lang="en-US" dirty="0" err="1"/>
                  <a:t>veći</a:t>
                </a:r>
                <a:r>
                  <a:rPr lang="en-US" dirty="0"/>
                  <a:t> od 1 – </a:t>
                </a:r>
                <a:r>
                  <a:rPr lang="en-US" dirty="0" err="1"/>
                  <a:t>eksplodirajući</a:t>
                </a:r>
                <a:r>
                  <a:rPr lang="en-US" dirty="0"/>
                  <a:t> </a:t>
                </a:r>
                <a:r>
                  <a:rPr lang="en-US" dirty="0" err="1"/>
                  <a:t>gradijent</a:t>
                </a:r>
                <a:endParaRPr lang="en-US" dirty="0"/>
              </a:p>
              <a:p>
                <a:pPr lvl="1"/>
                <a:r>
                  <a:rPr lang="en-US" dirty="0" err="1"/>
                  <a:t>Umnožak</a:t>
                </a:r>
                <a:r>
                  <a:rPr lang="en-US" dirty="0"/>
                  <a:t> </a:t>
                </a:r>
                <a:r>
                  <a:rPr lang="en-US" dirty="0" err="1"/>
                  <a:t>manji</a:t>
                </a:r>
                <a:r>
                  <a:rPr lang="en-US" dirty="0"/>
                  <a:t> od 1 – </a:t>
                </a:r>
                <a:r>
                  <a:rPr lang="en-US" dirty="0" err="1"/>
                  <a:t>nestajući</a:t>
                </a:r>
                <a:r>
                  <a:rPr lang="en-US" dirty="0"/>
                  <a:t> </a:t>
                </a:r>
                <a:r>
                  <a:rPr lang="en-US" dirty="0" err="1"/>
                  <a:t>gradijent</a:t>
                </a:r>
                <a:endParaRPr lang="en-US" dirty="0"/>
              </a:p>
              <a:p>
                <a:pPr lvl="1"/>
                <a:r>
                  <a:rPr lang="en-US" dirty="0" err="1"/>
                  <a:t>Umnožak</a:t>
                </a:r>
                <a:r>
                  <a:rPr lang="en-US" dirty="0"/>
                  <a:t> </a:t>
                </a:r>
                <a:r>
                  <a:rPr lang="en-US" dirty="0" err="1"/>
                  <a:t>približno</a:t>
                </a:r>
                <a:r>
                  <a:rPr lang="en-US" dirty="0"/>
                  <a:t> 1 – </a:t>
                </a:r>
                <a:r>
                  <a:rPr lang="en-US" dirty="0" err="1"/>
                  <a:t>stabilan</a:t>
                </a:r>
                <a:r>
                  <a:rPr lang="en-US" dirty="0"/>
                  <a:t> </a:t>
                </a:r>
                <a:r>
                  <a:rPr lang="en-US" dirty="0" err="1"/>
                  <a:t>gradijent</a:t>
                </a:r>
                <a:endParaRPr lang="en-US" dirty="0"/>
              </a:p>
              <a:p>
                <a:r>
                  <a:rPr lang="en-US" dirty="0" err="1"/>
                  <a:t>Nestajući</a:t>
                </a:r>
                <a:r>
                  <a:rPr lang="en-US" dirty="0"/>
                  <a:t> </a:t>
                </a:r>
                <a:r>
                  <a:rPr lang="en-US" dirty="0" err="1"/>
                  <a:t>gradijent</a:t>
                </a:r>
                <a:r>
                  <a:rPr lang="en-US" dirty="0"/>
                  <a:t> – RNN </a:t>
                </a:r>
                <a:r>
                  <a:rPr lang="en-US" dirty="0" err="1"/>
                  <a:t>ima</a:t>
                </a:r>
                <a:r>
                  <a:rPr lang="en-US" dirty="0"/>
                  <a:t> </a:t>
                </a:r>
                <a:r>
                  <a:rPr lang="en-US" dirty="0" err="1"/>
                  <a:t>kratko</a:t>
                </a:r>
                <a:r>
                  <a:rPr lang="en-US" dirty="0"/>
                  <a:t> </a:t>
                </a:r>
                <a:r>
                  <a:rPr lang="en-US" dirty="0" err="1"/>
                  <a:t>pamćenje</a:t>
                </a:r>
                <a:r>
                  <a:rPr lang="en-US" dirty="0"/>
                  <a:t>, </a:t>
                </a:r>
                <a:r>
                  <a:rPr lang="en-US" dirty="0" err="1"/>
                  <a:t>tj</a:t>
                </a:r>
                <a:r>
                  <a:rPr lang="en-US" dirty="0"/>
                  <a:t>. </a:t>
                </a:r>
                <a:r>
                  <a:rPr lang="en-US" dirty="0" err="1"/>
                  <a:t>početni</a:t>
                </a:r>
                <a:r>
                  <a:rPr lang="en-US" dirty="0"/>
                  <a:t> </a:t>
                </a:r>
                <a:r>
                  <a:rPr lang="en-US" dirty="0" err="1"/>
                  <a:t>ulazi</a:t>
                </a:r>
                <a:r>
                  <a:rPr lang="en-US" dirty="0"/>
                  <a:t> </a:t>
                </a:r>
                <a:r>
                  <a:rPr lang="en-US" dirty="0" err="1"/>
                  <a:t>iz</a:t>
                </a:r>
                <a:r>
                  <a:rPr lang="en-US" dirty="0"/>
                  <a:t> </a:t>
                </a:r>
                <a:r>
                  <a:rPr lang="en-US" dirty="0" err="1"/>
                  <a:t>sekvence</a:t>
                </a:r>
                <a:r>
                  <a:rPr lang="en-US" dirty="0"/>
                  <a:t> </a:t>
                </a:r>
                <a:r>
                  <a:rPr lang="en-US" dirty="0" err="1"/>
                  <a:t>podataka</a:t>
                </a:r>
                <a:r>
                  <a:rPr lang="en-US" dirty="0"/>
                  <a:t> </a:t>
                </a:r>
                <a:r>
                  <a:rPr lang="en-US" dirty="0" err="1"/>
                  <a:t>sve</a:t>
                </a:r>
                <a:r>
                  <a:rPr lang="en-US" dirty="0"/>
                  <a:t> </a:t>
                </a:r>
                <a:r>
                  <a:rPr lang="en-US" dirty="0" err="1"/>
                  <a:t>manje</a:t>
                </a:r>
                <a:r>
                  <a:rPr lang="en-US" dirty="0"/>
                  <a:t> </a:t>
                </a:r>
                <a:r>
                  <a:rPr lang="en-US" dirty="0" err="1"/>
                  <a:t>utječe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rezultat</a:t>
                </a:r>
                <a:r>
                  <a:rPr lang="en-US" dirty="0"/>
                  <a:t> </a:t>
                </a:r>
                <a:r>
                  <a:rPr lang="en-US" dirty="0" err="1"/>
                  <a:t>povećanjem</a:t>
                </a:r>
                <a:r>
                  <a:rPr lang="en-US" dirty="0"/>
                  <a:t> </a:t>
                </a:r>
                <a:r>
                  <a:rPr lang="en-US" dirty="0" err="1"/>
                  <a:t>sekvence</a:t>
                </a:r>
                <a:r>
                  <a:rPr lang="en-US" dirty="0"/>
                  <a:t>.</a:t>
                </a:r>
              </a:p>
              <a:p>
                <a:endParaRPr lang="hr-HR" dirty="0"/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5F76DCA9-55D5-4601-A98C-C902773B60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7"/>
                <a:ext cx="9905999" cy="4124680"/>
              </a:xfrm>
              <a:blipFill>
                <a:blip r:embed="rId2"/>
                <a:stretch>
                  <a:fillRect l="-246" t="-103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57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D3989EE-0561-4BD6-B838-FD154B72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3200"/>
              <a:t>ĆELIJA S DUGOM KRATKOROČNOM MEMORIJOM</a:t>
            </a:r>
            <a:endParaRPr lang="hr-HR" sz="3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04BBD725-5B2D-48FA-AB3E-597B948815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2249487"/>
                <a:ext cx="4459287" cy="3965046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engl. long short-term memory, LSTM</a:t>
                </a:r>
              </a:p>
              <a:p>
                <a:r>
                  <a:rPr lang="en-US" sz="2000" dirty="0" err="1"/>
                  <a:t>Rasterećenje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parametara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uvođenjem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stanja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ćelije</a:t>
                </a:r>
                <a:r>
                  <a:rPr lang="en-US" sz="2000" dirty="0"/>
                  <a:t> C</a:t>
                </a:r>
                <a:r>
                  <a:rPr lang="en-US" sz="2000" baseline="-25000" dirty="0"/>
                  <a:t>t</a:t>
                </a:r>
              </a:p>
              <a:p>
                <a:r>
                  <a:rPr lang="en-US" sz="2000" dirty="0"/>
                  <a:t>Tri </a:t>
                </a:r>
                <a:r>
                  <a:rPr lang="en-US" sz="2000" dirty="0" err="1"/>
                  <a:t>propusnice</a:t>
                </a:r>
                <a:r>
                  <a:rPr lang="en-US" sz="2000" dirty="0"/>
                  <a:t>:</a:t>
                </a:r>
              </a:p>
              <a:p>
                <a:pPr lvl="1"/>
                <a:r>
                  <a:rPr lang="en-US" sz="1600" dirty="0" err="1"/>
                  <a:t>Propusnica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zaboravljanja</a:t>
                </a:r>
                <a:r>
                  <a:rPr lang="en-US" sz="1600" dirty="0"/>
                  <a:t> 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baseline="-2500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pPr lvl="1"/>
                <a:r>
                  <a:rPr lang="en-US" sz="1600" dirty="0" err="1"/>
                  <a:t>Propusnica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novog</a:t>
                </a:r>
                <a:r>
                  <a:rPr lang="en-US" sz="1600" dirty="0"/>
                  <a:t> </a:t>
                </a:r>
                <a:r>
                  <a:rPr lang="en-US" sz="1600" dirty="0" err="1"/>
                  <a:t>ulaza</a:t>
                </a:r>
                <a:r>
                  <a:rPr lang="en-US" sz="1600" dirty="0"/>
                  <a:t> 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b="0" i="1" baseline="-2500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pPr lvl="1"/>
                <a:r>
                  <a:rPr lang="en-US" sz="1600" dirty="0" err="1"/>
                  <a:t>Izlazna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propusnica</a:t>
                </a:r>
                <a:r>
                  <a:rPr lang="en-US" sz="1600" dirty="0"/>
                  <a:t> 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1600" b="0" i="1" baseline="-2500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r>
                  <a:rPr lang="en-US" sz="2000" dirty="0" err="1"/>
                  <a:t>P</a:t>
                </a:r>
                <a:r>
                  <a:rPr lang="en-US" sz="2000" b="0" dirty="0" err="1"/>
                  <a:t>ropusnica</a:t>
                </a:r>
                <a:r>
                  <a:rPr lang="en-US" sz="2000" b="0" dirty="0"/>
                  <a:t> </a:t>
                </a:r>
                <a:r>
                  <a:rPr lang="en-US" sz="2000" b="0" dirty="0" err="1"/>
                  <a:t>zaboravljanja</a:t>
                </a:r>
                <a:endParaRPr lang="en-US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𝑎𝑓𝑡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𝑊𝑓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−1+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𝑏𝑓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baseline="-25000" dirty="0"/>
              </a:p>
              <a:p>
                <a:pPr marL="0" indent="0">
                  <a:buNone/>
                </a:pPr>
                <a:endParaRPr lang="en-US" sz="2000" baseline="-25000" dirty="0"/>
              </a:p>
              <a:p>
                <a:endParaRPr lang="en-US" sz="2000" dirty="0"/>
              </a:p>
              <a:p>
                <a:endParaRPr lang="hr-HR" sz="2000" dirty="0"/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04BBD725-5B2D-48FA-AB3E-597B948815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7"/>
                <a:ext cx="4459287" cy="3965046"/>
              </a:xfrm>
              <a:blipFill>
                <a:blip r:embed="rId4"/>
                <a:stretch>
                  <a:fillRect l="-1913" t="-138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lika 4" descr="Slika na kojoj se prikazuje sat, stol&#10;&#10;Opis je automatski generiran">
            <a:extLst>
              <a:ext uri="{FF2B5EF4-FFF2-40B4-BE49-F238E27FC236}">
                <a16:creationId xmlns:a16="http://schemas.microsoft.com/office/drawing/2014/main" id="{08954424-91AE-4B5E-A7D2-2D9A2B18FD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10" y="1872239"/>
            <a:ext cx="5905501" cy="2337811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481219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A2A75A-4680-4954-9A9B-42D91093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ĆELIJA S DUGOM KRATKOROČNOM MEMORIJOM</a:t>
            </a:r>
            <a:endParaRPr lang="hr-H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E06A239B-7D54-4815-9BBB-DB0DD11B82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2249486"/>
                <a:ext cx="9905999" cy="453577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Propusnica </a:t>
                </a:r>
                <a:r>
                  <a:rPr lang="en-US" dirty="0" err="1"/>
                  <a:t>novog</a:t>
                </a:r>
                <a:r>
                  <a:rPr lang="en-US" dirty="0"/>
                  <a:t> </a:t>
                </a:r>
                <a:r>
                  <a:rPr lang="en-US" dirty="0" err="1"/>
                  <a:t>ulaza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𝑎𝑖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−1+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𝑡𝑎𝑛h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−1+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Novo </a:t>
                </a:r>
                <a:r>
                  <a:rPr lang="en-US" dirty="0" err="1"/>
                  <a:t>stanje</a:t>
                </a:r>
                <a:r>
                  <a:rPr lang="en-US" dirty="0"/>
                  <a:t> </a:t>
                </a:r>
                <a:r>
                  <a:rPr lang="en-US" dirty="0" err="1"/>
                  <a:t>ćelije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aseline="-25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∗ 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𝐶𝑡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−1 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err="1"/>
                  <a:t>Izlazna</a:t>
                </a:r>
                <a:r>
                  <a:rPr lang="en-US" dirty="0"/>
                  <a:t> </a:t>
                </a:r>
                <a:r>
                  <a:rPr lang="en-US" dirty="0" err="1"/>
                  <a:t>propusnica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o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𝑎𝑜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−1+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 err="1"/>
                  <a:t>Skriveno</a:t>
                </a:r>
                <a:r>
                  <a:rPr lang="en-US" dirty="0"/>
                  <a:t> </a:t>
                </a:r>
                <a:r>
                  <a:rPr lang="en-US" dirty="0" err="1"/>
                  <a:t>stanje</a:t>
                </a:r>
                <a:r>
                  <a:rPr lang="en-US" dirty="0"/>
                  <a:t> </a:t>
                </a:r>
                <a:r>
                  <a:rPr lang="en-US" dirty="0" err="1"/>
                  <a:t>ćelije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aseline="-25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tanh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E06A239B-7D54-4815-9BBB-DB0DD11B82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6"/>
                <a:ext cx="9905999" cy="4535777"/>
              </a:xfrm>
              <a:blipFill>
                <a:blip r:embed="rId2"/>
                <a:stretch>
                  <a:fillRect l="-1231" t="-228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982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C6735F-1E11-44C5-ADD1-6DE643FC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Rješavanje</a:t>
            </a:r>
            <a:r>
              <a:rPr lang="en-US" dirty="0"/>
              <a:t> </a:t>
            </a:r>
            <a:r>
              <a:rPr lang="en-US" dirty="0" err="1"/>
              <a:t>nestajućeg</a:t>
            </a:r>
            <a:r>
              <a:rPr lang="en-US" dirty="0"/>
              <a:t> I </a:t>
            </a:r>
            <a:r>
              <a:rPr lang="en-US" dirty="0" err="1"/>
              <a:t>eksplodirajućeg</a:t>
            </a:r>
            <a:r>
              <a:rPr lang="en-US" dirty="0"/>
              <a:t> </a:t>
            </a:r>
            <a:r>
              <a:rPr lang="en-US" dirty="0" err="1"/>
              <a:t>gradijenta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ćelije</a:t>
            </a:r>
            <a:r>
              <a:rPr lang="en-US" dirty="0"/>
              <a:t> </a:t>
            </a:r>
            <a:r>
              <a:rPr lang="en-US" dirty="0" err="1"/>
              <a:t>lstm</a:t>
            </a:r>
            <a:endParaRPr lang="hr-H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AFCEF261-15DD-45DC-9009-AF9304D089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Postoje </a:t>
                </a:r>
                <a:r>
                  <a:rPr lang="en-US" dirty="0" err="1"/>
                  <a:t>dva</a:t>
                </a:r>
                <a:r>
                  <a:rPr lang="en-US" dirty="0"/>
                  <a:t> puta </a:t>
                </a:r>
                <a:r>
                  <a:rPr lang="en-US" dirty="0" err="1"/>
                  <a:t>propagacije</a:t>
                </a:r>
                <a:r>
                  <a:rPr lang="en-US" dirty="0"/>
                  <a:t> </a:t>
                </a:r>
                <a:r>
                  <a:rPr lang="en-US" dirty="0" err="1"/>
                  <a:t>pogreške</a:t>
                </a:r>
                <a:r>
                  <a:rPr lang="en-US" dirty="0"/>
                  <a:t> – </a:t>
                </a:r>
                <a:r>
                  <a:rPr lang="en-US" dirty="0" err="1"/>
                  <a:t>kroz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 </a:t>
                </a:r>
                <a:r>
                  <a:rPr lang="en-US" dirty="0" err="1"/>
                  <a:t>kroz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aseline="-25000" dirty="0"/>
              </a:p>
              <a:p>
                <a:r>
                  <a:rPr lang="en-US" dirty="0" err="1"/>
                  <a:t>Propagacija</a:t>
                </a:r>
                <a:r>
                  <a:rPr lang="en-US" dirty="0"/>
                  <a:t> </a:t>
                </a:r>
                <a:r>
                  <a:rPr lang="en-US" dirty="0" err="1"/>
                  <a:t>kod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hr-H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𝑓𝑡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∈[0,1]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err="1"/>
                  <a:t>Propagacija</a:t>
                </a:r>
                <a:r>
                  <a:rPr lang="en-US" dirty="0"/>
                  <a:t> </a:t>
                </a:r>
                <a:r>
                  <a:rPr lang="en-US" dirty="0" err="1"/>
                  <a:t>kod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– </a:t>
                </a:r>
                <a:r>
                  <a:rPr lang="en-US" dirty="0" err="1"/>
                  <a:t>postoji</a:t>
                </a:r>
                <a:r>
                  <a:rPr lang="en-US" dirty="0"/>
                  <a:t> </a:t>
                </a:r>
                <a:r>
                  <a:rPr lang="en-US" dirty="0" err="1"/>
                  <a:t>mogućnost</a:t>
                </a:r>
                <a:r>
                  <a:rPr lang="en-US" dirty="0"/>
                  <a:t> </a:t>
                </a:r>
                <a:r>
                  <a:rPr lang="en-US" dirty="0" err="1"/>
                  <a:t>problema</a:t>
                </a:r>
                <a:r>
                  <a:rPr lang="en-US" dirty="0"/>
                  <a:t>, </a:t>
                </a:r>
                <a:r>
                  <a:rPr lang="en-US" dirty="0" err="1"/>
                  <a:t>ali</a:t>
                </a:r>
                <a:r>
                  <a:rPr lang="en-US" dirty="0"/>
                  <a:t> </a:t>
                </a:r>
                <a:r>
                  <a:rPr lang="en-US" dirty="0" err="1"/>
                  <a:t>rijetka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hr-H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𝑎𝑜𝑡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𝑎𝑜𝑡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h𝑡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𝑊𝑜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𝑇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𝑎𝑜𝑡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r>
                  <a:rPr lang="en-US" dirty="0"/>
                  <a:t> </a:t>
                </a:r>
                <a:endParaRPr lang="hr-HR" dirty="0"/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AFCEF261-15DD-45DC-9009-AF9304D089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639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28C8BA2-831B-4065-8114-D43F39DEF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3200" dirty="0" err="1"/>
              <a:t>Podatkovni</a:t>
            </a:r>
            <a:r>
              <a:rPr lang="en-US" sz="3200" dirty="0"/>
              <a:t> </a:t>
            </a:r>
            <a:r>
              <a:rPr lang="en-US" sz="3200" dirty="0" err="1"/>
              <a:t>skup</a:t>
            </a:r>
            <a:endParaRPr lang="hr-HR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C29494-7723-4D5B-B0C8-F4AB445F9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en-US" sz="2000" dirty="0" err="1"/>
              <a:t>Šest</a:t>
            </a:r>
            <a:r>
              <a:rPr lang="en-US" sz="2000" dirty="0"/>
              <a:t> </a:t>
            </a:r>
            <a:r>
              <a:rPr lang="en-US" sz="2000" dirty="0" err="1"/>
              <a:t>različitih</a:t>
            </a:r>
            <a:r>
              <a:rPr lang="en-US" sz="2000" dirty="0"/>
              <a:t> </a:t>
            </a:r>
            <a:r>
              <a:rPr lang="en-US" sz="2000" dirty="0" err="1"/>
              <a:t>dioničkih</a:t>
            </a:r>
            <a:r>
              <a:rPr lang="en-US" sz="2000" dirty="0"/>
              <a:t> </a:t>
            </a:r>
            <a:r>
              <a:rPr lang="en-US" sz="2000" dirty="0" err="1"/>
              <a:t>indeksa</a:t>
            </a:r>
            <a:r>
              <a:rPr lang="en-US" sz="2000" dirty="0"/>
              <a:t> (S&amp;P 500, DJIA , Nikkei 225, CSI 300, </a:t>
            </a:r>
            <a:r>
              <a:rPr lang="en-US" sz="2000" dirty="0" err="1"/>
              <a:t>HangSeng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Nifty 50)</a:t>
            </a:r>
          </a:p>
          <a:p>
            <a:r>
              <a:rPr lang="en-US" sz="2000" dirty="0"/>
              <a:t>Tri </a:t>
            </a:r>
            <a:r>
              <a:rPr lang="en-US" sz="2000" dirty="0" err="1"/>
              <a:t>kategorije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endParaRPr lang="en-US" sz="2000" dirty="0"/>
          </a:p>
          <a:p>
            <a:pPr lvl="1"/>
            <a:r>
              <a:rPr lang="en-US" sz="1600" dirty="0"/>
              <a:t>Prva </a:t>
            </a:r>
            <a:r>
              <a:rPr lang="en-US" sz="1600" dirty="0" err="1"/>
              <a:t>kategorija</a:t>
            </a:r>
            <a:r>
              <a:rPr lang="en-US" sz="1600" dirty="0"/>
              <a:t> – </a:t>
            </a:r>
            <a:r>
              <a:rPr lang="en-US" sz="1600" dirty="0" err="1"/>
              <a:t>dnevni</a:t>
            </a:r>
            <a:r>
              <a:rPr lang="en-US" sz="1600" dirty="0"/>
              <a:t> </a:t>
            </a:r>
            <a:r>
              <a:rPr lang="en-US" sz="1600" dirty="0" err="1"/>
              <a:t>podaci</a:t>
            </a:r>
            <a:endParaRPr lang="en-US" sz="1600" dirty="0"/>
          </a:p>
          <a:p>
            <a:pPr lvl="1"/>
            <a:r>
              <a:rPr lang="en-US" sz="1600" dirty="0"/>
              <a:t>Druga </a:t>
            </a:r>
            <a:r>
              <a:rPr lang="en-US" sz="1600" dirty="0" err="1"/>
              <a:t>kategorija</a:t>
            </a:r>
            <a:r>
              <a:rPr lang="en-US" sz="1600" dirty="0"/>
              <a:t> – </a:t>
            </a:r>
            <a:r>
              <a:rPr lang="en-US" sz="1600" dirty="0" err="1"/>
              <a:t>pokazatelji</a:t>
            </a:r>
            <a:r>
              <a:rPr lang="en-US" sz="1600" dirty="0"/>
              <a:t> </a:t>
            </a:r>
            <a:r>
              <a:rPr lang="en-US" sz="1600" dirty="0" err="1"/>
              <a:t>tehničke</a:t>
            </a:r>
            <a:r>
              <a:rPr lang="en-US" sz="1600" dirty="0"/>
              <a:t> </a:t>
            </a:r>
            <a:r>
              <a:rPr lang="en-US" sz="1600" dirty="0" err="1"/>
              <a:t>analize</a:t>
            </a:r>
            <a:endParaRPr lang="en-US" sz="1600" dirty="0"/>
          </a:p>
          <a:p>
            <a:pPr lvl="1"/>
            <a:r>
              <a:rPr lang="en-US" sz="1600" dirty="0" err="1"/>
              <a:t>Treća</a:t>
            </a:r>
            <a:r>
              <a:rPr lang="en-US" sz="1600" dirty="0"/>
              <a:t> </a:t>
            </a:r>
            <a:r>
              <a:rPr lang="en-US" sz="1600" dirty="0" err="1"/>
              <a:t>kategorija</a:t>
            </a:r>
            <a:r>
              <a:rPr lang="en-US" sz="1600" dirty="0"/>
              <a:t> –  </a:t>
            </a:r>
            <a:r>
              <a:rPr lang="en-US" sz="1600" dirty="0" err="1"/>
              <a:t>makroekonomski</a:t>
            </a:r>
            <a:r>
              <a:rPr lang="en-US" sz="1600" dirty="0"/>
              <a:t> </a:t>
            </a:r>
            <a:r>
              <a:rPr lang="en-US" sz="1600" dirty="0" err="1"/>
              <a:t>podaci</a:t>
            </a:r>
            <a:endParaRPr lang="en-US" sz="1600" dirty="0"/>
          </a:p>
        </p:txBody>
      </p:sp>
      <p:pic>
        <p:nvPicPr>
          <p:cNvPr id="5" name="Slik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457D5C03-8F98-4994-9B10-F62052EA6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22679"/>
            <a:ext cx="5456279" cy="4187693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740842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Kružnica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Kružn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užnica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665</Words>
  <Application>Microsoft Office PowerPoint</Application>
  <PresentationFormat>Široki zaslon</PresentationFormat>
  <Paragraphs>98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0" baseType="lpstr">
      <vt:lpstr>Arial</vt:lpstr>
      <vt:lpstr>Cambria Math</vt:lpstr>
      <vt:lpstr>Tw Cen MT</vt:lpstr>
      <vt:lpstr>Kružnica</vt:lpstr>
      <vt:lpstr>SVEUČILIŠTE U ZAGREBU  FAKULTET ELEKTROTEHNIKE I RAČUNARSTVA  ZAVOD ZA ELEKTRONIKU, MIKROELEKTRONIKU, RAČUNALNE I INTELIGENTNE SUSTAVE  ZAVRŠNI RAD  PREDVIĐANJE VRIJEDNOSTI FINANCIJSKIH PODATAKA TEMELJENO NA REKURENTNIM NEURONSKIM MREŽAMA</vt:lpstr>
      <vt:lpstr>Zašto?</vt:lpstr>
      <vt:lpstr>KAKO?</vt:lpstr>
      <vt:lpstr>OSNOVNA REKURENTNA NEURONSKA MREŽA</vt:lpstr>
      <vt:lpstr>PROBLEM NESTAJUĆEG I EKSPLODIRAJUĆEG GRADIJENTA</vt:lpstr>
      <vt:lpstr>ĆELIJA S DUGOM KRATKOROČNOM MEMORIJOM</vt:lpstr>
      <vt:lpstr>ĆELIJA S DUGOM KRATKOROČNOM MEMORIJOM</vt:lpstr>
      <vt:lpstr>Rješavanje nestajućeg I eksplodirajućeg gradijenta kod ćelije lstm</vt:lpstr>
      <vt:lpstr>Podatkovni skup</vt:lpstr>
      <vt:lpstr>Priprema podataka</vt:lpstr>
      <vt:lpstr>Arhitektura modela I implementacijski detalji</vt:lpstr>
      <vt:lpstr>METRIKE ZA EVALUACIJU REZULTATA</vt:lpstr>
      <vt:lpstr>Tablični prikaz rezultata</vt:lpstr>
      <vt:lpstr>REZULTATI</vt:lpstr>
      <vt:lpstr>zaključak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SVEUČILIŠTE U ZAGREBU  FAKULTET ELEKTROTEHNIKE I RAČUNARSTVA  ZAVOD ZA ELEKTRONIKU, MIKROELEKTRONIKU, RAČUNALNE I INTELIGENTNE SUSTAVE  ZAVRŠNI RAD  PREDVIĐANJE VRIJEDNOSTI FINANCIJSKIH PODATAKA TEMELJENO NA REKURENTNIM NEURONSKIM MREŽAMA</dc:title>
  <dc:creator>matej luburic</dc:creator>
  <cp:lastModifiedBy>matej luburic</cp:lastModifiedBy>
  <cp:revision>14</cp:revision>
  <dcterms:created xsi:type="dcterms:W3CDTF">2020-07-08T06:02:52Z</dcterms:created>
  <dcterms:modified xsi:type="dcterms:W3CDTF">2020-07-08T11:28:16Z</dcterms:modified>
</cp:coreProperties>
</file>