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75" r:id="rId4"/>
    <p:sldId id="267" r:id="rId5"/>
    <p:sldId id="268" r:id="rId6"/>
    <p:sldId id="269" r:id="rId7"/>
    <p:sldId id="271" r:id="rId8"/>
    <p:sldId id="273" r:id="rId9"/>
    <p:sldId id="274" r:id="rId10"/>
    <p:sldId id="272" r:id="rId11"/>
    <p:sldId id="266" r:id="rId12"/>
    <p:sldId id="264" r:id="rId13"/>
  </p:sldIdLst>
  <p:sldSz cx="12192000" cy="6858000"/>
  <p:notesSz cx="6858000" cy="9144000"/>
  <p:custShowLst>
    <p:custShow name="Prilagođena projekcija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jepan Ruklić" initials="SR" lastIdx="1" clrIdx="0">
    <p:extLst>
      <p:ext uri="{19B8F6BF-5375-455C-9EA6-DF929625EA0E}">
        <p15:presenceInfo xmlns:p15="http://schemas.microsoft.com/office/powerpoint/2012/main" userId="1eebe94d3db0c9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B000"/>
    <a:srgbClr val="00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85553" autoAdjust="0"/>
  </p:normalViewPr>
  <p:slideViewPr>
    <p:cSldViewPr snapToGrid="0">
      <p:cViewPr varScale="1">
        <p:scale>
          <a:sx n="73" d="100"/>
          <a:sy n="73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04T23:47:32.425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0EEEE-F746-45CE-8D4F-063306FDA8E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5B43F59-D28E-4ABD-AFD2-025BFC7493F7}">
      <dgm:prSet phldrT="[Tekst]"/>
      <dgm:spPr/>
      <dgm:t>
        <a:bodyPr/>
        <a:lstStyle/>
        <a:p>
          <a:r>
            <a:rPr lang="en-US" dirty="0" err="1"/>
            <a:t>Skeniranje</a:t>
          </a:r>
          <a:r>
            <a:rPr lang="en-US" dirty="0"/>
            <a:t> </a:t>
          </a:r>
          <a:r>
            <a:rPr lang="en-US" dirty="0" err="1"/>
            <a:t>dokumenta</a:t>
          </a:r>
          <a:endParaRPr lang="en-US" dirty="0"/>
        </a:p>
      </dgm:t>
    </dgm:pt>
    <dgm:pt modelId="{FC551FD4-E1A7-4021-97BC-C794ECFDA762}" type="parTrans" cxnId="{DBE7BE98-73EB-4181-B2BF-2DD5920E0537}">
      <dgm:prSet/>
      <dgm:spPr/>
      <dgm:t>
        <a:bodyPr/>
        <a:lstStyle/>
        <a:p>
          <a:endParaRPr lang="hr-HR"/>
        </a:p>
      </dgm:t>
    </dgm:pt>
    <dgm:pt modelId="{54CD3109-3C72-459D-BDEF-0946B160AF8D}" type="sibTrans" cxnId="{DBE7BE98-73EB-4181-B2BF-2DD5920E0537}">
      <dgm:prSet/>
      <dgm:spPr/>
      <dgm:t>
        <a:bodyPr/>
        <a:lstStyle/>
        <a:p>
          <a:endParaRPr lang="hr-HR"/>
        </a:p>
      </dgm:t>
    </dgm:pt>
    <dgm:pt modelId="{D9C4DB90-0306-47B3-BFA3-CBF35AA21336}">
      <dgm:prSet phldrT="[Tekst]"/>
      <dgm:spPr/>
      <dgm:t>
        <a:bodyPr/>
        <a:lstStyle/>
        <a:p>
          <a:r>
            <a:rPr lang="hr-HR" dirty="0"/>
            <a:t>Pročišćavanje</a:t>
          </a:r>
          <a:r>
            <a:rPr lang="en-US" dirty="0"/>
            <a:t> </a:t>
          </a:r>
          <a:r>
            <a:rPr lang="en-US" dirty="0" err="1"/>
            <a:t>ulaznih</a:t>
          </a:r>
          <a:r>
            <a:rPr lang="en-US" dirty="0"/>
            <a:t> </a:t>
          </a:r>
          <a:r>
            <a:rPr lang="en-US" dirty="0" err="1"/>
            <a:t>slika</a:t>
          </a:r>
          <a:endParaRPr lang="hr-HR" dirty="0"/>
        </a:p>
      </dgm:t>
    </dgm:pt>
    <dgm:pt modelId="{9B0BB47E-F2A6-4494-9557-27B8241DC816}" type="parTrans" cxnId="{6FD17816-E6D8-41D8-A66F-EB10484D6C3B}">
      <dgm:prSet/>
      <dgm:spPr/>
      <dgm:t>
        <a:bodyPr/>
        <a:lstStyle/>
        <a:p>
          <a:endParaRPr lang="hr-HR"/>
        </a:p>
      </dgm:t>
    </dgm:pt>
    <dgm:pt modelId="{D003D979-07FC-40A3-881C-CFA168D71425}" type="sibTrans" cxnId="{6FD17816-E6D8-41D8-A66F-EB10484D6C3B}">
      <dgm:prSet/>
      <dgm:spPr/>
      <dgm:t>
        <a:bodyPr/>
        <a:lstStyle/>
        <a:p>
          <a:endParaRPr lang="hr-HR"/>
        </a:p>
      </dgm:t>
    </dgm:pt>
    <dgm:pt modelId="{36B8EC22-06F0-49B8-B8F6-68C7EA3CA3CB}">
      <dgm:prSet phldrT="[Tekst]"/>
      <dgm:spPr/>
      <dgm:t>
        <a:bodyPr/>
        <a:lstStyle/>
        <a:p>
          <a:r>
            <a:rPr lang="en-US" dirty="0" err="1"/>
            <a:t>Izmjena</a:t>
          </a:r>
          <a:r>
            <a:rPr lang="en-US" dirty="0"/>
            <a:t> </a:t>
          </a:r>
          <a:r>
            <a:rPr lang="en-US" dirty="0" err="1"/>
            <a:t>piksela</a:t>
          </a:r>
          <a:r>
            <a:rPr lang="en-US" dirty="0"/>
            <a:t> </a:t>
          </a:r>
          <a:r>
            <a:rPr lang="en-US" dirty="0" err="1"/>
            <a:t>slike</a:t>
          </a:r>
          <a:endParaRPr lang="hr-HR" dirty="0"/>
        </a:p>
      </dgm:t>
    </dgm:pt>
    <dgm:pt modelId="{74D0CF9E-4D0B-4B7E-8A76-9C0E16ED5496}" type="parTrans" cxnId="{97985FE0-1D10-494A-ACEE-87FE9DFC5317}">
      <dgm:prSet/>
      <dgm:spPr/>
      <dgm:t>
        <a:bodyPr/>
        <a:lstStyle/>
        <a:p>
          <a:endParaRPr lang="hr-HR"/>
        </a:p>
      </dgm:t>
    </dgm:pt>
    <dgm:pt modelId="{3BBC4D42-3DB6-4DE4-8F27-B8F2512A3D54}" type="sibTrans" cxnId="{97985FE0-1D10-494A-ACEE-87FE9DFC5317}">
      <dgm:prSet/>
      <dgm:spPr/>
      <dgm:t>
        <a:bodyPr/>
        <a:lstStyle/>
        <a:p>
          <a:endParaRPr lang="hr-HR"/>
        </a:p>
      </dgm:t>
    </dgm:pt>
    <dgm:pt modelId="{7C80D901-1E4E-40C8-A5F0-053283D5ABEA}">
      <dgm:prSet phldrT="[Tekst]"/>
      <dgm:spPr/>
      <dgm:t>
        <a:bodyPr/>
        <a:lstStyle/>
        <a:p>
          <a:r>
            <a:rPr lang="en-US" dirty="0" err="1"/>
            <a:t>Prepoznavanje</a:t>
          </a:r>
          <a:r>
            <a:rPr lang="en-US" dirty="0"/>
            <a:t> </a:t>
          </a:r>
          <a:r>
            <a:rPr lang="en-US" dirty="0" err="1"/>
            <a:t>znakova</a:t>
          </a:r>
          <a:endParaRPr lang="hr-HR" dirty="0"/>
        </a:p>
      </dgm:t>
    </dgm:pt>
    <dgm:pt modelId="{4174A40C-0E0A-4AE1-8F01-28B9936E84B0}" type="parTrans" cxnId="{16CD21F8-3CD8-4A56-848F-9D0BA25A1A02}">
      <dgm:prSet/>
      <dgm:spPr/>
      <dgm:t>
        <a:bodyPr/>
        <a:lstStyle/>
        <a:p>
          <a:endParaRPr lang="hr-HR"/>
        </a:p>
      </dgm:t>
    </dgm:pt>
    <dgm:pt modelId="{B34737EB-89B4-4EE7-AB97-240A5C6B7F14}" type="sibTrans" cxnId="{16CD21F8-3CD8-4A56-848F-9D0BA25A1A02}">
      <dgm:prSet/>
      <dgm:spPr/>
      <dgm:t>
        <a:bodyPr/>
        <a:lstStyle/>
        <a:p>
          <a:endParaRPr lang="hr-HR"/>
        </a:p>
      </dgm:t>
    </dgm:pt>
    <dgm:pt modelId="{158D2560-8AD7-402C-8E5A-8B8A2D4ABC3E}">
      <dgm:prSet phldrT="[Tekst]"/>
      <dgm:spPr/>
      <dgm:t>
        <a:bodyPr/>
        <a:lstStyle/>
        <a:p>
          <a:r>
            <a:rPr lang="en-US" dirty="0" err="1"/>
            <a:t>Provjera</a:t>
          </a:r>
          <a:r>
            <a:rPr lang="en-US" dirty="0"/>
            <a:t> </a:t>
          </a:r>
          <a:r>
            <a:rPr lang="en-US" dirty="0" err="1"/>
            <a:t>točnosti</a:t>
          </a:r>
          <a:endParaRPr lang="hr-HR" dirty="0"/>
        </a:p>
      </dgm:t>
    </dgm:pt>
    <dgm:pt modelId="{B615D0CC-05FE-4C9B-86DB-56E4737CA976}" type="parTrans" cxnId="{CD0818EC-4CFA-4316-B0FD-33CABEBBBCB0}">
      <dgm:prSet/>
      <dgm:spPr/>
      <dgm:t>
        <a:bodyPr/>
        <a:lstStyle/>
        <a:p>
          <a:endParaRPr lang="hr-HR"/>
        </a:p>
      </dgm:t>
    </dgm:pt>
    <dgm:pt modelId="{9284A29E-6493-4F2C-AC06-1D2660F0C508}" type="sibTrans" cxnId="{CD0818EC-4CFA-4316-B0FD-33CABEBBBCB0}">
      <dgm:prSet/>
      <dgm:spPr/>
      <dgm:t>
        <a:bodyPr/>
        <a:lstStyle/>
        <a:p>
          <a:endParaRPr lang="hr-HR"/>
        </a:p>
      </dgm:t>
    </dgm:pt>
    <dgm:pt modelId="{1930C958-EDE6-4226-A196-AEE201C3C939}">
      <dgm:prSet phldrT="[Tekst]"/>
      <dgm:spPr/>
      <dgm:t>
        <a:bodyPr/>
        <a:lstStyle/>
        <a:p>
          <a:r>
            <a:rPr lang="en-US" dirty="0" err="1"/>
            <a:t>Izrada</a:t>
          </a:r>
          <a:r>
            <a:rPr lang="en-US" dirty="0"/>
            <a:t> </a:t>
          </a:r>
          <a:r>
            <a:rPr lang="en-US" dirty="0" err="1"/>
            <a:t>digitalnog</a:t>
          </a:r>
          <a:r>
            <a:rPr lang="en-US" dirty="0"/>
            <a:t> </a:t>
          </a:r>
          <a:r>
            <a:rPr lang="en-US" dirty="0" err="1"/>
            <a:t>dokumenta</a:t>
          </a:r>
          <a:endParaRPr lang="hr-HR" dirty="0"/>
        </a:p>
      </dgm:t>
    </dgm:pt>
    <dgm:pt modelId="{9956D2BE-935D-4E15-97C5-969D958B5423}" type="parTrans" cxnId="{554546CB-832E-4703-A132-AC3E09A4C1A1}">
      <dgm:prSet/>
      <dgm:spPr/>
      <dgm:t>
        <a:bodyPr/>
        <a:lstStyle/>
        <a:p>
          <a:endParaRPr lang="hr-HR"/>
        </a:p>
      </dgm:t>
    </dgm:pt>
    <dgm:pt modelId="{8164B775-63DA-49E6-A7AA-DC8CB064CD95}" type="sibTrans" cxnId="{554546CB-832E-4703-A132-AC3E09A4C1A1}">
      <dgm:prSet/>
      <dgm:spPr/>
      <dgm:t>
        <a:bodyPr/>
        <a:lstStyle/>
        <a:p>
          <a:endParaRPr lang="hr-HR"/>
        </a:p>
      </dgm:t>
    </dgm:pt>
    <dgm:pt modelId="{28D455E4-63E6-414B-A1EA-35F17246B35A}" type="pres">
      <dgm:prSet presAssocID="{5E70EEEE-F746-45CE-8D4F-063306FDA8EC}" presName="Name0" presStyleCnt="0">
        <dgm:presLayoutVars>
          <dgm:dir/>
          <dgm:animLvl val="lvl"/>
          <dgm:resizeHandles val="exact"/>
        </dgm:presLayoutVars>
      </dgm:prSet>
      <dgm:spPr/>
    </dgm:pt>
    <dgm:pt modelId="{23F8743E-2A3E-43FE-A7D6-E4BB94BF4C61}" type="pres">
      <dgm:prSet presAssocID="{15B43F59-D28E-4ABD-AFD2-025BFC7493F7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F5C70B7-F55C-41CC-A97E-E35B38C675EE}" type="pres">
      <dgm:prSet presAssocID="{54CD3109-3C72-459D-BDEF-0946B160AF8D}" presName="parTxOnlySpace" presStyleCnt="0"/>
      <dgm:spPr/>
    </dgm:pt>
    <dgm:pt modelId="{5B663FBB-1993-4016-BDB7-D96655A4523D}" type="pres">
      <dgm:prSet presAssocID="{D9C4DB90-0306-47B3-BFA3-CBF35AA21336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DF08C61-5F72-404D-95B1-4AC3D42F085C}" type="pres">
      <dgm:prSet presAssocID="{D003D979-07FC-40A3-881C-CFA168D71425}" presName="parTxOnlySpace" presStyleCnt="0"/>
      <dgm:spPr/>
    </dgm:pt>
    <dgm:pt modelId="{D0086928-546A-46A8-8F5D-EBB817F37FE6}" type="pres">
      <dgm:prSet presAssocID="{36B8EC22-06F0-49B8-B8F6-68C7EA3CA3C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A4E8BC6-C501-4536-A63B-53B37F84E01A}" type="pres">
      <dgm:prSet presAssocID="{3BBC4D42-3DB6-4DE4-8F27-B8F2512A3D54}" presName="parTxOnlySpace" presStyleCnt="0"/>
      <dgm:spPr/>
    </dgm:pt>
    <dgm:pt modelId="{B4D4B3C2-7F96-4532-B028-AB631697F7CC}" type="pres">
      <dgm:prSet presAssocID="{7C80D901-1E4E-40C8-A5F0-053283D5ABEA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D036D26F-0B8C-48BB-BC38-C91E58494D6D}" type="pres">
      <dgm:prSet presAssocID="{B34737EB-89B4-4EE7-AB97-240A5C6B7F14}" presName="parTxOnlySpace" presStyleCnt="0"/>
      <dgm:spPr/>
    </dgm:pt>
    <dgm:pt modelId="{B1551C4A-5ADC-4959-8258-02FBB0641A4D}" type="pres">
      <dgm:prSet presAssocID="{158D2560-8AD7-402C-8E5A-8B8A2D4ABC3E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3C9D18A0-1000-402F-A762-092EBEF50886}" type="pres">
      <dgm:prSet presAssocID="{9284A29E-6493-4F2C-AC06-1D2660F0C508}" presName="parTxOnlySpace" presStyleCnt="0"/>
      <dgm:spPr/>
    </dgm:pt>
    <dgm:pt modelId="{C838A3C1-D155-4534-B104-F2F3B8B4EF89}" type="pres">
      <dgm:prSet presAssocID="{1930C958-EDE6-4226-A196-AEE201C3C93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E1C6E0F-BDC0-421A-890C-0D81BE748473}" type="presOf" srcId="{36B8EC22-06F0-49B8-B8F6-68C7EA3CA3CB}" destId="{D0086928-546A-46A8-8F5D-EBB817F37FE6}" srcOrd="0" destOrd="0" presId="urn:microsoft.com/office/officeart/2005/8/layout/chevron1"/>
    <dgm:cxn modelId="{6FD17816-E6D8-41D8-A66F-EB10484D6C3B}" srcId="{5E70EEEE-F746-45CE-8D4F-063306FDA8EC}" destId="{D9C4DB90-0306-47B3-BFA3-CBF35AA21336}" srcOrd="1" destOrd="0" parTransId="{9B0BB47E-F2A6-4494-9557-27B8241DC816}" sibTransId="{D003D979-07FC-40A3-881C-CFA168D71425}"/>
    <dgm:cxn modelId="{468C7F24-6A3B-4128-9C82-51784DEEA1F2}" type="presOf" srcId="{7C80D901-1E4E-40C8-A5F0-053283D5ABEA}" destId="{B4D4B3C2-7F96-4532-B028-AB631697F7CC}" srcOrd="0" destOrd="0" presId="urn:microsoft.com/office/officeart/2005/8/layout/chevron1"/>
    <dgm:cxn modelId="{A5829640-C6E1-48D3-B51A-9039C7C8BBFE}" type="presOf" srcId="{D9C4DB90-0306-47B3-BFA3-CBF35AA21336}" destId="{5B663FBB-1993-4016-BDB7-D96655A4523D}" srcOrd="0" destOrd="0" presId="urn:microsoft.com/office/officeart/2005/8/layout/chevron1"/>
    <dgm:cxn modelId="{913E4892-C05E-4516-A063-7A27FB3F2652}" type="presOf" srcId="{158D2560-8AD7-402C-8E5A-8B8A2D4ABC3E}" destId="{B1551C4A-5ADC-4959-8258-02FBB0641A4D}" srcOrd="0" destOrd="0" presId="urn:microsoft.com/office/officeart/2005/8/layout/chevron1"/>
    <dgm:cxn modelId="{DBE7BE98-73EB-4181-B2BF-2DD5920E0537}" srcId="{5E70EEEE-F746-45CE-8D4F-063306FDA8EC}" destId="{15B43F59-D28E-4ABD-AFD2-025BFC7493F7}" srcOrd="0" destOrd="0" parTransId="{FC551FD4-E1A7-4021-97BC-C794ECFDA762}" sibTransId="{54CD3109-3C72-459D-BDEF-0946B160AF8D}"/>
    <dgm:cxn modelId="{523F8AAE-40E3-472A-8B46-8F47FE6080EE}" type="presOf" srcId="{5E70EEEE-F746-45CE-8D4F-063306FDA8EC}" destId="{28D455E4-63E6-414B-A1EA-35F17246B35A}" srcOrd="0" destOrd="0" presId="urn:microsoft.com/office/officeart/2005/8/layout/chevron1"/>
    <dgm:cxn modelId="{48DBF6B6-B726-42AA-84E0-0700D70C4259}" type="presOf" srcId="{1930C958-EDE6-4226-A196-AEE201C3C939}" destId="{C838A3C1-D155-4534-B104-F2F3B8B4EF89}" srcOrd="0" destOrd="0" presId="urn:microsoft.com/office/officeart/2005/8/layout/chevron1"/>
    <dgm:cxn modelId="{554546CB-832E-4703-A132-AC3E09A4C1A1}" srcId="{5E70EEEE-F746-45CE-8D4F-063306FDA8EC}" destId="{1930C958-EDE6-4226-A196-AEE201C3C939}" srcOrd="5" destOrd="0" parTransId="{9956D2BE-935D-4E15-97C5-969D958B5423}" sibTransId="{8164B775-63DA-49E6-A7AA-DC8CB064CD95}"/>
    <dgm:cxn modelId="{97985FE0-1D10-494A-ACEE-87FE9DFC5317}" srcId="{5E70EEEE-F746-45CE-8D4F-063306FDA8EC}" destId="{36B8EC22-06F0-49B8-B8F6-68C7EA3CA3CB}" srcOrd="2" destOrd="0" parTransId="{74D0CF9E-4D0B-4B7E-8A76-9C0E16ED5496}" sibTransId="{3BBC4D42-3DB6-4DE4-8F27-B8F2512A3D54}"/>
    <dgm:cxn modelId="{CD0818EC-4CFA-4316-B0FD-33CABEBBBCB0}" srcId="{5E70EEEE-F746-45CE-8D4F-063306FDA8EC}" destId="{158D2560-8AD7-402C-8E5A-8B8A2D4ABC3E}" srcOrd="4" destOrd="0" parTransId="{B615D0CC-05FE-4C9B-86DB-56E4737CA976}" sibTransId="{9284A29E-6493-4F2C-AC06-1D2660F0C508}"/>
    <dgm:cxn modelId="{16CD21F8-3CD8-4A56-848F-9D0BA25A1A02}" srcId="{5E70EEEE-F746-45CE-8D4F-063306FDA8EC}" destId="{7C80D901-1E4E-40C8-A5F0-053283D5ABEA}" srcOrd="3" destOrd="0" parTransId="{4174A40C-0E0A-4AE1-8F01-28B9936E84B0}" sibTransId="{B34737EB-89B4-4EE7-AB97-240A5C6B7F14}"/>
    <dgm:cxn modelId="{C9543FFF-CF48-4945-B055-BFE8B3FE54AC}" type="presOf" srcId="{15B43F59-D28E-4ABD-AFD2-025BFC7493F7}" destId="{23F8743E-2A3E-43FE-A7D6-E4BB94BF4C61}" srcOrd="0" destOrd="0" presId="urn:microsoft.com/office/officeart/2005/8/layout/chevron1"/>
    <dgm:cxn modelId="{2370B95B-C6D9-4431-A4C3-B059CCF3B91D}" type="presParOf" srcId="{28D455E4-63E6-414B-A1EA-35F17246B35A}" destId="{23F8743E-2A3E-43FE-A7D6-E4BB94BF4C61}" srcOrd="0" destOrd="0" presId="urn:microsoft.com/office/officeart/2005/8/layout/chevron1"/>
    <dgm:cxn modelId="{FAA9EC87-4ECA-4CBE-97B5-B11C1B6BA396}" type="presParOf" srcId="{28D455E4-63E6-414B-A1EA-35F17246B35A}" destId="{CF5C70B7-F55C-41CC-A97E-E35B38C675EE}" srcOrd="1" destOrd="0" presId="urn:microsoft.com/office/officeart/2005/8/layout/chevron1"/>
    <dgm:cxn modelId="{6C8501C8-1D5C-4CA4-BFFB-EE0A24AD4DBB}" type="presParOf" srcId="{28D455E4-63E6-414B-A1EA-35F17246B35A}" destId="{5B663FBB-1993-4016-BDB7-D96655A4523D}" srcOrd="2" destOrd="0" presId="urn:microsoft.com/office/officeart/2005/8/layout/chevron1"/>
    <dgm:cxn modelId="{9E2D21B3-7801-4985-AFD9-5DD8CF846EEF}" type="presParOf" srcId="{28D455E4-63E6-414B-A1EA-35F17246B35A}" destId="{FDF08C61-5F72-404D-95B1-4AC3D42F085C}" srcOrd="3" destOrd="0" presId="urn:microsoft.com/office/officeart/2005/8/layout/chevron1"/>
    <dgm:cxn modelId="{EB1395E1-C5E1-42EE-9370-E7E1AA90AADD}" type="presParOf" srcId="{28D455E4-63E6-414B-A1EA-35F17246B35A}" destId="{D0086928-546A-46A8-8F5D-EBB817F37FE6}" srcOrd="4" destOrd="0" presId="urn:microsoft.com/office/officeart/2005/8/layout/chevron1"/>
    <dgm:cxn modelId="{5E7F9307-2E57-49C3-AE47-F93961F4A2F6}" type="presParOf" srcId="{28D455E4-63E6-414B-A1EA-35F17246B35A}" destId="{5A4E8BC6-C501-4536-A63B-53B37F84E01A}" srcOrd="5" destOrd="0" presId="urn:microsoft.com/office/officeart/2005/8/layout/chevron1"/>
    <dgm:cxn modelId="{50B57519-E524-4577-9866-4F7DB81D0445}" type="presParOf" srcId="{28D455E4-63E6-414B-A1EA-35F17246B35A}" destId="{B4D4B3C2-7F96-4532-B028-AB631697F7CC}" srcOrd="6" destOrd="0" presId="urn:microsoft.com/office/officeart/2005/8/layout/chevron1"/>
    <dgm:cxn modelId="{FA10FF00-FFBB-46E1-8B74-97A984F3B003}" type="presParOf" srcId="{28D455E4-63E6-414B-A1EA-35F17246B35A}" destId="{D036D26F-0B8C-48BB-BC38-C91E58494D6D}" srcOrd="7" destOrd="0" presId="urn:microsoft.com/office/officeart/2005/8/layout/chevron1"/>
    <dgm:cxn modelId="{D881E1D7-3E53-4A4C-9D7F-CF481D504CE5}" type="presParOf" srcId="{28D455E4-63E6-414B-A1EA-35F17246B35A}" destId="{B1551C4A-5ADC-4959-8258-02FBB0641A4D}" srcOrd="8" destOrd="0" presId="urn:microsoft.com/office/officeart/2005/8/layout/chevron1"/>
    <dgm:cxn modelId="{59DFD17D-A322-470F-84B5-B6E6E4D9B4F0}" type="presParOf" srcId="{28D455E4-63E6-414B-A1EA-35F17246B35A}" destId="{3C9D18A0-1000-402F-A762-092EBEF50886}" srcOrd="9" destOrd="0" presId="urn:microsoft.com/office/officeart/2005/8/layout/chevron1"/>
    <dgm:cxn modelId="{13186B79-068E-4D52-B7F6-C2C71D5EC6F1}" type="presParOf" srcId="{28D455E4-63E6-414B-A1EA-35F17246B35A}" destId="{C838A3C1-D155-4534-B104-F2F3B8B4EF89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8743E-2A3E-43FE-A7D6-E4BB94BF4C61}">
      <dsp:nvSpPr>
        <dsp:cNvPr id="0" name=""/>
        <dsp:cNvSpPr/>
      </dsp:nvSpPr>
      <dsp:spPr>
        <a:xfrm>
          <a:off x="514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Skeniranje</a:t>
          </a:r>
          <a:r>
            <a:rPr lang="en-US" sz="1400" kern="1200" dirty="0"/>
            <a:t> </a:t>
          </a:r>
          <a:r>
            <a:rPr lang="en-US" sz="1400" kern="1200" dirty="0" err="1"/>
            <a:t>dokumenta</a:t>
          </a:r>
          <a:endParaRPr lang="en-US" sz="1400" kern="1200" dirty="0"/>
        </a:p>
      </dsp:txBody>
      <dsp:txXfrm>
        <a:off x="387974" y="1090080"/>
        <a:ext cx="1148487" cy="765657"/>
      </dsp:txXfrm>
    </dsp:sp>
    <dsp:sp modelId="{5B663FBB-1993-4016-BDB7-D96655A4523D}">
      <dsp:nvSpPr>
        <dsp:cNvPr id="0" name=""/>
        <dsp:cNvSpPr/>
      </dsp:nvSpPr>
      <dsp:spPr>
        <a:xfrm>
          <a:off x="172787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Pročišćavanje</a:t>
          </a:r>
          <a:r>
            <a:rPr lang="en-US" sz="1400" kern="1200" dirty="0"/>
            <a:t> </a:t>
          </a:r>
          <a:r>
            <a:rPr lang="en-US" sz="1400" kern="1200" dirty="0" err="1"/>
            <a:t>ulaznih</a:t>
          </a:r>
          <a:r>
            <a:rPr lang="en-US" sz="1400" kern="1200" dirty="0"/>
            <a:t> </a:t>
          </a:r>
          <a:r>
            <a:rPr lang="en-US" sz="1400" kern="1200" dirty="0" err="1"/>
            <a:t>slika</a:t>
          </a:r>
          <a:endParaRPr lang="hr-HR" sz="1400" kern="1200" dirty="0"/>
        </a:p>
      </dsp:txBody>
      <dsp:txXfrm>
        <a:off x="2110704" y="1090080"/>
        <a:ext cx="1148487" cy="765657"/>
      </dsp:txXfrm>
    </dsp:sp>
    <dsp:sp modelId="{D0086928-546A-46A8-8F5D-EBB817F37FE6}">
      <dsp:nvSpPr>
        <dsp:cNvPr id="0" name=""/>
        <dsp:cNvSpPr/>
      </dsp:nvSpPr>
      <dsp:spPr>
        <a:xfrm>
          <a:off x="345060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Izmjena</a:t>
          </a:r>
          <a:r>
            <a:rPr lang="en-US" sz="1400" kern="1200" dirty="0"/>
            <a:t> </a:t>
          </a:r>
          <a:r>
            <a:rPr lang="en-US" sz="1400" kern="1200" dirty="0" err="1"/>
            <a:t>piksela</a:t>
          </a:r>
          <a:r>
            <a:rPr lang="en-US" sz="1400" kern="1200" dirty="0"/>
            <a:t> </a:t>
          </a:r>
          <a:r>
            <a:rPr lang="en-US" sz="1400" kern="1200" dirty="0" err="1"/>
            <a:t>slike</a:t>
          </a:r>
          <a:endParaRPr lang="hr-HR" sz="1400" kern="1200" dirty="0"/>
        </a:p>
      </dsp:txBody>
      <dsp:txXfrm>
        <a:off x="3833434" y="1090080"/>
        <a:ext cx="1148487" cy="765657"/>
      </dsp:txXfrm>
    </dsp:sp>
    <dsp:sp modelId="{B4D4B3C2-7F96-4532-B028-AB631697F7CC}">
      <dsp:nvSpPr>
        <dsp:cNvPr id="0" name=""/>
        <dsp:cNvSpPr/>
      </dsp:nvSpPr>
      <dsp:spPr>
        <a:xfrm>
          <a:off x="517333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Prepoznavanje</a:t>
          </a:r>
          <a:r>
            <a:rPr lang="en-US" sz="1400" kern="1200" dirty="0"/>
            <a:t> </a:t>
          </a:r>
          <a:r>
            <a:rPr lang="en-US" sz="1400" kern="1200" dirty="0" err="1"/>
            <a:t>znakova</a:t>
          </a:r>
          <a:endParaRPr lang="hr-HR" sz="1400" kern="1200" dirty="0"/>
        </a:p>
      </dsp:txBody>
      <dsp:txXfrm>
        <a:off x="5556164" y="1090080"/>
        <a:ext cx="1148487" cy="765657"/>
      </dsp:txXfrm>
    </dsp:sp>
    <dsp:sp modelId="{B1551C4A-5ADC-4959-8258-02FBB0641A4D}">
      <dsp:nvSpPr>
        <dsp:cNvPr id="0" name=""/>
        <dsp:cNvSpPr/>
      </dsp:nvSpPr>
      <dsp:spPr>
        <a:xfrm>
          <a:off x="689606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Provjera</a:t>
          </a:r>
          <a:r>
            <a:rPr lang="en-US" sz="1400" kern="1200" dirty="0"/>
            <a:t> </a:t>
          </a:r>
          <a:r>
            <a:rPr lang="en-US" sz="1400" kern="1200" dirty="0" err="1"/>
            <a:t>točnosti</a:t>
          </a:r>
          <a:endParaRPr lang="hr-HR" sz="1400" kern="1200" dirty="0"/>
        </a:p>
      </dsp:txBody>
      <dsp:txXfrm>
        <a:off x="7278894" y="1090080"/>
        <a:ext cx="1148487" cy="765657"/>
      </dsp:txXfrm>
    </dsp:sp>
    <dsp:sp modelId="{C838A3C1-D155-4534-B104-F2F3B8B4EF89}">
      <dsp:nvSpPr>
        <dsp:cNvPr id="0" name=""/>
        <dsp:cNvSpPr/>
      </dsp:nvSpPr>
      <dsp:spPr>
        <a:xfrm>
          <a:off x="8618795" y="1090080"/>
          <a:ext cx="1914144" cy="7656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Izrada</a:t>
          </a:r>
          <a:r>
            <a:rPr lang="en-US" sz="1400" kern="1200" dirty="0"/>
            <a:t> </a:t>
          </a:r>
          <a:r>
            <a:rPr lang="en-US" sz="1400" kern="1200" dirty="0" err="1"/>
            <a:t>digitalnog</a:t>
          </a:r>
          <a:r>
            <a:rPr lang="en-US" sz="1400" kern="1200" dirty="0"/>
            <a:t> </a:t>
          </a:r>
          <a:r>
            <a:rPr lang="en-US" sz="1400" kern="1200" dirty="0" err="1"/>
            <a:t>dokumenta</a:t>
          </a:r>
          <a:endParaRPr lang="hr-HR" sz="1400" kern="1200" dirty="0"/>
        </a:p>
      </dsp:txBody>
      <dsp:txXfrm>
        <a:off x="9001624" y="1090080"/>
        <a:ext cx="1148487" cy="765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9A6A2-6EC6-4637-BE62-0CBEF9F77122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C683-857A-4F37-8C85-88DB827963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i="1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668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67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07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22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9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13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81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356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898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7EC683-857A-4F37-8C85-88DB827963E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EA72-6740-46BE-8DE8-7F85407A5B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1619" y="2305366"/>
            <a:ext cx="9144000" cy="2091373"/>
          </a:xfrm>
        </p:spPr>
        <p:txBody>
          <a:bodyPr wrap="square" lIns="0" tIns="0" rIns="0" bIns="0" anchor="ctr">
            <a:normAutofit/>
          </a:bodyPr>
          <a:lstStyle>
            <a:lvl1pPr algn="ctr">
              <a:defRPr sz="6000" b="0">
                <a:solidFill>
                  <a:srgbClr val="0000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Naslov rada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7C638-1956-476D-A53A-B142DCFD28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4630637"/>
            <a:ext cx="9144000" cy="4823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rgbClr val="ECB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Ime studenta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A91FA-DF31-42D9-AF10-990432A5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F121-97A6-48BC-B9A7-51EA25273650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26EB-7BE4-47AF-A112-780A73C4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Zagreb, srpanj 2021.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168B-A605-41B5-9B14-2774B5FB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/>
          </a:p>
        </p:txBody>
      </p:sp>
      <p:pic>
        <p:nvPicPr>
          <p:cNvPr id="19" name="Picture 18" descr="A picture containing laptop, clock, drawing&#10;&#10;Description automatically generated">
            <a:extLst>
              <a:ext uri="{FF2B5EF4-FFF2-40B4-BE49-F238E27FC236}">
                <a16:creationId xmlns:a16="http://schemas.microsoft.com/office/drawing/2014/main" id="{4EF824F6-7DAB-42C8-B611-85BB87B452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 t="22581" r="664" b="20419"/>
          <a:stretch/>
        </p:blipFill>
        <p:spPr>
          <a:xfrm>
            <a:off x="3188493" y="136525"/>
            <a:ext cx="5815013" cy="1167664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DC19A2C-F21B-4172-BC13-DC286D398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59831" y="1922045"/>
            <a:ext cx="7272338" cy="3029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ECB000"/>
                </a:solidFill>
              </a:defRPr>
            </a:lvl1pPr>
          </a:lstStyle>
          <a:p>
            <a:pPr lvl="0"/>
            <a:r>
              <a:rPr lang="hr-HR" dirty="0"/>
              <a:t>Završni / diplomski rad br. XXXX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37A877-3E07-4F4C-8C8A-E9DF9022D26A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EF5AD40-AB1E-499D-9F43-AD7F4EEB52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41D987B-164E-47FF-A40B-149203B6ED8B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2910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057B-82CF-438D-8670-E49D2688D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0DA91-534E-480B-A900-F29EBB886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DCF6E-61CD-44E3-B6F9-1D87EBA5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BE03-E0F4-4B4E-BF92-7D1FD576A300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D6B0B-E565-411A-A41C-77B58B29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05CE-2877-4FC9-972E-8F8F478C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31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DE11E-E2B0-4063-B69D-3F200BEEA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63904-CFBA-4FD8-9225-DDECBB8F4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AA202-CD63-44E7-B4D2-2209EE2F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08AA-E586-4330-8FE1-865E44E9BC84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9CD0-61D7-4A62-BC7B-3879B8BD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6CCE9-6994-433C-B2A5-F31838AE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9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1408-EFF9-4968-B5EF-FC893B42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474C-4F32-4A7C-A9C1-203806EC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5A7-B4B5-4E53-A48A-EECBECC1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3A0D-320D-41AC-BBDA-87EAA2BA7ECE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7AE1B-BD74-4434-A46A-C6EA7AF7C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F9CF2-130B-4EFB-B44C-884B42C0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F9057-1240-459E-8A7A-D40FB850AF7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AEFF8-4FA3-41EE-B653-37AC73C5F6F0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34B496E1-E97A-4257-A3E2-AD5AAE9E79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A9F239D-AF55-416B-A6A2-D01CA9A69447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034201-779C-4057-9FC4-BE4AEA683F09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6C6AFB-68C7-44F8-93BD-D2AFF362F1C3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8136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15BA-A940-484A-ACB8-A9572592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500187"/>
          </a:xfrm>
        </p:spPr>
        <p:txBody>
          <a:bodyPr anchor="b"/>
          <a:lstStyle>
            <a:lvl1pPr>
              <a:defRPr sz="6000"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77398-E906-41CF-A284-4E8D42D56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9959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F451F-56C8-4F2C-B90B-3EA42733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0E93-FA37-4C09-8619-EFA4854A85A0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1296-2D3A-4520-A859-AD512A74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60C9D-151F-4D16-9CBF-6A29E695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CCE0ED-1F81-47E3-AB79-0D8E236677DF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50725-9AFB-4102-8C25-69F719622686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5C1D3B-CA18-47BA-B5EC-BC2C93D10ABE}"/>
              </a:ext>
            </a:extLst>
          </p:cNvPr>
          <p:cNvSpPr txBox="1"/>
          <p:nvPr userDrawn="1"/>
        </p:nvSpPr>
        <p:spPr>
          <a:xfrm>
            <a:off x="10293609" y="1031057"/>
            <a:ext cx="1874582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r-HR" sz="1150" b="1">
                <a:latin typeface="Arial" panose="020B0604020202020204" pitchFamily="34" charset="0"/>
                <a:cs typeface="Arial" panose="020B0604020202020204" pitchFamily="34" charset="0"/>
              </a:rPr>
              <a:t>Zavod za telekomunikacije</a:t>
            </a:r>
            <a:endParaRPr lang="en-GB" sz="11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790A097C-6F3B-4345-ACAE-E35E80DD5D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5CEF1EE-1938-42D3-A543-390AD4D81E52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1CF8B2-3374-40CA-9251-B9F35A69056F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35AF43-A374-47E5-A608-24638F434785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4154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46F4-5A43-490B-AFE4-6DD11691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E094-E16D-4AC8-9028-5EF3E3BD0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C9F2C-ED0D-4AA6-AA62-B5583136C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9DD23-B639-4711-B2CB-A6D89640A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36CC-DDEC-498E-AF49-FF7C8A8D3B58}" type="datetime1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7BB4B-C90F-45A4-AB48-0EE93510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84C74-9AFA-4055-8DA0-691C1CA7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869E16-7F41-4F39-A694-A4240903E450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290D36-CD85-45BE-827B-AB5A49DBBC11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E24EE6-C4A5-46D3-BD76-E515C2CFAE29}"/>
              </a:ext>
            </a:extLst>
          </p:cNvPr>
          <p:cNvSpPr txBox="1"/>
          <p:nvPr userDrawn="1"/>
        </p:nvSpPr>
        <p:spPr>
          <a:xfrm>
            <a:off x="10293609" y="1031057"/>
            <a:ext cx="1874582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r-HR" sz="1150" b="1">
                <a:latin typeface="Arial" panose="020B0604020202020204" pitchFamily="34" charset="0"/>
                <a:cs typeface="Arial" panose="020B0604020202020204" pitchFamily="34" charset="0"/>
              </a:rPr>
              <a:t>Zavod za telekomunikacije</a:t>
            </a:r>
            <a:endParaRPr lang="en-GB" sz="11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E45EFDB-9F70-4068-9DCC-AC3AF642B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FFC322-F422-488B-B2A2-389503168388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9768FEC-6155-4B1C-B124-17B645431693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4C4321-1937-4A86-AA3E-A6E713794FBD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51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FC88-E1ED-4239-B2DD-99AE69B7F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6" y="136526"/>
            <a:ext cx="9871017" cy="894532"/>
          </a:xfrm>
        </p:spPr>
        <p:txBody>
          <a:bodyPr/>
          <a:lstStyle>
            <a:lvl1pPr>
              <a:defRPr>
                <a:solidFill>
                  <a:srgbClr val="00003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51936-6453-44CB-91CE-0778F5E9C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4477-DE9D-4F6B-A679-0CBA64CBF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7E06F0-BD37-43DB-91D8-576A699B0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FAADA-E372-474C-9F1D-5B01615AD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52177E-4997-4D38-A1B0-69E660DF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825C-635B-4B3E-A4DF-16D04AAE3DDF}" type="datetime1">
              <a:rPr lang="en-GB" smtClean="0"/>
              <a:t>06/07/2021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A3D4E-B015-482C-AF6E-F69B4676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3B314A-2169-47B0-A4C6-4D099CAD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AC7F2-6F6D-4B62-A452-E6F853949EE1}"/>
              </a:ext>
            </a:extLst>
          </p:cNvPr>
          <p:cNvSpPr/>
          <p:nvPr userDrawn="1"/>
        </p:nvSpPr>
        <p:spPr>
          <a:xfrm>
            <a:off x="142043" y="1054595"/>
            <a:ext cx="9972000" cy="64800"/>
          </a:xfrm>
          <a:prstGeom prst="rect">
            <a:avLst/>
          </a:prstGeom>
          <a:solidFill>
            <a:srgbClr val="000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AA910-F7C3-4756-92C6-8981910FBFD2}"/>
              </a:ext>
            </a:extLst>
          </p:cNvPr>
          <p:cNvSpPr/>
          <p:nvPr userDrawn="1"/>
        </p:nvSpPr>
        <p:spPr>
          <a:xfrm>
            <a:off x="243026" y="1112344"/>
            <a:ext cx="9972000" cy="64800"/>
          </a:xfrm>
          <a:prstGeom prst="rect">
            <a:avLst/>
          </a:prstGeom>
          <a:solidFill>
            <a:srgbClr val="EC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4EEE6B-8DB1-432B-8692-79AE18233DC2}"/>
              </a:ext>
            </a:extLst>
          </p:cNvPr>
          <p:cNvSpPr txBox="1"/>
          <p:nvPr userDrawn="1"/>
        </p:nvSpPr>
        <p:spPr>
          <a:xfrm>
            <a:off x="10293609" y="1031057"/>
            <a:ext cx="1874582" cy="176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r-HR" sz="1150" b="1">
                <a:latin typeface="Arial" panose="020B0604020202020204" pitchFamily="34" charset="0"/>
                <a:cs typeface="Arial" panose="020B0604020202020204" pitchFamily="34" charset="0"/>
              </a:rPr>
              <a:t>Zavod za telekomunikacije</a:t>
            </a:r>
            <a:endParaRPr lang="en-GB" sz="11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8822331C-9D19-4191-B303-42BC2BAB8B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26720" r="16897" b="25609"/>
          <a:stretch/>
        </p:blipFill>
        <p:spPr>
          <a:xfrm>
            <a:off x="10413417" y="201567"/>
            <a:ext cx="1634966" cy="73106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0E331A6-C625-44E3-B7EF-CA0BF449EDD9}"/>
              </a:ext>
            </a:extLst>
          </p:cNvPr>
          <p:cNvGrpSpPr/>
          <p:nvPr userDrawn="1"/>
        </p:nvGrpSpPr>
        <p:grpSpPr>
          <a:xfrm>
            <a:off x="142043" y="6216518"/>
            <a:ext cx="11944983" cy="46437"/>
            <a:chOff x="142043" y="6216518"/>
            <a:chExt cx="11944983" cy="4643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80A35DD-DEB0-4923-A36D-D02CCC4CFDA1}"/>
                </a:ext>
              </a:extLst>
            </p:cNvPr>
            <p:cNvSpPr/>
            <p:nvPr userDrawn="1"/>
          </p:nvSpPr>
          <p:spPr>
            <a:xfrm>
              <a:off x="142043" y="6216518"/>
              <a:ext cx="11844000" cy="25200"/>
            </a:xfrm>
            <a:prstGeom prst="rect">
              <a:avLst/>
            </a:prstGeom>
            <a:solidFill>
              <a:srgbClr val="0000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F4B4CD-77AC-4766-B69A-9E6E19B22ECA}"/>
                </a:ext>
              </a:extLst>
            </p:cNvPr>
            <p:cNvSpPr/>
            <p:nvPr userDrawn="1"/>
          </p:nvSpPr>
          <p:spPr>
            <a:xfrm>
              <a:off x="243026" y="6237755"/>
              <a:ext cx="11844000" cy="25200"/>
            </a:xfrm>
            <a:prstGeom prst="rect">
              <a:avLst/>
            </a:prstGeom>
            <a:solidFill>
              <a:srgbClr val="ECB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545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E870-0B09-418B-BAAB-CDF019F4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33E0E-6495-4E60-884C-D1616487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F2E4-006E-448E-970B-FCF0A2B14C7D}" type="datetime1">
              <a:rPr lang="en-GB" smtClean="0"/>
              <a:t>06/07/2021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58CE5-C2CA-470A-B348-09E60BC7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56F9D-F472-4A89-B749-536ADA93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9465B-3561-4837-B7EB-0379F147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AB56-5FFD-4915-A6A9-0103649E3907}" type="datetime1">
              <a:rPr lang="en-GB" smtClean="0"/>
              <a:t>06/07/2021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E5F9-6624-4AED-843C-68578E31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7466F-EB18-4174-83E7-601D89A6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90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02A3-7183-4B6E-992D-8A8BA28F8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B2BAD-7CEF-4550-827E-5B9786D90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B6E3A-67F1-46DE-B0F2-793E73CAE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A656C-0923-41C0-BF38-FDED5F1B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7DC2-E77C-45DE-9FF9-ADF3C988DED9}" type="datetime1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6B238-1DAD-4636-B402-2BEE3257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7D1C3-1A93-4653-826D-6D190FE03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4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8CD5-2B86-47DC-9B12-5DE11646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AAF5A-8CFB-40E7-A1DC-6F7E1524C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F5F2B-5888-49D2-9350-51E44CE7B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16F17-A2D7-48B8-82FF-FBC27DA3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A464-E429-4A26-B8AC-AB6B0853CB50}" type="datetime1">
              <a:rPr lang="en-GB" smtClean="0"/>
              <a:t>06/07/2021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D007F-7F52-4D6D-AD21-9D3A19FE9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A85EA-32AD-4CAC-A6D8-BC2707BD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31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E052F-F492-46B9-9A1C-370B82A4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26" y="136525"/>
            <a:ext cx="9832917" cy="90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C52AB-21CC-4A8E-A259-8EB1F583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1126" y="1411549"/>
            <a:ext cx="11629748" cy="4729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4AF80-6A30-477A-9BE0-98874C2ED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08FAE-6A80-4428-9777-72CED259DBCF}" type="datetime1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39BFD-48B3-408D-BC58-9D4BB3E88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Zagreb, srpanj 2021.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BD285-D754-450B-B329-77065DFC5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8976BA-759F-4E81-AA35-BFB7FE29E2CE}" type="slidenum">
              <a:rPr lang="en-GB" smtClean="0"/>
              <a:pPr/>
              <a:t>‹#›</a:t>
            </a:fld>
            <a:r>
              <a:rPr lang="hr-HR"/>
              <a:t>/x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95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003F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B000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29B730-F33A-4715-890F-054769920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Mobilna aplikacija za očitavanje rukom pisanog teksta korištenjem dubokih neuronskih mreža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70D19D0-7072-4CF3-92C8-4063C6B6D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Stjepan Ruklić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278DDE-3C87-48C4-B1BC-C908393E90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/>
              <a:t>Završni</a:t>
            </a:r>
            <a:r>
              <a:rPr lang="en-GB"/>
              <a:t> rad br. 201</a:t>
            </a:r>
          </a:p>
        </p:txBody>
      </p:sp>
    </p:spTree>
    <p:extLst>
      <p:ext uri="{BB962C8B-B14F-4D97-AF65-F5344CB8AC3E}">
        <p14:creationId xmlns:p14="http://schemas.microsoft.com/office/powerpoint/2010/main" val="278610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8BBE-9E7D-4E01-920E-C9A347E7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Korištene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A742E-6232-430F-BF89-7E82CDD8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Klijent</a:t>
            </a:r>
            <a:endParaRPr lang="en-US" dirty="0"/>
          </a:p>
          <a:p>
            <a:pPr lvl="1"/>
            <a:r>
              <a:rPr lang="en-US" dirty="0"/>
              <a:t>Java</a:t>
            </a:r>
          </a:p>
          <a:p>
            <a:pPr lvl="1"/>
            <a:r>
              <a:rPr lang="en-US" dirty="0"/>
              <a:t>Android</a:t>
            </a:r>
          </a:p>
          <a:p>
            <a:pPr lvl="1"/>
            <a:r>
              <a:rPr lang="en-US" dirty="0"/>
              <a:t>Retrofit</a:t>
            </a:r>
          </a:p>
          <a:p>
            <a:r>
              <a:rPr lang="en-US" dirty="0" err="1"/>
              <a:t>Poslužitelj</a:t>
            </a:r>
            <a:endParaRPr lang="en-US" dirty="0"/>
          </a:p>
          <a:p>
            <a:pPr lvl="1"/>
            <a:r>
              <a:rPr lang="en-US" dirty="0"/>
              <a:t>Java Spring</a:t>
            </a:r>
          </a:p>
          <a:p>
            <a:pPr lvl="1"/>
            <a:r>
              <a:rPr lang="en-US" dirty="0"/>
              <a:t>Hibernate ORM</a:t>
            </a:r>
          </a:p>
          <a:p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pPr lvl="1"/>
            <a:r>
              <a:rPr lang="en-US" dirty="0"/>
              <a:t>PostgreSQL</a:t>
            </a:r>
          </a:p>
          <a:p>
            <a:pPr lvl="1"/>
            <a:r>
              <a:rPr lang="en-US" dirty="0" err="1"/>
              <a:t>PgAdmin</a:t>
            </a:r>
            <a:endParaRPr lang="en-US" dirty="0"/>
          </a:p>
          <a:p>
            <a:r>
              <a:rPr lang="en-US" dirty="0"/>
              <a:t>Model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en-US" dirty="0"/>
          </a:p>
          <a:p>
            <a:pPr lvl="1"/>
            <a:r>
              <a:rPr lang="en-US" dirty="0" err="1"/>
              <a:t>Keras</a:t>
            </a:r>
            <a:endParaRPr lang="en-US" dirty="0"/>
          </a:p>
          <a:p>
            <a:pPr lvl="1"/>
            <a:r>
              <a:rPr lang="en-US" dirty="0"/>
              <a:t>Google </a:t>
            </a:r>
            <a:r>
              <a:rPr lang="en-US" dirty="0" err="1"/>
              <a:t>Colab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53A7F-CF38-44F0-A0E0-0563352F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5FE99-9F0F-47B6-8ACE-38A73D154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10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07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E1BE-A693-46BE-9280-665F483D4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Zaključak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EFE5D-91D3-41F4-86EF-6F4970032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Prostor</a:t>
            </a:r>
            <a:r>
              <a:rPr lang="en-US" dirty="0"/>
              <a:t> za </a:t>
            </a:r>
            <a:r>
              <a:rPr lang="en-US" dirty="0" err="1"/>
              <a:t>poboljšanje</a:t>
            </a:r>
            <a:endParaRPr lang="en-US" dirty="0"/>
          </a:p>
          <a:p>
            <a:r>
              <a:rPr lang="en-US" dirty="0"/>
              <a:t>Model </a:t>
            </a:r>
            <a:r>
              <a:rPr lang="en-US" dirty="0" err="1"/>
              <a:t>duboke</a:t>
            </a:r>
            <a:r>
              <a:rPr lang="en-US" dirty="0"/>
              <a:t> </a:t>
            </a:r>
            <a:r>
              <a:rPr lang="en-US" dirty="0" err="1"/>
              <a:t>neuronske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en-US" dirty="0"/>
          </a:p>
          <a:p>
            <a:pPr lvl="1"/>
            <a:r>
              <a:rPr lang="en-US" dirty="0" err="1"/>
              <a:t>Izmjena</a:t>
            </a:r>
            <a:r>
              <a:rPr lang="en-US" dirty="0"/>
              <a:t> </a:t>
            </a:r>
            <a:r>
              <a:rPr lang="en-US" dirty="0" err="1"/>
              <a:t>parametara</a:t>
            </a:r>
            <a:endParaRPr lang="en-US" dirty="0"/>
          </a:p>
          <a:p>
            <a:pPr lvl="1"/>
            <a:r>
              <a:rPr lang="en-US" dirty="0" err="1"/>
              <a:t>Dodavanje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slojeva</a:t>
            </a:r>
            <a:endParaRPr lang="en-US" dirty="0"/>
          </a:p>
          <a:p>
            <a:pPr lvl="1"/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en-US" dirty="0"/>
          </a:p>
          <a:p>
            <a:r>
              <a:rPr lang="en-US" dirty="0" err="1"/>
              <a:t>Aplikacija</a:t>
            </a:r>
            <a:endParaRPr lang="en-US" dirty="0"/>
          </a:p>
          <a:p>
            <a:pPr lvl="1"/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sučelja</a:t>
            </a:r>
            <a:endParaRPr lang="en-US" dirty="0"/>
          </a:p>
          <a:p>
            <a:pPr lvl="1"/>
            <a:r>
              <a:rPr lang="en-US" dirty="0" err="1"/>
              <a:t>Sigurnost</a:t>
            </a:r>
            <a:endParaRPr lang="en-US" dirty="0"/>
          </a:p>
          <a:p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primjene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2B475-025E-49A7-8079-06CF608B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D21E3-14D6-4716-9CC7-0C3C223F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11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243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FBC69-1757-48A8-B7C7-D85282347C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13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023D9-4774-4918-BAE4-9AA7BACDE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26" y="136525"/>
            <a:ext cx="9832917" cy="902162"/>
          </a:xfrm>
        </p:spPr>
        <p:txBody>
          <a:bodyPr/>
          <a:lstStyle/>
          <a:p>
            <a:r>
              <a:rPr lang="en-US" dirty="0" err="1"/>
              <a:t>Uvod</a:t>
            </a:r>
            <a:r>
              <a:rPr lang="en-US" dirty="0"/>
              <a:t> - </a:t>
            </a:r>
            <a:r>
              <a:rPr lang="en-US" dirty="0" err="1"/>
              <a:t>motivacija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3A13-5AD1-415A-AD1A-C351CCB04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26" y="1411549"/>
            <a:ext cx="11629748" cy="4729903"/>
          </a:xfrm>
        </p:spPr>
        <p:txBody>
          <a:bodyPr/>
          <a:lstStyle/>
          <a:p>
            <a:r>
              <a:rPr lang="en-US" dirty="0" err="1"/>
              <a:t>Skenirane</a:t>
            </a:r>
            <a:r>
              <a:rPr lang="en-US" dirty="0"/>
              <a:t> pdf </a:t>
            </a:r>
            <a:r>
              <a:rPr lang="en-US" dirty="0" err="1"/>
              <a:t>skripte</a:t>
            </a:r>
            <a:endParaRPr lang="en-US" dirty="0"/>
          </a:p>
          <a:p>
            <a:r>
              <a:rPr lang="en-US" dirty="0" err="1"/>
              <a:t>Primjena</a:t>
            </a:r>
            <a:endParaRPr lang="en-US" dirty="0"/>
          </a:p>
          <a:p>
            <a:pPr lvl="1"/>
            <a:r>
              <a:rPr lang="en-US" dirty="0"/>
              <a:t>Text to speech</a:t>
            </a:r>
          </a:p>
          <a:p>
            <a:pPr lvl="1"/>
            <a:r>
              <a:rPr lang="hr-HR" dirty="0"/>
              <a:t>Digitalizacija</a:t>
            </a:r>
            <a:r>
              <a:rPr lang="en-US" dirty="0"/>
              <a:t> </a:t>
            </a:r>
            <a:r>
              <a:rPr lang="en-US" dirty="0" err="1"/>
              <a:t>dokumenata</a:t>
            </a:r>
            <a:endParaRPr lang="en-US" dirty="0"/>
          </a:p>
          <a:p>
            <a:pPr lvl="1"/>
            <a:r>
              <a:rPr lang="hr-HR" dirty="0"/>
              <a:t>Ekstrakcija informacija</a:t>
            </a:r>
          </a:p>
          <a:p>
            <a:endParaRPr lang="en-US" dirty="0"/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9411E-2873-4499-8AA5-15D326B0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Zagreb, </a:t>
            </a:r>
            <a:r>
              <a:rPr lang="en-GB" err="1"/>
              <a:t>srpanj</a:t>
            </a:r>
            <a:r>
              <a:rPr lang="en-GB"/>
              <a:t>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3BDCF-ED7E-47C0-85AB-6A358FB73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98976BA-759F-4E81-AA35-BFB7FE29E2CE}" type="slidenum">
              <a:rPr lang="en-GB" smtClean="0"/>
              <a:pPr/>
              <a:t>2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17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F7E49B-F500-4E72-A136-C9F439BD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Optičko</a:t>
            </a:r>
            <a:r>
              <a:rPr lang="en-US" dirty="0"/>
              <a:t>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/>
              <a:t>znakova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42620D-0C7C-4067-BCAA-28C78CBE9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26" y="1411550"/>
            <a:ext cx="11629748" cy="501334"/>
          </a:xfrm>
        </p:spPr>
        <p:txBody>
          <a:bodyPr/>
          <a:lstStyle/>
          <a:p>
            <a:r>
              <a:rPr lang="en-US" dirty="0" err="1"/>
              <a:t>Računalni</a:t>
            </a:r>
            <a:r>
              <a:rPr lang="en-US" dirty="0"/>
              <a:t> vid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9BB9E73-94EA-44A7-88F7-FC3D30D8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FAAD710-24AB-444A-A30A-8F5A4A76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3</a:t>
            </a:fld>
            <a:r>
              <a:rPr lang="hr-HR"/>
              <a:t>/x</a:t>
            </a:r>
            <a:endParaRPr lang="en-GB"/>
          </a:p>
        </p:txBody>
      </p:sp>
      <p:graphicFrame>
        <p:nvGraphicFramePr>
          <p:cNvPr id="6" name="Dijagram 5">
            <a:extLst>
              <a:ext uri="{FF2B5EF4-FFF2-40B4-BE49-F238E27FC236}">
                <a16:creationId xmlns:a16="http://schemas.microsoft.com/office/drawing/2014/main" id="{A1B596D9-6160-44DD-8BF5-BA1E4B66E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892738"/>
              </p:ext>
            </p:extLst>
          </p:nvPr>
        </p:nvGraphicFramePr>
        <p:xfrm>
          <a:off x="569626" y="2285747"/>
          <a:ext cx="10538085" cy="2945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459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0716-B27E-4CDD-8565-5D7C4E84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Podaci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F68F8-B8A5-407B-BA6C-82C8A618B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26" y="1411550"/>
            <a:ext cx="6317794" cy="2962944"/>
          </a:xfrm>
        </p:spPr>
        <p:txBody>
          <a:bodyPr/>
          <a:lstStyle/>
          <a:p>
            <a:r>
              <a:rPr lang="en-US" dirty="0"/>
              <a:t>Handwriting Recognition</a:t>
            </a:r>
          </a:p>
          <a:p>
            <a:r>
              <a:rPr lang="en-US" dirty="0" err="1"/>
              <a:t>HandWritten_Character</a:t>
            </a:r>
            <a:endParaRPr lang="en-US" dirty="0"/>
          </a:p>
          <a:p>
            <a:r>
              <a:rPr lang="en-US" dirty="0"/>
              <a:t>ABCDEFGHIJKLMNOPQRSTUVWXYZ</a:t>
            </a:r>
          </a:p>
          <a:p>
            <a:r>
              <a:rPr lang="en-US" dirty="0"/>
              <a:t>0123456789</a:t>
            </a:r>
          </a:p>
          <a:p>
            <a:r>
              <a:rPr lang="en-US" dirty="0"/>
              <a:t>#$&amp;@-’ </a:t>
            </a:r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A93831-31EF-41A1-83FC-2177FF86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CF1D3-8419-4894-985B-C89BD9FE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4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49E7DCE-AA76-4BC6-8604-71DE28322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423" y="1511028"/>
            <a:ext cx="1051560" cy="105156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B57E1B8-20E9-4B44-9F70-410CC5F8CD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584" y="1511028"/>
            <a:ext cx="1051560" cy="105156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99330174-63B4-4771-A3C9-E35C751AD9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262" y="1511028"/>
            <a:ext cx="1051561" cy="1051561"/>
          </a:xfrm>
          <a:prstGeom prst="rect">
            <a:avLst/>
          </a:prstGeom>
        </p:spPr>
      </p:pic>
      <p:pic>
        <p:nvPicPr>
          <p:cNvPr id="43" name="Picture 4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12447760-DD0D-4CBB-9CB9-932D2D717D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430" y="4714570"/>
            <a:ext cx="4540807" cy="991303"/>
          </a:xfrm>
          <a:prstGeom prst="rect">
            <a:avLst/>
          </a:prstGeom>
        </p:spPr>
      </p:pic>
      <p:pic>
        <p:nvPicPr>
          <p:cNvPr id="45" name="Picture 44" descr="Text, letter&#10;&#10;Description automatically generated">
            <a:extLst>
              <a:ext uri="{FF2B5EF4-FFF2-40B4-BE49-F238E27FC236}">
                <a16:creationId xmlns:a16="http://schemas.microsoft.com/office/drawing/2014/main" id="{62386D17-FA60-4618-8F7D-8E73F9EA43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8" y="5000297"/>
            <a:ext cx="3867530" cy="68090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DFAFBDE-A87D-49F4-AA84-98AA5BAD71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584" y="2946664"/>
            <a:ext cx="1051560" cy="105156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87451CC-3037-452B-A5C6-65A8EE1E5D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423" y="2951109"/>
            <a:ext cx="1051560" cy="105156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523AA24-D6EA-4E6D-846D-A2D10AB78CD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047" y="2978686"/>
            <a:ext cx="105156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4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B9AF8-C6FC-469F-9B5B-CE76554F1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neurosnke</a:t>
            </a:r>
            <a:r>
              <a:rPr lang="en-US" dirty="0"/>
              <a:t> </a:t>
            </a:r>
            <a:r>
              <a:rPr lang="en-US" dirty="0" err="1"/>
              <a:t>mreže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75742-C6FD-42F6-9934-B2D502FF2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25" y="1411549"/>
            <a:ext cx="5124251" cy="4526264"/>
          </a:xfrm>
        </p:spPr>
        <p:txBody>
          <a:bodyPr>
            <a:normAutofit/>
          </a:bodyPr>
          <a:lstStyle/>
          <a:p>
            <a:r>
              <a:rPr lang="en-US" dirty="0" err="1"/>
              <a:t>Ulazni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(256 x 64)</a:t>
            </a:r>
          </a:p>
          <a:p>
            <a:r>
              <a:rPr lang="en-US" dirty="0" err="1"/>
              <a:t>Skriveni</a:t>
            </a:r>
            <a:r>
              <a:rPr lang="en-US" dirty="0"/>
              <a:t> </a:t>
            </a:r>
            <a:r>
              <a:rPr lang="en-US" dirty="0" err="1"/>
              <a:t>slojevi</a:t>
            </a:r>
            <a:endParaRPr lang="en-US" dirty="0"/>
          </a:p>
          <a:p>
            <a:pPr lvl="1"/>
            <a:r>
              <a:rPr lang="en-US" dirty="0" err="1"/>
              <a:t>Konvolucijski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(3 x 3)</a:t>
            </a:r>
          </a:p>
          <a:p>
            <a:pPr lvl="1"/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sažimanja</a:t>
            </a:r>
            <a:r>
              <a:rPr lang="en-US" dirty="0"/>
              <a:t> (2 x 2) (max)</a:t>
            </a:r>
          </a:p>
          <a:p>
            <a:pPr lvl="1"/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poravnanja</a:t>
            </a:r>
            <a:r>
              <a:rPr lang="en-US" dirty="0"/>
              <a:t> (64 x 1024)</a:t>
            </a:r>
          </a:p>
          <a:p>
            <a:pPr lvl="1"/>
            <a:r>
              <a:rPr lang="en-US" dirty="0" err="1"/>
              <a:t>Povratni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(LSTM)</a:t>
            </a:r>
          </a:p>
          <a:p>
            <a:r>
              <a:rPr lang="en-US" dirty="0" err="1"/>
              <a:t>Izlazni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(64 x 44)</a:t>
            </a:r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38B1B-FCB7-4678-B14E-42EC3458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AA7A3-E91B-4BAB-A542-3B2CF5A3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5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D8ADA94B-0108-490A-BAC5-BF73B7ED8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91" y="1273739"/>
            <a:ext cx="3330754" cy="484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3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77C43-D93D-476E-9DDB-55A876C2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Točnost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D4B9A-A8AF-41D6-A405-A48416632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40,000</a:t>
            </a:r>
          </a:p>
          <a:p>
            <a:r>
              <a:rPr lang="en-US" dirty="0"/>
              <a:t>Handwriting Recognition 84.52% / 69.47% (12,000 - 30%)</a:t>
            </a:r>
          </a:p>
          <a:p>
            <a:r>
              <a:rPr lang="en-US" dirty="0" err="1"/>
              <a:t>HandWritten_Character</a:t>
            </a:r>
            <a:r>
              <a:rPr lang="en-US" dirty="0"/>
              <a:t> 90.03% (28,000 - 70%)</a:t>
            </a:r>
          </a:p>
          <a:p>
            <a:r>
              <a:rPr lang="en-US" dirty="0"/>
              <a:t>85.97% / 83.86%</a:t>
            </a:r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FCDD1-10D4-486E-89BB-BCB8DEFB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3C94F-9B59-4840-8145-EE3208DF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6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60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8B6C-04EA-4CDE-9DF9-0096C6990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Arhitektura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F5489-B5AB-43A8-A7C1-39AF47F25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26" y="1411549"/>
            <a:ext cx="11629748" cy="1117036"/>
          </a:xfrm>
        </p:spPr>
        <p:txBody>
          <a:bodyPr/>
          <a:lstStyle/>
          <a:p>
            <a:r>
              <a:rPr lang="en-US" dirty="0" err="1"/>
              <a:t>Arhiktekturni</a:t>
            </a:r>
            <a:r>
              <a:rPr lang="en-US" dirty="0"/>
              <a:t> </a:t>
            </a:r>
            <a:r>
              <a:rPr lang="en-US" dirty="0" err="1"/>
              <a:t>obrazac</a:t>
            </a:r>
            <a:r>
              <a:rPr lang="en-US" dirty="0"/>
              <a:t> model - </a:t>
            </a:r>
            <a:r>
              <a:rPr lang="en-US" dirty="0" err="1"/>
              <a:t>pogled</a:t>
            </a:r>
            <a:r>
              <a:rPr lang="en-US" dirty="0"/>
              <a:t> – </a:t>
            </a:r>
            <a:r>
              <a:rPr lang="en-US" dirty="0" err="1"/>
              <a:t>nadzornik</a:t>
            </a:r>
            <a:r>
              <a:rPr lang="en-US" dirty="0"/>
              <a:t> (MVC)</a:t>
            </a:r>
          </a:p>
          <a:p>
            <a:endParaRPr lang="en-US" dirty="0"/>
          </a:p>
          <a:p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EA6719-C2E2-482B-87F3-88806B17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3B0AC-A1D1-4063-A00B-0DE6ACBB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7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B94CE6E0-36C5-4830-BA4D-BDEDAFB7C9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860" y="3084431"/>
            <a:ext cx="9128280" cy="16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3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D2BE6-63F5-44AB-AAC6-84A9C420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Troslojna</a:t>
            </a:r>
            <a:r>
              <a:rPr lang="en-US" dirty="0"/>
              <a:t> </a:t>
            </a:r>
            <a:r>
              <a:rPr lang="en-US" dirty="0" err="1"/>
              <a:t>arhitektura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0930B-C785-41CF-B43E-39658322F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nadglednik</a:t>
            </a:r>
            <a:endParaRPr lang="en-US" dirty="0"/>
          </a:p>
          <a:p>
            <a:r>
              <a:rPr lang="en-US" dirty="0" err="1"/>
              <a:t>Servisni</a:t>
            </a:r>
            <a:r>
              <a:rPr lang="en-US" dirty="0"/>
              <a:t> </a:t>
            </a:r>
            <a:r>
              <a:rPr lang="en-US" dirty="0" err="1"/>
              <a:t>sloj</a:t>
            </a:r>
            <a:endParaRPr lang="en-US" dirty="0"/>
          </a:p>
          <a:p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repozitorija</a:t>
            </a:r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FDCA3-1070-4FD0-9180-2628B717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FCB79-D334-4135-B385-C4941E8D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8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FD7428A2-DE11-40A2-A45C-AB3317630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5" y="3637344"/>
            <a:ext cx="87058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35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3B20-ACD4-4415-8E4C-80EECD4AA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hr-HR" dirty="0"/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9BEA03DF-FE9E-4F4A-B88B-DD45DD515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4" y="1491351"/>
            <a:ext cx="6232380" cy="2073652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17908-E24C-462F-BFCC-C7B6C50C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Zagreb, srpanj 2021.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81A3B-7E32-427C-B6A7-F5E95039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976BA-759F-4E81-AA35-BFB7FE29E2CE}" type="slidenum">
              <a:rPr lang="en-GB" smtClean="0"/>
              <a:pPr/>
              <a:t>9</a:t>
            </a:fld>
            <a:r>
              <a:rPr lang="hr-HR" dirty="0"/>
              <a:t>/</a:t>
            </a:r>
            <a:r>
              <a:rPr lang="en-US" dirty="0"/>
              <a:t>11</a:t>
            </a:r>
            <a:endParaRPr lang="en-GB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1151C635-7551-423C-BF18-3FEBA47A2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811" y="3429000"/>
            <a:ext cx="5037989" cy="256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74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</TotalTime>
  <Words>296</Words>
  <Application>Microsoft Office PowerPoint</Application>
  <PresentationFormat>Široki zaslon</PresentationFormat>
  <Paragraphs>98</Paragraphs>
  <Slides>12</Slides>
  <Notes>10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  <vt:variant>
        <vt:lpstr>Prilagođene projekcije</vt:lpstr>
      </vt:variant>
      <vt:variant>
        <vt:i4>1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Mobilna aplikacija za očitavanje rukom pisanog teksta korištenjem dubokih neuronskih mreža</vt:lpstr>
      <vt:lpstr>Uvod - motivacija</vt:lpstr>
      <vt:lpstr>Optičko prepoznavanje znakova</vt:lpstr>
      <vt:lpstr>Podaci</vt:lpstr>
      <vt:lpstr>Model neurosnke mreže</vt:lpstr>
      <vt:lpstr>Točnost</vt:lpstr>
      <vt:lpstr>Arhitektura</vt:lpstr>
      <vt:lpstr>Troslojna arhitektura</vt:lpstr>
      <vt:lpstr>Baza podataka</vt:lpstr>
      <vt:lpstr>Korištene tehnologije</vt:lpstr>
      <vt:lpstr>Zaključak</vt:lpstr>
      <vt:lpstr>Hvala na pažnji</vt:lpstr>
      <vt:lpstr>Prilagođena projekcija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ZTEL predložak</dc:title>
  <dc:subject/>
  <dc:creator>ZTEL</dc:creator>
  <cp:keywords/>
  <dc:description/>
  <cp:lastModifiedBy>Stjepan Ruklić</cp:lastModifiedBy>
  <cp:revision>65</cp:revision>
  <dcterms:created xsi:type="dcterms:W3CDTF">2020-06-18T09:33:21Z</dcterms:created>
  <dcterms:modified xsi:type="dcterms:W3CDTF">2021-07-06T15:25:37Z</dcterms:modified>
  <cp:category/>
</cp:coreProperties>
</file>