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6" r:id="rId2"/>
    <p:sldMasterId id="2147483762" r:id="rId3"/>
  </p:sldMasterIdLst>
  <p:notesMasterIdLst>
    <p:notesMasterId r:id="rId17"/>
  </p:notesMasterIdLst>
  <p:sldIdLst>
    <p:sldId id="256" r:id="rId4"/>
    <p:sldId id="257" r:id="rId5"/>
    <p:sldId id="259" r:id="rId6"/>
    <p:sldId id="258" r:id="rId7"/>
    <p:sldId id="260" r:id="rId8"/>
    <p:sldId id="264" r:id="rId9"/>
    <p:sldId id="261" r:id="rId10"/>
    <p:sldId id="265" r:id="rId11"/>
    <p:sldId id="262" r:id="rId12"/>
    <p:sldId id="267" r:id="rId13"/>
    <p:sldId id="268" r:id="rId14"/>
    <p:sldId id="263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787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84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08B4D-AD02-4CB6-8ADC-1B09B073D297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87A99-C3F5-4A2A-AF67-4A39D7B497B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567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87A99-C3F5-4A2A-AF67-4A39D7B497BE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1611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553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418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6942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9956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6030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2707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3297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72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75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3392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878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5864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5596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324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14168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0343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04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6512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27279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0686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7830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554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65946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35087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679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13889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57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948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8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774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915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105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844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629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7706E56-D788-4CC6-B7EA-5A11DB79FEAF}" type="datetimeFigureOut">
              <a:rPr lang="hr-HR" smtClean="0"/>
              <a:t>6.7.2017.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D0E4087-D430-435D-A9B4-0AF145A6D116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16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POSTUPCI ODABIRA ZNAČAJKI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Josip Renić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79EAD177-0C78-442B-A2EF-3DF2979F2038}"/>
              </a:ext>
            </a:extLst>
          </p:cNvPr>
          <p:cNvSpPr txBox="1"/>
          <p:nvPr/>
        </p:nvSpPr>
        <p:spPr>
          <a:xfrm>
            <a:off x="637129" y="442452"/>
            <a:ext cx="110907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Sveučilište u Zagrebu Fakultet elektrotehnike i računarstva</a:t>
            </a:r>
          </a:p>
          <a:p>
            <a:r>
              <a:rPr lang="hr-HR" sz="3200" dirty="0"/>
              <a:t>Završni rad: Postupci odabira značajki</a:t>
            </a:r>
          </a:p>
          <a:p>
            <a:r>
              <a:rPr lang="hr-HR" sz="3200" dirty="0"/>
              <a:t>Student: Josip Renić</a:t>
            </a:r>
            <a:br>
              <a:rPr lang="hr-HR" sz="3200" dirty="0"/>
            </a:br>
            <a:r>
              <a:rPr lang="hr-HR" sz="3200" dirty="0"/>
              <a:t>Mentor: doc. dr. </a:t>
            </a:r>
            <a:r>
              <a:rPr lang="hr-HR" sz="3200" dirty="0" err="1"/>
              <a:t>sc</a:t>
            </a:r>
            <a:r>
              <a:rPr lang="hr-HR" sz="3200" dirty="0"/>
              <a:t>. Alan Jović</a:t>
            </a:r>
            <a:br>
              <a:rPr lang="hr-HR" sz="3200" dirty="0"/>
            </a:br>
            <a:r>
              <a:rPr lang="hr-HR" sz="3200" dirty="0"/>
              <a:t>Datum obrane: 3. 7. 2017.</a:t>
            </a:r>
          </a:p>
        </p:txBody>
      </p:sp>
    </p:spTree>
    <p:extLst>
      <p:ext uri="{BB962C8B-B14F-4D97-AF65-F5344CB8AC3E}">
        <p14:creationId xmlns:p14="http://schemas.microsoft.com/office/powerpoint/2010/main" val="781732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451" y="570027"/>
            <a:ext cx="9199098" cy="571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984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ReliefF</a:t>
            </a:r>
            <a:r>
              <a:rPr lang="hr-HR" dirty="0"/>
              <a:t> nad </a:t>
            </a:r>
            <a:r>
              <a:rPr lang="hr-HR" dirty="0" err="1"/>
              <a:t>vote</a:t>
            </a:r>
            <a:r>
              <a:rPr lang="hr-HR" dirty="0"/>
              <a:t> i </a:t>
            </a:r>
            <a:r>
              <a:rPr lang="hr-HR" dirty="0" err="1"/>
              <a:t>audiology</a:t>
            </a:r>
            <a:r>
              <a:rPr lang="hr-HR" dirty="0"/>
              <a:t> skupovima</a:t>
            </a: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391009"/>
              </p:ext>
            </p:extLst>
          </p:nvPr>
        </p:nvGraphicFramePr>
        <p:xfrm>
          <a:off x="1024127" y="2084829"/>
          <a:ext cx="5000853" cy="4483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4557">
                  <a:extLst>
                    <a:ext uri="{9D8B030D-6E8A-4147-A177-3AD203B41FA5}">
                      <a16:colId xmlns:a16="http://schemas.microsoft.com/office/drawing/2014/main" val="3710415410"/>
                    </a:ext>
                  </a:extLst>
                </a:gridCol>
                <a:gridCol w="1344593">
                  <a:extLst>
                    <a:ext uri="{9D8B030D-6E8A-4147-A177-3AD203B41FA5}">
                      <a16:colId xmlns:a16="http://schemas.microsoft.com/office/drawing/2014/main" val="912242211"/>
                    </a:ext>
                  </a:extLst>
                </a:gridCol>
                <a:gridCol w="1441703">
                  <a:extLst>
                    <a:ext uri="{9D8B030D-6E8A-4147-A177-3AD203B41FA5}">
                      <a16:colId xmlns:a16="http://schemas.microsoft.com/office/drawing/2014/main" val="1467709283"/>
                    </a:ext>
                  </a:extLst>
                </a:gridCol>
              </a:tblGrid>
              <a:tr h="3635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Značajke</a:t>
                      </a:r>
                      <a:endParaRPr lang="hr-HR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RelifF_W</a:t>
                      </a:r>
                      <a:endParaRPr lang="hr-HR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RelifF</a:t>
                      </a:r>
                      <a:endParaRPr lang="hr-HR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8436076"/>
                  </a:ext>
                </a:extLst>
              </a:tr>
              <a:tr h="2423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physician-fee-freeze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0,6734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0,677011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2059341"/>
                  </a:ext>
                </a:extLst>
              </a:tr>
              <a:tr h="2423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crime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0,3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0,297356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7335344"/>
                  </a:ext>
                </a:extLst>
              </a:tr>
              <a:tr h="2423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 err="1">
                          <a:effectLst/>
                        </a:rPr>
                        <a:t>synfuels-corporation-cutback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0,2756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0,283678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9287747"/>
                  </a:ext>
                </a:extLst>
              </a:tr>
              <a:tr h="2423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adoption-of-the-budget-resolution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0,2548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0,249425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0168398"/>
                  </a:ext>
                </a:extLst>
              </a:tr>
              <a:tr h="2423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 err="1">
                          <a:effectLst/>
                        </a:rPr>
                        <a:t>el-salvador-aid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0,1971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0,196437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4853675"/>
                  </a:ext>
                </a:extLst>
              </a:tr>
              <a:tr h="2423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duty-free-exports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0,1898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0,198161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8959456"/>
                  </a:ext>
                </a:extLst>
              </a:tr>
              <a:tr h="2423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immigration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0,1879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0,186092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711082"/>
                  </a:ext>
                </a:extLst>
              </a:tr>
              <a:tr h="2423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education-spending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0,1695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0,162414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4779595"/>
                  </a:ext>
                </a:extLst>
              </a:tr>
              <a:tr h="2423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water-project-cost-sharing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0,1228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0,124368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7599944"/>
                  </a:ext>
                </a:extLst>
              </a:tr>
              <a:tr h="2423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superfund-right-to-sue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0,111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0,114713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978296"/>
                  </a:ext>
                </a:extLst>
              </a:tr>
              <a:tr h="2423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handicapped-infants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0,1087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0,103563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8452947"/>
                  </a:ext>
                </a:extLst>
              </a:tr>
              <a:tr h="2423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religious-groups-in-schools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0,1075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0,108391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943671"/>
                  </a:ext>
                </a:extLst>
              </a:tr>
              <a:tr h="2423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mx-missile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0,0994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0,093563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2802234"/>
                  </a:ext>
                </a:extLst>
              </a:tr>
              <a:tr h="2423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aid-to-nicaraguan-contras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0,0686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0,069885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7998927"/>
                  </a:ext>
                </a:extLst>
              </a:tr>
              <a:tr h="2423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anti-satellite-test-ban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0,0599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0,059770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3146274"/>
                  </a:ext>
                </a:extLst>
              </a:tr>
              <a:tr h="48467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export-administration-act-south-africa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0,0511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0,052529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2125219"/>
                  </a:ext>
                </a:extLst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614460"/>
              </p:ext>
            </p:extLst>
          </p:nvPr>
        </p:nvGraphicFramePr>
        <p:xfrm>
          <a:off x="6167023" y="2084829"/>
          <a:ext cx="4577177" cy="4483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938">
                  <a:extLst>
                    <a:ext uri="{9D8B030D-6E8A-4147-A177-3AD203B41FA5}">
                      <a16:colId xmlns:a16="http://schemas.microsoft.com/office/drawing/2014/main" val="182573615"/>
                    </a:ext>
                  </a:extLst>
                </a:gridCol>
                <a:gridCol w="1230678">
                  <a:extLst>
                    <a:ext uri="{9D8B030D-6E8A-4147-A177-3AD203B41FA5}">
                      <a16:colId xmlns:a16="http://schemas.microsoft.com/office/drawing/2014/main" val="822647841"/>
                    </a:ext>
                  </a:extLst>
                </a:gridCol>
                <a:gridCol w="1319561">
                  <a:extLst>
                    <a:ext uri="{9D8B030D-6E8A-4147-A177-3AD203B41FA5}">
                      <a16:colId xmlns:a16="http://schemas.microsoft.com/office/drawing/2014/main" val="930491243"/>
                    </a:ext>
                  </a:extLst>
                </a:gridCol>
              </a:tblGrid>
              <a:tr h="4075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Značajke</a:t>
                      </a:r>
                      <a:endParaRPr lang="hr-HR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RelifF_W</a:t>
                      </a:r>
                      <a:endParaRPr lang="hr-HR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RelifF</a:t>
                      </a:r>
                      <a:endParaRPr lang="hr-HR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8314619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age_gt_60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0,5402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0,540260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8888816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history_noise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0,3278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0,327621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7261188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tymp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0,2903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0,290734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8177371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o_ar_c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0,2572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0,257032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5674364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air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0,2173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0,212525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4651617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ar_c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0,2096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0,206764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2223613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ar_u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0,1971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0,198801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9338340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airBoneGap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0,1802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0,180294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6036936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bone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0,1563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0,156667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2396103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boneAbnormal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0.1220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0,124084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9063654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o_ar_u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0,1041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0,108997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8593476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speech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0,0970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0,101029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0101035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notch_at_4k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0,0705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0,070812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6062358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notch _4k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0,0700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0,065063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4244404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history_dizziness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0,0652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0,064892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438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730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Zašto koristiti postupke odabira značajki?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Bolje razumijevanje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Poboljšanje točnosti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Smanjenje vremena izgradnje modela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Svaki postupak je specifičan!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Nemamo „</a:t>
            </a:r>
            <a:r>
              <a:rPr lang="hr-HR" dirty="0" err="1"/>
              <a:t>silver</a:t>
            </a:r>
            <a:r>
              <a:rPr lang="hr-HR" dirty="0"/>
              <a:t> </a:t>
            </a:r>
            <a:r>
              <a:rPr lang="hr-HR" dirty="0" err="1"/>
              <a:t>bullet</a:t>
            </a:r>
            <a:r>
              <a:rPr lang="hr-HR" dirty="0"/>
              <a:t>”!</a:t>
            </a:r>
          </a:p>
        </p:txBody>
      </p:sp>
    </p:spTree>
    <p:extLst>
      <p:ext uri="{BB962C8B-B14F-4D97-AF65-F5344CB8AC3E}">
        <p14:creationId xmlns:p14="http://schemas.microsoft.com/office/powerpoint/2010/main" val="2588164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zervirano mjesto sadržaj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194" y="420611"/>
            <a:ext cx="5937124" cy="601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Podatci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Podjela postupaka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3 implementacije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err="1"/>
              <a:t>Symmetrical</a:t>
            </a:r>
            <a:r>
              <a:rPr lang="hr-HR" dirty="0"/>
              <a:t> </a:t>
            </a:r>
            <a:r>
              <a:rPr lang="hr-HR" dirty="0" err="1"/>
              <a:t>uncertainty</a:t>
            </a:r>
            <a:endParaRPr lang="hr-H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err="1"/>
              <a:t>ChiSquare</a:t>
            </a:r>
            <a:endParaRPr lang="hr-H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err="1"/>
              <a:t>ReliefF</a:t>
            </a: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Zaključak – zašto i kada primijeniti postupke?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9386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Podatci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Medicina (DNK analiza), društvene mreže, obrada teksta i slike, meteorologija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UC Irvine </a:t>
            </a:r>
            <a:r>
              <a:rPr lang="hr-HR" dirty="0" err="1"/>
              <a:t>Repository</a:t>
            </a:r>
            <a:r>
              <a:rPr lang="hr-HR" dirty="0"/>
              <a:t> – </a:t>
            </a:r>
            <a:r>
              <a:rPr lang="hr-HR" i="1" dirty="0" err="1"/>
              <a:t>Arrhythmia</a:t>
            </a:r>
            <a:r>
              <a:rPr lang="hr-HR" i="1" dirty="0"/>
              <a:t>(279), </a:t>
            </a:r>
            <a:r>
              <a:rPr lang="hr-HR" i="1" dirty="0" err="1"/>
              <a:t>BlogFeedback</a:t>
            </a:r>
            <a:r>
              <a:rPr lang="hr-HR" i="1" dirty="0"/>
              <a:t>(281), </a:t>
            </a:r>
            <a:r>
              <a:rPr lang="hr-HR" i="1" dirty="0" err="1"/>
              <a:t>Greenhouse</a:t>
            </a:r>
            <a:r>
              <a:rPr lang="hr-HR" i="1" dirty="0"/>
              <a:t> Gas </a:t>
            </a:r>
            <a:r>
              <a:rPr lang="hr-HR" i="1" dirty="0" err="1"/>
              <a:t>Observing</a:t>
            </a:r>
            <a:r>
              <a:rPr lang="hr-HR" i="1" dirty="0"/>
              <a:t> Network(5232)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r>
              <a:rPr lang="hr-HR" dirty="0" err="1"/>
              <a:t>Weka</a:t>
            </a:r>
            <a:r>
              <a:rPr lang="hr-HR" dirty="0"/>
              <a:t> i </a:t>
            </a:r>
            <a:r>
              <a:rPr lang="hr-HR" dirty="0" err="1"/>
              <a:t>RapidMiner</a:t>
            </a:r>
            <a:endParaRPr lang="hr-H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err="1"/>
              <a:t>weather.nominal</a:t>
            </a:r>
            <a:r>
              <a:rPr lang="hr-HR" dirty="0"/>
              <a:t> (4)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err="1"/>
              <a:t>vote</a:t>
            </a:r>
            <a:r>
              <a:rPr lang="hr-HR" dirty="0"/>
              <a:t> (16)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 err="1"/>
              <a:t>audiology</a:t>
            </a:r>
            <a:r>
              <a:rPr lang="hr-HR" dirty="0"/>
              <a:t> (69)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2369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Podjela postupaka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POSTUPCI OMOTAČA - </a:t>
            </a:r>
            <a:r>
              <a:rPr lang="hr-HR" dirty="0" err="1"/>
              <a:t>minimizacija</a:t>
            </a:r>
            <a:r>
              <a:rPr lang="hr-HR" dirty="0"/>
              <a:t> pogreške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FILTARSKI POSTUPCI - vrednovanje značajki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UGRAĐENI POSTUPCI - dio algoritma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HIBRIDNI POSTUPCI - kombinacija filtarskih i omotača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5253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Symmetrical</a:t>
            </a:r>
            <a:r>
              <a:rPr lang="hr-HR" dirty="0"/>
              <a:t> </a:t>
            </a:r>
            <a:r>
              <a:rPr lang="hr-HR" dirty="0" err="1"/>
              <a:t>uncertainty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hr-HR" dirty="0"/>
                  <a:t> Mjera korelacije između značajke i klase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hr-HR" dirty="0"/>
                  <a:t> Visoka korelacije = korisna značajka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hr-HR" dirty="0"/>
                  <a:t> Linearna korelacija vs informacijska dobit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hr-HR" b="0" dirty="0"/>
                  <a:t> Informacijska dobit: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𝐼𝐺</m:t>
                    </m:r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hr-HR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endChr m:val="|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hr-HR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r-HR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hr-HR" dirty="0"/>
                  <a:t> Normalizacijom dobivamo </a:t>
                </a:r>
                <a:r>
                  <a:rPr lang="hr-HR" dirty="0" err="1"/>
                  <a:t>Symmetrical</a:t>
                </a:r>
                <a:r>
                  <a:rPr lang="hr-HR" dirty="0"/>
                  <a:t> </a:t>
                </a:r>
                <a:r>
                  <a:rPr lang="hr-HR" dirty="0" err="1"/>
                  <a:t>uncertainty</a:t>
                </a:r>
                <a:r>
                  <a:rPr lang="hr-HR" dirty="0"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r-HR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hr-HR" i="1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begChr m:val="["/>
                        <m:endChr m:val="]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𝐼𝐺</m:t>
                            </m:r>
                            <m:d>
                              <m:d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</m:d>
                          </m:num>
                          <m:den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d>
                              <m:d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d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d>
                              <m:d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</m:d>
                          </m:den>
                        </m:f>
                      </m:e>
                    </m:d>
                  </m:oMath>
                </a14:m>
                <a:endParaRPr lang="hr-HR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hr-HR" dirty="0"/>
                  <a:t> Raspon vrijednosti [0,1]</a:t>
                </a: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2" t="-181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Rezervirano mjesto sadržaj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475" y="963388"/>
            <a:ext cx="4010441" cy="202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806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SU nad </a:t>
            </a:r>
            <a:r>
              <a:rPr lang="hr-HR" dirty="0" err="1"/>
              <a:t>vote</a:t>
            </a:r>
            <a:r>
              <a:rPr lang="hr-HR" dirty="0"/>
              <a:t> i </a:t>
            </a:r>
            <a:r>
              <a:rPr lang="hr-HR" dirty="0" err="1"/>
              <a:t>audiology</a:t>
            </a:r>
            <a:r>
              <a:rPr lang="hr-HR" dirty="0"/>
              <a:t> skupovima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481768"/>
              </p:ext>
            </p:extLst>
          </p:nvPr>
        </p:nvGraphicFramePr>
        <p:xfrm>
          <a:off x="1024127" y="2084832"/>
          <a:ext cx="5000853" cy="4477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4557">
                  <a:extLst>
                    <a:ext uri="{9D8B030D-6E8A-4147-A177-3AD203B41FA5}">
                      <a16:colId xmlns:a16="http://schemas.microsoft.com/office/drawing/2014/main" val="712820422"/>
                    </a:ext>
                  </a:extLst>
                </a:gridCol>
                <a:gridCol w="1344593">
                  <a:extLst>
                    <a:ext uri="{9D8B030D-6E8A-4147-A177-3AD203B41FA5}">
                      <a16:colId xmlns:a16="http://schemas.microsoft.com/office/drawing/2014/main" val="3222353928"/>
                    </a:ext>
                  </a:extLst>
                </a:gridCol>
                <a:gridCol w="1441703">
                  <a:extLst>
                    <a:ext uri="{9D8B030D-6E8A-4147-A177-3AD203B41FA5}">
                      <a16:colId xmlns:a16="http://schemas.microsoft.com/office/drawing/2014/main" val="130972056"/>
                    </a:ext>
                  </a:extLst>
                </a:gridCol>
              </a:tblGrid>
              <a:tr h="3382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Značajke</a:t>
                      </a:r>
                      <a:endParaRPr lang="hr-HR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SU_W</a:t>
                      </a:r>
                      <a:endParaRPr lang="hr-HR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SU</a:t>
                      </a:r>
                      <a:endParaRPr lang="hr-HR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4713806"/>
                  </a:ext>
                </a:extLst>
              </a:tr>
              <a:tr h="2536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physician-fee-freeze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0,728786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0,78037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3608637"/>
                  </a:ext>
                </a:extLst>
              </a:tr>
              <a:tr h="2536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adoption-of-the-budget-resolution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0,432598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0,45862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9165105"/>
                  </a:ext>
                </a:extLst>
              </a:tr>
              <a:tr h="2536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el-salvador-aid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0,4105911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0,43910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5245859"/>
                  </a:ext>
                </a:extLst>
              </a:tr>
              <a:tr h="2536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 err="1">
                          <a:effectLst/>
                        </a:rPr>
                        <a:t>education-spending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0,3499392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0,41593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3410446"/>
                  </a:ext>
                </a:extLst>
              </a:tr>
              <a:tr h="2536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crime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0,3224629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0,36148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1417331"/>
                  </a:ext>
                </a:extLst>
              </a:tr>
              <a:tr h="2536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aid-to-nicaraguan-contras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0,3182305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0,35058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7700993"/>
                  </a:ext>
                </a:extLst>
              </a:tr>
              <a:tr h="2536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mx-</a:t>
                      </a:r>
                      <a:r>
                        <a:rPr lang="hr-HR" sz="1100" dirty="0" err="1">
                          <a:effectLst/>
                        </a:rPr>
                        <a:t>missile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0,2911317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0,31889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7609191"/>
                  </a:ext>
                </a:extLst>
              </a:tr>
              <a:tr h="2536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superfund-right-to-sue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0,2162762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0,24724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142099"/>
                  </a:ext>
                </a:extLst>
              </a:tr>
              <a:tr h="2536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duty-free-exports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0,2068379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0,24397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6464026"/>
                  </a:ext>
                </a:extLst>
              </a:tr>
              <a:tr h="2536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anti-satellite-test-ban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0,1952164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0,20956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1082089"/>
                  </a:ext>
                </a:extLst>
              </a:tr>
              <a:tr h="2536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religious-groups-in-schools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0,1475674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0,15210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3255008"/>
                  </a:ext>
                </a:extLst>
              </a:tr>
              <a:tr h="2536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handicapped-infants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0,1241247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0,13011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16051"/>
                  </a:ext>
                </a:extLst>
              </a:tr>
              <a:tr h="2536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synfuels-corporation-cutback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0,1056645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0,11918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2661048"/>
                  </a:ext>
                </a:extLst>
              </a:tr>
              <a:tr h="2536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 err="1">
                          <a:effectLst/>
                        </a:rPr>
                        <a:t>export-administration-act-south-africa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FF0000"/>
                          </a:solidFill>
                          <a:effectLst/>
                        </a:rPr>
                        <a:t>0,0639225</a:t>
                      </a:r>
                      <a:endParaRPr lang="hr-HR" sz="110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FF0000"/>
                          </a:solidFill>
                          <a:effectLst/>
                        </a:rPr>
                        <a:t>0,20468</a:t>
                      </a:r>
                      <a:endParaRPr lang="hr-HR" sz="11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9832551"/>
                  </a:ext>
                </a:extLst>
              </a:tr>
              <a:tr h="2536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immigration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0,0050042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0,00518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196664"/>
                  </a:ext>
                </a:extLst>
              </a:tr>
              <a:tr h="25360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water-project-cost-sharing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0,0000119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0,00013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1570541"/>
                  </a:ext>
                </a:extLst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392459"/>
              </p:ext>
            </p:extLst>
          </p:nvPr>
        </p:nvGraphicFramePr>
        <p:xfrm>
          <a:off x="6167023" y="2084834"/>
          <a:ext cx="4577177" cy="4477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938">
                  <a:extLst>
                    <a:ext uri="{9D8B030D-6E8A-4147-A177-3AD203B41FA5}">
                      <a16:colId xmlns:a16="http://schemas.microsoft.com/office/drawing/2014/main" val="96746903"/>
                    </a:ext>
                  </a:extLst>
                </a:gridCol>
                <a:gridCol w="1230678">
                  <a:extLst>
                    <a:ext uri="{9D8B030D-6E8A-4147-A177-3AD203B41FA5}">
                      <a16:colId xmlns:a16="http://schemas.microsoft.com/office/drawing/2014/main" val="4272401346"/>
                    </a:ext>
                  </a:extLst>
                </a:gridCol>
                <a:gridCol w="1319561">
                  <a:extLst>
                    <a:ext uri="{9D8B030D-6E8A-4147-A177-3AD203B41FA5}">
                      <a16:colId xmlns:a16="http://schemas.microsoft.com/office/drawing/2014/main" val="1483425737"/>
                    </a:ext>
                  </a:extLst>
                </a:gridCol>
              </a:tblGrid>
              <a:tr h="4070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Značajke</a:t>
                      </a:r>
                      <a:endParaRPr lang="hr-HR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SU_W</a:t>
                      </a:r>
                      <a:endParaRPr lang="hr-HR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SU</a:t>
                      </a:r>
                      <a:endParaRPr lang="hr-HR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520057"/>
                  </a:ext>
                </a:extLst>
              </a:tr>
              <a:tr h="2713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age_gt_60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0,41095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0,41095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1960052"/>
                  </a:ext>
                </a:extLst>
              </a:tr>
              <a:tr h="2713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tymp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0,39863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0,39863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0105663"/>
                  </a:ext>
                </a:extLst>
              </a:tr>
              <a:tr h="2713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history_noise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0,26764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0,26764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2830842"/>
                  </a:ext>
                </a:extLst>
              </a:tr>
              <a:tr h="2713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air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0,24321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0,24321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6678728"/>
                  </a:ext>
                </a:extLst>
              </a:tr>
              <a:tr h="2713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o_ar_c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0,23653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0,2625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3608980"/>
                  </a:ext>
                </a:extLst>
              </a:tr>
              <a:tr h="2713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airBoneGap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0,22536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0,22536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056876"/>
                  </a:ext>
                </a:extLst>
              </a:tr>
              <a:tr h="2713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ar_u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0,21236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0,21632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5143842"/>
                  </a:ext>
                </a:extLst>
              </a:tr>
              <a:tr h="2713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ar_c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0,19691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0,20786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0276707"/>
                  </a:ext>
                </a:extLst>
              </a:tr>
              <a:tr h="2713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speech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0,19087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0,20344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8228678"/>
                  </a:ext>
                </a:extLst>
              </a:tr>
              <a:tr h="2713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bone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FF0000"/>
                          </a:solidFill>
                          <a:effectLst/>
                        </a:rPr>
                        <a:t>0,14876</a:t>
                      </a:r>
                      <a:endParaRPr lang="hr-HR" sz="110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FF0000"/>
                          </a:solidFill>
                          <a:effectLst/>
                        </a:rPr>
                        <a:t>0,35451</a:t>
                      </a:r>
                      <a:endParaRPr lang="hr-HR" sz="11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0852200"/>
                  </a:ext>
                </a:extLst>
              </a:tr>
              <a:tr h="2713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o_ar_u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0,14284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0,14508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3496086"/>
                  </a:ext>
                </a:extLst>
              </a:tr>
              <a:tr h="2713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notch_at_4k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0,11376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0,11376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12951"/>
                  </a:ext>
                </a:extLst>
              </a:tr>
              <a:tr h="2713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history_fluctuating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0,09942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0,09942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1046453"/>
                  </a:ext>
                </a:extLst>
              </a:tr>
              <a:tr h="2713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boneAbnormal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0,08885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0,08885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7458650"/>
                  </a:ext>
                </a:extLst>
              </a:tr>
              <a:tr h="2713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history_dizziness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0,08855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0,08855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0664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709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ChiSquare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hr-HR" dirty="0"/>
                  <a:t> Statistička mjera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hr-HR" dirty="0"/>
                  <a:t> Nezavisnost značajki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hr-HR" dirty="0"/>
                  <a:t> Hi-kvadrat test: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hr-H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f>
                          <m:f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hr-HR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hr-HR" dirty="0"/>
                  <a:t> Ne želimo provesti test već vrednovati značajku!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hr-HR" dirty="0"/>
                  <a:t> Značajka nezavisna Hi-kvadrat = 0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hr-HR" dirty="0"/>
                  <a:t> Veći Hi-kvadrat </a:t>
                </a:r>
                <a:r>
                  <a:rPr lang="hr-HR" dirty="0">
                    <a:sym typeface="Wingdings" panose="05000000000000000000" pitchFamily="2" charset="2"/>
                  </a:rPr>
                  <a:t></a:t>
                </a:r>
                <a:r>
                  <a:rPr lang="hr-HR" dirty="0"/>
                  <a:t> značajka korisnija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hr-HR" dirty="0"/>
                  <a:t> Nema gornje granice (10 vs 1000 nije 100 puta bolja) </a:t>
                </a:r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2" t="-181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3691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ChiSquare</a:t>
            </a:r>
            <a:r>
              <a:rPr lang="hr-HR" dirty="0"/>
              <a:t> nad </a:t>
            </a:r>
            <a:r>
              <a:rPr lang="hr-HR" dirty="0" err="1"/>
              <a:t>vote</a:t>
            </a:r>
            <a:r>
              <a:rPr lang="hr-HR" dirty="0"/>
              <a:t> i </a:t>
            </a:r>
            <a:r>
              <a:rPr lang="hr-HR" dirty="0" err="1"/>
              <a:t>audiology</a:t>
            </a:r>
            <a:r>
              <a:rPr lang="hr-HR" dirty="0"/>
              <a:t> skupovima</a:t>
            </a: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123329"/>
              </p:ext>
            </p:extLst>
          </p:nvPr>
        </p:nvGraphicFramePr>
        <p:xfrm>
          <a:off x="1024127" y="2084829"/>
          <a:ext cx="5000853" cy="4483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4557">
                  <a:extLst>
                    <a:ext uri="{9D8B030D-6E8A-4147-A177-3AD203B41FA5}">
                      <a16:colId xmlns:a16="http://schemas.microsoft.com/office/drawing/2014/main" val="3309623754"/>
                    </a:ext>
                  </a:extLst>
                </a:gridCol>
                <a:gridCol w="1344593">
                  <a:extLst>
                    <a:ext uri="{9D8B030D-6E8A-4147-A177-3AD203B41FA5}">
                      <a16:colId xmlns:a16="http://schemas.microsoft.com/office/drawing/2014/main" val="1821976368"/>
                    </a:ext>
                  </a:extLst>
                </a:gridCol>
                <a:gridCol w="1441703">
                  <a:extLst>
                    <a:ext uri="{9D8B030D-6E8A-4147-A177-3AD203B41FA5}">
                      <a16:colId xmlns:a16="http://schemas.microsoft.com/office/drawing/2014/main" val="262247336"/>
                    </a:ext>
                  </a:extLst>
                </a:gridCol>
              </a:tblGrid>
              <a:tr h="3386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Značajke</a:t>
                      </a:r>
                      <a:endParaRPr lang="hr-HR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CS_RM</a:t>
                      </a:r>
                      <a:endParaRPr lang="hr-HR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CS</a:t>
                      </a:r>
                      <a:endParaRPr lang="hr-HR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9419933"/>
                  </a:ext>
                </a:extLst>
              </a:tr>
              <a:tr h="2539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physician-fee-freeze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363,04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353,55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3062227"/>
                  </a:ext>
                </a:extLst>
              </a:tr>
              <a:tr h="2539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adoption-of-the-budget-resolution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237,93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232,17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4080012"/>
                  </a:ext>
                </a:extLst>
              </a:tr>
              <a:tr h="2539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el-salvador-aid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220,06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211,39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9939221"/>
                  </a:ext>
                </a:extLst>
              </a:tr>
              <a:tr h="2539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education-spending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206,13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193,52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1891220"/>
                  </a:ext>
                </a:extLst>
              </a:tr>
              <a:tr h="2539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aid-to-nicaraguan-contras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189,58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176,19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5210143"/>
                  </a:ext>
                </a:extLst>
              </a:tr>
              <a:tr h="2539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mx-missile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171,88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158,80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9623241"/>
                  </a:ext>
                </a:extLst>
              </a:tr>
              <a:tr h="2539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crime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163,31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157,55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002559"/>
                  </a:ext>
                </a:extLst>
              </a:tr>
              <a:tr h="2539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superfund-right-to-sue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126,65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120,79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2745991"/>
                  </a:ext>
                </a:extLst>
              </a:tr>
              <a:tr h="2539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duty-free-exports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117,81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111,83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085308"/>
                  </a:ext>
                </a:extLst>
              </a:tr>
              <a:tr h="2539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anti-satellite-test-ban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114,65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111,31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488568"/>
                  </a:ext>
                </a:extLst>
              </a:tr>
              <a:tr h="2539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religious-groups-in-schools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80,16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76,52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7754167"/>
                  </a:ext>
                </a:extLst>
              </a:tr>
              <a:tr h="2539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handicapped-infants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72,09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69,52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7019866"/>
                  </a:ext>
                </a:extLst>
              </a:tr>
              <a:tr h="32961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 err="1">
                          <a:effectLst/>
                        </a:rPr>
                        <a:t>export-administration-act-south-africa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FF0000"/>
                          </a:solidFill>
                          <a:effectLst/>
                        </a:rPr>
                        <a:t>60,55</a:t>
                      </a:r>
                      <a:endParaRPr lang="hr-HR" sz="110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FF0000"/>
                          </a:solidFill>
                          <a:effectLst/>
                        </a:rPr>
                        <a:t>60,75</a:t>
                      </a:r>
                      <a:endParaRPr lang="hr-HR" sz="11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534880"/>
                  </a:ext>
                </a:extLst>
              </a:tr>
              <a:tr h="2539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synfuels-corporation-cutback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59,23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57,29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4028689"/>
                  </a:ext>
                </a:extLst>
              </a:tr>
              <a:tr h="2539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immigration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3,05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3,06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4227044"/>
                  </a:ext>
                </a:extLst>
              </a:tr>
              <a:tr h="25395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water-</a:t>
                      </a:r>
                      <a:r>
                        <a:rPr lang="hr-HR" sz="1100" dirty="0" err="1">
                          <a:effectLst/>
                        </a:rPr>
                        <a:t>project</a:t>
                      </a:r>
                      <a:r>
                        <a:rPr lang="hr-HR" sz="1100" dirty="0">
                          <a:effectLst/>
                        </a:rPr>
                        <a:t>-</a:t>
                      </a:r>
                      <a:r>
                        <a:rPr lang="hr-HR" sz="1100" dirty="0" err="1">
                          <a:effectLst/>
                        </a:rPr>
                        <a:t>cost-sharing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FF0000"/>
                          </a:solidFill>
                          <a:effectLst/>
                        </a:rPr>
                        <a:t>0,21</a:t>
                      </a:r>
                      <a:endParaRPr lang="hr-HR" sz="110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FF0000"/>
                          </a:solidFill>
                          <a:effectLst/>
                        </a:rPr>
                        <a:t>5,32</a:t>
                      </a:r>
                      <a:endParaRPr lang="hr-HR" sz="11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9211556"/>
                  </a:ext>
                </a:extLst>
              </a:tr>
            </a:tbl>
          </a:graphicData>
        </a:graphic>
      </p:graphicFrame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346320"/>
              </p:ext>
            </p:extLst>
          </p:nvPr>
        </p:nvGraphicFramePr>
        <p:xfrm>
          <a:off x="6167023" y="2084829"/>
          <a:ext cx="4577177" cy="4483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938">
                  <a:extLst>
                    <a:ext uri="{9D8B030D-6E8A-4147-A177-3AD203B41FA5}">
                      <a16:colId xmlns:a16="http://schemas.microsoft.com/office/drawing/2014/main" val="2419783167"/>
                    </a:ext>
                  </a:extLst>
                </a:gridCol>
                <a:gridCol w="1230678">
                  <a:extLst>
                    <a:ext uri="{9D8B030D-6E8A-4147-A177-3AD203B41FA5}">
                      <a16:colId xmlns:a16="http://schemas.microsoft.com/office/drawing/2014/main" val="3389492031"/>
                    </a:ext>
                  </a:extLst>
                </a:gridCol>
                <a:gridCol w="1319561">
                  <a:extLst>
                    <a:ext uri="{9D8B030D-6E8A-4147-A177-3AD203B41FA5}">
                      <a16:colId xmlns:a16="http://schemas.microsoft.com/office/drawing/2014/main" val="159408866"/>
                    </a:ext>
                  </a:extLst>
                </a:gridCol>
              </a:tblGrid>
              <a:tr h="4075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Značajke</a:t>
                      </a:r>
                      <a:endParaRPr lang="hr-HR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CS_RM</a:t>
                      </a:r>
                      <a:endParaRPr lang="hr-HR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CS</a:t>
                      </a:r>
                      <a:endParaRPr lang="hr-HR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575773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tymp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792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792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8742404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bser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solidFill>
                            <a:srgbClr val="FF0000"/>
                          </a:solidFill>
                          <a:effectLst/>
                        </a:rPr>
                        <a:t>337</a:t>
                      </a:r>
                      <a:endParaRPr lang="hr-HR" sz="110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FF0000"/>
                          </a:solidFill>
                          <a:effectLst/>
                        </a:rPr>
                        <a:t>224</a:t>
                      </a:r>
                      <a:endParaRPr lang="hr-HR" sz="11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5427401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air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254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254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282369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bone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247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174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3180136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o_ar_c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246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175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1563344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history_heredity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226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226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3582143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with_nerve_signs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226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226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0713412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wave_V_delayed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226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226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5702410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late_wave_poor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226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226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5264952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middle_wave_poor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226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226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7749798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speech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214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180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6619144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age_gt_60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212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180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9175439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history_fluctuating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196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196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2914805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ar_c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192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146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6681043"/>
                  </a:ext>
                </a:extLst>
              </a:tr>
              <a:tr h="27171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airBoneGap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188</a:t>
                      </a:r>
                      <a:endParaRPr lang="hr-H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188</a:t>
                      </a:r>
                      <a:endParaRPr lang="hr-H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936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438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ReliefF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Nadogradnja na </a:t>
            </a:r>
            <a:r>
              <a:rPr lang="hr-HR" dirty="0" err="1"/>
              <a:t>Relief</a:t>
            </a:r>
            <a:r>
              <a:rPr lang="hr-HR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r>
              <a:rPr lang="hr-HR" dirty="0" err="1"/>
              <a:t>RelifF</a:t>
            </a:r>
            <a:r>
              <a:rPr lang="hr-HR" dirty="0"/>
              <a:t> </a:t>
            </a:r>
            <a:r>
              <a:rPr lang="hr-HR" dirty="0">
                <a:sym typeface="Wingdings" panose="05000000000000000000" pitchFamily="2" charset="2"/>
              </a:rPr>
              <a:t> više vrijednosti klase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/>
              <a:t>RReliefF</a:t>
            </a:r>
            <a:r>
              <a:rPr lang="hr-HR" dirty="0"/>
              <a:t> </a:t>
            </a:r>
            <a:r>
              <a:rPr lang="hr-HR" dirty="0">
                <a:sym typeface="Wingdings" panose="05000000000000000000" pitchFamily="2" charset="2"/>
              </a:rPr>
              <a:t> regresija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sym typeface="Wingdings" panose="05000000000000000000" pitchFamily="2" charset="2"/>
              </a:rPr>
              <a:t> Pozitivne i negativne težine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sym typeface="Wingdings" panose="05000000000000000000" pitchFamily="2" charset="2"/>
              </a:rPr>
              <a:t> K-najbližih susjeda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21" y="4907902"/>
            <a:ext cx="8430802" cy="191479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521" y="783771"/>
            <a:ext cx="7025951" cy="431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696143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tegral">
  <a:themeElements>
    <a:clrScheme name="Topla plav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4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687</Words>
  <Application>Microsoft Office PowerPoint</Application>
  <PresentationFormat>Široki zaslon</PresentationFormat>
  <Paragraphs>354</Paragraphs>
  <Slides>13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10</vt:i4>
      </vt:variant>
      <vt:variant>
        <vt:lpstr>Tema</vt:lpstr>
      </vt:variant>
      <vt:variant>
        <vt:i4>3</vt:i4>
      </vt:variant>
      <vt:variant>
        <vt:lpstr>Naslovi slajdova</vt:lpstr>
      </vt:variant>
      <vt:variant>
        <vt:i4>13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Cambria Math</vt:lpstr>
      <vt:lpstr>Tw Cen MT</vt:lpstr>
      <vt:lpstr>Tw Cen MT Condensed</vt:lpstr>
      <vt:lpstr>Wingdings</vt:lpstr>
      <vt:lpstr>Wingdings 2</vt:lpstr>
      <vt:lpstr>Wingdings 3</vt:lpstr>
      <vt:lpstr>HDOfficeLightV0</vt:lpstr>
      <vt:lpstr>1_HDOfficeLightV0</vt:lpstr>
      <vt:lpstr>Integral</vt:lpstr>
      <vt:lpstr>POSTUPCI ODABIRA ZNAČAJKI</vt:lpstr>
      <vt:lpstr>Uvod</vt:lpstr>
      <vt:lpstr>Podatci</vt:lpstr>
      <vt:lpstr>Podjela postupaka</vt:lpstr>
      <vt:lpstr>Symmetrical uncertainty</vt:lpstr>
      <vt:lpstr>SU nad vote i audiology skupovima</vt:lpstr>
      <vt:lpstr>ChiSquare</vt:lpstr>
      <vt:lpstr>ChiSquare nad vote i audiology skupovima</vt:lpstr>
      <vt:lpstr>ReliefF</vt:lpstr>
      <vt:lpstr>PowerPoint prezentacija</vt:lpstr>
      <vt:lpstr>ReliefF nad vote i audiology skupovima</vt:lpstr>
      <vt:lpstr>Zaključak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POSTUPCI ODABIRA ZNAČAJKI</dc:title>
  <dc:creator>Josip R</dc:creator>
  <cp:lastModifiedBy>Josip R</cp:lastModifiedBy>
  <cp:revision>21</cp:revision>
  <dcterms:created xsi:type="dcterms:W3CDTF">2017-07-02T14:56:25Z</dcterms:created>
  <dcterms:modified xsi:type="dcterms:W3CDTF">2017-07-06T13:59:34Z</dcterms:modified>
</cp:coreProperties>
</file>