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5"/>
  </p:notesMasterIdLst>
  <p:sldIdLst>
    <p:sldId id="256" r:id="rId2"/>
    <p:sldId id="257" r:id="rId3"/>
    <p:sldId id="271" r:id="rId4"/>
    <p:sldId id="258" r:id="rId5"/>
    <p:sldId id="259" r:id="rId6"/>
    <p:sldId id="270" r:id="rId7"/>
    <p:sldId id="261" r:id="rId8"/>
    <p:sldId id="262" r:id="rId9"/>
    <p:sldId id="263" r:id="rId10"/>
    <p:sldId id="264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60CDC5-723F-40B3-81DE-1DA421AFC729}">
          <p14:sldIdLst>
            <p14:sldId id="256"/>
            <p14:sldId id="257"/>
            <p14:sldId id="271"/>
            <p14:sldId id="258"/>
            <p14:sldId id="259"/>
            <p14:sldId id="270"/>
            <p14:sldId id="261"/>
            <p14:sldId id="262"/>
            <p14:sldId id="263"/>
            <p14:sldId id="264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Sušilović" initials="MS" lastIdx="1" clrIdx="0">
    <p:extLst>
      <p:ext uri="{19B8F6BF-5375-455C-9EA6-DF929625EA0E}">
        <p15:presenceInfo xmlns:p15="http://schemas.microsoft.com/office/powerpoint/2012/main" userId="97c8653773c6b4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commentAuthors" Target="commentAuthors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9A6DF-4DB1-4302-BB92-353C6FE1CBF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B712D-7922-47A7-9EE1-EAE4C8391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5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B9970-1590-4975-9E3C-C81EAD478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6C120-21D3-482F-8CFF-1B0E6BDAE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4B46A-9214-4CA0-A719-B1FA64F6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8D17-953B-4154-AA57-60834D7CE740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1E9DD-318F-42B5-98AD-BED26DB6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1A7A2-A16D-498C-B386-B61CF6F6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8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C5E42-8389-4679-B86B-B265A1181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F2CE6-5F80-4C0B-B7E7-F2AF03898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0019C-1ED1-4847-9E39-AD8671DE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56C6-A24F-4497-B852-BB667EA96CDD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3BBA8-4C46-458A-81E5-DD5F68D2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0FF62-664C-40FD-8B3B-2192F278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8EF923-18A8-473A-9DE8-8C93406EB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6DA8E-0E47-437B-8173-FC34E44BA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C07-036E-4B17-AABA-9F1D073C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F378-9386-4197-954A-8BFCBA1FE94E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2D45C-E2F9-4610-9005-7F986EB1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0FB6B-AF30-443F-82A5-1256657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B7BF-C4EE-4362-AFB1-A14C2AC7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F7000-B954-4BDD-B6F7-8D932328E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CDB6B-12D7-425E-A979-30259778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214-BF3D-47CD-BAFE-93D8C1240E85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C346A-63AD-4F98-86C8-52B7D4CD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AD46C-EC27-4AD8-931B-BF3A3EB2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9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4CD9-3734-4E3A-BC75-37660862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F0813-0B80-4BE9-91B6-32B5B5A21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8066B-56C9-49EC-BCEB-627A21636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E6C0-1E88-4A33-9AD5-A407A5881EA4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F7054-6DB3-40E7-B39D-0F92334C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95A05-B27A-4976-9B6E-73D4B7EC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180A9-3BFD-4BB2-8882-A0EEBDCA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E58B5-AC47-472F-B03A-CDAE67BA4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B643C-CFB8-4269-BDB1-D934BC1D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ABC07-59DE-4971-8528-E3CF1541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FA9CF-A134-4D08-A471-2AAD1E012B8B}" type="datetime1">
              <a:rPr lang="hr-HR" smtClean="0"/>
              <a:t>10.7.2020.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FB860-CC01-44A3-A9C6-15D7A86B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FA712-94AD-4B64-9EF0-F53C83A5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AC6DD-E826-494B-A4A5-8875EEEF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A41C5-E92B-4E10-BEDB-9BD45A23E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F354B-E90C-4498-B6EE-5F07A2123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DD166F-313F-49E0-823D-484D9A468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5BAA8-0C4C-4E9D-8959-B090DB058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500A6-B5E7-4A23-BF1B-D5B50AE6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E2F9-BD76-42DF-8F68-385B8B52A924}" type="datetime1">
              <a:rPr lang="hr-HR" smtClean="0"/>
              <a:t>10.7.2020.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BF349-C351-4BCF-A3DB-DFA76145D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24EA5E-BD4C-46F7-A20F-12A3AFEA8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9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50B8E-0689-44A1-9EBC-A17BD3452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94A1E-F70E-4CE2-9C73-2CB26430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BDA-F3C2-431C-A76B-AB6A3611A428}" type="datetime1">
              <a:rPr lang="hr-HR" smtClean="0"/>
              <a:t>10.7.2020.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0303A-2639-4DD1-A908-27958EDA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B8F39-E1E5-4437-AFE0-0B532B9A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5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9D84D-08EB-4CC6-94C9-5F1DBFB60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7835-EE1F-4F47-8897-7ADCDD90153F}" type="datetime1">
              <a:rPr lang="hr-HR" smtClean="0"/>
              <a:t>10.7.2020.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76174-46D5-4835-BCBB-90F8725AF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B2B2-8636-4D40-AA70-A761919FB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3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B6EF-E559-44B1-84BD-36952EAB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3BAF2-1470-4D53-B4B0-5933B8A20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FC1BF-784D-44CC-BF57-036ECFBD0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DC000-C01B-4DC3-94CD-934F07AD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2999-0AD7-491C-959A-7DE880402390}" type="datetime1">
              <a:rPr lang="hr-HR" smtClean="0"/>
              <a:t>10.7.2020.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63725-BA4D-46BA-BAAB-3E3D975D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99995-D08F-4B7A-B00D-EFAFB05E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8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BCB9-BF00-459D-AA6B-E22A1D5E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9ABC5D-5D2A-4DC1-BBD3-317979899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9E824-ED21-45BD-9440-416E62574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CF1D5-FB0E-4650-B678-55DAB0E1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F549-478F-4DE5-822A-51DE02634E65}" type="datetime1">
              <a:rPr lang="hr-HR" smtClean="0"/>
              <a:t>10.7.2020.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82041-B0FA-411E-AC6A-ED113076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8E7DC-A718-4104-8BFD-5B64794C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3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CEB6EE-064B-4205-B013-B03717C4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1EFED-9C27-4883-A799-2B89BEA9A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FF010-7E2B-4E81-92F0-7E39ABF15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9A70-06A2-4B28-8DD9-DEAFDBD02235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99EFE-A9BD-4CA2-ACCD-E698BBC26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65AC1-820B-40DA-9665-AB64A9835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FE70D-C814-4929-9511-E489554A7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7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 /><Relationship Id="rId1" Type="http://schemas.openxmlformats.org/officeDocument/2006/relationships/themeOverride" Target="../theme/themeOverride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ics.uci.edu/ml/index.php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5668-89E7-4499-9292-8414BFD9F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0473"/>
            <a:ext cx="9144000" cy="2106036"/>
          </a:xfrm>
        </p:spPr>
        <p:txBody>
          <a:bodyPr>
            <a:normAutofit fontScale="90000"/>
          </a:bodyPr>
          <a:lstStyle/>
          <a:p>
            <a:r>
              <a:rPr lang="hr-HR" sz="5600" b="1" dirty="0">
                <a:solidFill>
                  <a:srgbClr val="002060"/>
                </a:solidFill>
              </a:rPr>
              <a:t>KORIŠTENJE PLATFORME ELKI ZA DETEKCIJU STRŠEĆIH VRIJEDNOSTI U PODATCIMA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CD7A6-2E8B-4AA0-B164-3714B769A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0250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Martina Sušilović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E6DB0-B6DD-4949-A6E1-E1449CDF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54EB-6A06-416C-8765-AD0233C41034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C9861-3FD6-4A50-901B-F43533C2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83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106AB-4601-484E-9E71-22D519DA1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Algoritam</a:t>
            </a:r>
            <a:r>
              <a:rPr lang="en-US" b="1" dirty="0">
                <a:solidFill>
                  <a:srgbClr val="002060"/>
                </a:solidFill>
              </a:rPr>
              <a:t> LOF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D0F157-781D-4233-A169-8C4212C417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8147" y="1690688"/>
                <a:ext cx="5390148" cy="372513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temeljen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gustoći</a:t>
                </a:r>
                <a:endParaRPr lang="en-US" dirty="0"/>
              </a:p>
              <a:p>
                <a:r>
                  <a:rPr lang="en-US" dirty="0" err="1"/>
                  <a:t>lokalni</a:t>
                </a:r>
                <a:r>
                  <a:rPr lang="en-US" dirty="0"/>
                  <a:t> </a:t>
                </a:r>
                <a:r>
                  <a:rPr lang="en-US" dirty="0" err="1"/>
                  <a:t>pristup</a:t>
                </a:r>
                <a:r>
                  <a:rPr lang="en-US" dirty="0"/>
                  <a:t> – </a:t>
                </a:r>
                <a:r>
                  <a:rPr lang="en-US" dirty="0" err="1"/>
                  <a:t>okruženje</a:t>
                </a:r>
                <a:r>
                  <a:rPr lang="en-US" dirty="0"/>
                  <a:t> </a:t>
                </a:r>
                <a:r>
                  <a:rPr lang="en-US" dirty="0" err="1"/>
                  <a:t>određeno</a:t>
                </a:r>
                <a:r>
                  <a:rPr lang="en-US" dirty="0"/>
                  <a:t> s </a:t>
                </a:r>
                <a:r>
                  <a:rPr lang="en-US" i="1" dirty="0"/>
                  <a:t>k</a:t>
                </a:r>
                <a:r>
                  <a:rPr lang="en-US" dirty="0"/>
                  <a:t> </a:t>
                </a:r>
                <a:r>
                  <a:rPr lang="en-US" dirty="0" err="1"/>
                  <a:t>najbližih</a:t>
                </a:r>
                <a:r>
                  <a:rPr lang="en-US" dirty="0"/>
                  <a:t> </a:t>
                </a:r>
                <a:r>
                  <a:rPr lang="en-US" dirty="0" err="1"/>
                  <a:t>susjeda</a:t>
                </a:r>
                <a:endParaRPr lang="en-US" dirty="0"/>
              </a:p>
              <a:p>
                <a:r>
                  <a:rPr lang="en-US" dirty="0"/>
                  <a:t>LOF – </a:t>
                </a:r>
                <a:r>
                  <a:rPr lang="en-US" dirty="0" err="1"/>
                  <a:t>opisuje</a:t>
                </a:r>
                <a:r>
                  <a:rPr lang="en-US" dirty="0"/>
                  <a:t> </a:t>
                </a:r>
                <a:r>
                  <a:rPr lang="en-US" dirty="0" err="1"/>
                  <a:t>koliko</a:t>
                </a:r>
                <a:r>
                  <a:rPr lang="en-US" dirty="0"/>
                  <a:t> je </a:t>
                </a:r>
                <a:r>
                  <a:rPr lang="en-US" dirty="0" err="1"/>
                  <a:t>točka</a:t>
                </a:r>
                <a:r>
                  <a:rPr lang="en-US" dirty="0"/>
                  <a:t> </a:t>
                </a:r>
                <a:r>
                  <a:rPr lang="en-US" dirty="0" err="1"/>
                  <a:t>izolirana</a:t>
                </a:r>
                <a:endParaRPr lang="en-US" dirty="0"/>
              </a:p>
              <a:p>
                <a:r>
                  <a:rPr lang="en-US" dirty="0"/>
                  <a:t>LOF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1 za </a:t>
                </a:r>
                <a:r>
                  <a:rPr lang="en-US" dirty="0" err="1"/>
                  <a:t>područja</a:t>
                </a:r>
                <a:r>
                  <a:rPr lang="en-US" dirty="0"/>
                  <a:t> </a:t>
                </a:r>
                <a:r>
                  <a:rPr lang="en-US" dirty="0" err="1"/>
                  <a:t>veće</a:t>
                </a:r>
                <a:r>
                  <a:rPr lang="en-US" dirty="0"/>
                  <a:t> </a:t>
                </a:r>
                <a:r>
                  <a:rPr lang="en-US" dirty="0" err="1"/>
                  <a:t>gustoće</a:t>
                </a:r>
                <a:endParaRPr lang="en-US" dirty="0"/>
              </a:p>
              <a:p>
                <a:r>
                  <a:rPr lang="en-US" dirty="0"/>
                  <a:t>LOF &gt; 1 za </a:t>
                </a:r>
                <a:r>
                  <a:rPr lang="en-US" dirty="0" err="1"/>
                  <a:t>stršeće</a:t>
                </a:r>
                <a:r>
                  <a:rPr lang="en-US" dirty="0"/>
                  <a:t> </a:t>
                </a:r>
                <a:r>
                  <a:rPr lang="en-US" dirty="0" err="1"/>
                  <a:t>vrijednosti</a:t>
                </a:r>
                <a:r>
                  <a:rPr lang="en-US" dirty="0"/>
                  <a:t> </a:t>
                </a:r>
              </a:p>
              <a:p>
                <a:r>
                  <a:rPr lang="en-US" dirty="0" err="1"/>
                  <a:t>osjetljiv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izbor</a:t>
                </a:r>
                <a:r>
                  <a:rPr lang="en-US" dirty="0"/>
                  <a:t> </a:t>
                </a:r>
                <a:r>
                  <a:rPr lang="en-US" dirty="0" err="1"/>
                  <a:t>parametra</a:t>
                </a:r>
                <a:r>
                  <a:rPr lang="en-US" dirty="0"/>
                  <a:t> k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D0F157-781D-4233-A169-8C4212C417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147" y="1690688"/>
                <a:ext cx="5390148" cy="3725130"/>
              </a:xfrm>
              <a:blipFill>
                <a:blip r:embed="rId2"/>
                <a:stretch>
                  <a:fillRect l="-2036" t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5A3D1D2-3B75-4283-8599-6260E5EFBDB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95" y="1690688"/>
            <a:ext cx="5390149" cy="323641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B9F300-6DBC-4097-B7FA-09001D04B0D4}"/>
              </a:ext>
            </a:extLst>
          </p:cNvPr>
          <p:cNvSpPr txBox="1">
            <a:spLocks/>
          </p:cNvSpPr>
          <p:nvPr/>
        </p:nvSpPr>
        <p:spPr>
          <a:xfrm>
            <a:off x="838200" y="5415818"/>
            <a:ext cx="7291137" cy="71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BA8657-2C13-4789-AB39-97BB981EC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7D24A-F0B5-41BD-9C5D-3D3B9D5E8A87}" type="datetime1">
              <a:rPr lang="hr-HR" smtClean="0"/>
              <a:t>10.7.2020.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626B79-27DF-4C59-8DF1-6FF3E956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5E873A-5C13-4921-8C8F-822FEEC3DFB9}"/>
              </a:ext>
            </a:extLst>
          </p:cNvPr>
          <p:cNvSpPr txBox="1"/>
          <p:nvPr/>
        </p:nvSpPr>
        <p:spPr>
          <a:xfrm>
            <a:off x="6208295" y="4895333"/>
            <a:ext cx="4957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Histogram </a:t>
            </a:r>
            <a:r>
              <a:rPr lang="en-US" dirty="0" err="1"/>
              <a:t>dobiven</a:t>
            </a:r>
            <a:r>
              <a:rPr lang="en-US" dirty="0"/>
              <a:t> </a:t>
            </a:r>
            <a:r>
              <a:rPr lang="en-US" dirty="0" err="1"/>
              <a:t>algoritmom</a:t>
            </a:r>
            <a:r>
              <a:rPr lang="en-US" dirty="0"/>
              <a:t> LOF za </a:t>
            </a:r>
            <a:r>
              <a:rPr lang="en-US" dirty="0" err="1"/>
              <a:t>datoteku</a:t>
            </a:r>
            <a:r>
              <a:rPr lang="en-US" dirty="0"/>
              <a:t> </a:t>
            </a:r>
            <a:r>
              <a:rPr lang="en-US" i="1" dirty="0"/>
              <a:t>iris.csv </a:t>
            </a:r>
            <a:r>
              <a:rPr lang="en-US" dirty="0" err="1"/>
              <a:t>uz</a:t>
            </a:r>
            <a:r>
              <a:rPr lang="en-US" dirty="0"/>
              <a:t> k=5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7966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292D-C522-427B-976F-88CD5CABA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rgbClr val="002060"/>
                </a:solidFill>
              </a:rPr>
              <a:t>Algoritam ABOD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27F6-DF61-41D3-B90F-CC92AC7B1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za </a:t>
            </a:r>
            <a:r>
              <a:rPr lang="en-US" dirty="0" err="1"/>
              <a:t>višedimenzionalne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</a:p>
          <a:p>
            <a:r>
              <a:rPr lang="en-US" dirty="0"/>
              <a:t>ABOF –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raznolikosti</a:t>
            </a:r>
            <a:r>
              <a:rPr lang="en-US" dirty="0"/>
              <a:t> </a:t>
            </a:r>
            <a:r>
              <a:rPr lang="en-US" dirty="0" err="1"/>
              <a:t>kuteva</a:t>
            </a:r>
            <a:r>
              <a:rPr lang="en-US" dirty="0"/>
              <a:t> </a:t>
            </a:r>
            <a:r>
              <a:rPr lang="en-US" dirty="0" err="1"/>
              <a:t>vektora</a:t>
            </a:r>
            <a:endParaRPr lang="en-US" dirty="0"/>
          </a:p>
          <a:p>
            <a:r>
              <a:rPr lang="en-US" dirty="0"/>
              <a:t>bez </a:t>
            </a:r>
            <a:r>
              <a:rPr lang="en-US" dirty="0" err="1"/>
              <a:t>ulaznih</a:t>
            </a:r>
            <a:r>
              <a:rPr lang="en-US" dirty="0"/>
              <a:t> </a:t>
            </a:r>
            <a:r>
              <a:rPr lang="en-US" dirty="0" err="1"/>
              <a:t>parametara</a:t>
            </a:r>
            <a:endParaRPr lang="en-US" dirty="0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6DD2E5A-BEC8-4090-A5C6-CC12DA8F1B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780" y="1825625"/>
            <a:ext cx="4986020" cy="267398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E630B-4F11-467B-9C2E-0DC67E8E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6B398-64D0-4663-BBEF-0CDCC12C1FFC}" type="datetime1">
              <a:rPr lang="hr-HR" smtClean="0"/>
              <a:t>10.7.2020.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473E6-9B8B-4E99-B713-4570E758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3247E8-DA0A-430F-84C3-29EEE674F2B7}"/>
              </a:ext>
            </a:extLst>
          </p:cNvPr>
          <p:cNvSpPr txBox="1"/>
          <p:nvPr/>
        </p:nvSpPr>
        <p:spPr>
          <a:xfrm>
            <a:off x="6300538" y="4548169"/>
            <a:ext cx="4986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Histogram </a:t>
            </a:r>
            <a:r>
              <a:rPr lang="en-US" dirty="0" err="1"/>
              <a:t>dobiven</a:t>
            </a:r>
            <a:r>
              <a:rPr lang="en-US" dirty="0"/>
              <a:t> </a:t>
            </a:r>
            <a:r>
              <a:rPr lang="en-US" dirty="0" err="1"/>
              <a:t>algoritmom</a:t>
            </a:r>
            <a:r>
              <a:rPr lang="en-US" dirty="0"/>
              <a:t> ABOD za </a:t>
            </a:r>
            <a:r>
              <a:rPr lang="en-US" dirty="0" err="1"/>
              <a:t>ulaznu</a:t>
            </a:r>
            <a:r>
              <a:rPr lang="en-US" dirty="0"/>
              <a:t> </a:t>
            </a:r>
            <a:r>
              <a:rPr lang="en-US" dirty="0" err="1"/>
              <a:t>datoteku</a:t>
            </a:r>
            <a:r>
              <a:rPr lang="en-US" dirty="0"/>
              <a:t> </a:t>
            </a:r>
            <a:r>
              <a:rPr lang="hr-HR" i="1" dirty="0"/>
              <a:t>qsar_androgen_receptor.csv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1183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B6D4A-829B-4156-AECC-15DD9B03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60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34405-A919-496D-8A4D-0EDF32CB1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otkrivanje</a:t>
            </a:r>
            <a:r>
              <a:rPr lang="en-US" sz="3000" dirty="0"/>
              <a:t> </a:t>
            </a:r>
            <a:r>
              <a:rPr lang="en-US" sz="3000" dirty="0" err="1"/>
              <a:t>anomalija</a:t>
            </a:r>
            <a:r>
              <a:rPr lang="en-US" sz="3000" dirty="0"/>
              <a:t> je </a:t>
            </a:r>
            <a:r>
              <a:rPr lang="en-US" sz="3000" dirty="0" err="1"/>
              <a:t>važno</a:t>
            </a:r>
            <a:r>
              <a:rPr lang="en-US" sz="3000" dirty="0"/>
              <a:t> u </a:t>
            </a:r>
            <a:r>
              <a:rPr lang="en-US" sz="3000" dirty="0" err="1"/>
              <a:t>dubinskoj</a:t>
            </a:r>
            <a:r>
              <a:rPr lang="en-US" sz="3000" dirty="0"/>
              <a:t> </a:t>
            </a:r>
            <a:r>
              <a:rPr lang="en-US" sz="3000" dirty="0" err="1"/>
              <a:t>analizi</a:t>
            </a:r>
            <a:r>
              <a:rPr lang="en-US" sz="3000" dirty="0"/>
              <a:t> </a:t>
            </a:r>
            <a:r>
              <a:rPr lang="en-US" sz="3000" dirty="0" err="1"/>
              <a:t>podataka</a:t>
            </a:r>
            <a:r>
              <a:rPr lang="en-US" sz="3000" dirty="0"/>
              <a:t> </a:t>
            </a:r>
          </a:p>
          <a:p>
            <a:r>
              <a:rPr lang="en-US" sz="3000" dirty="0"/>
              <a:t>ELKI – </a:t>
            </a:r>
            <a:r>
              <a:rPr lang="en-US" sz="3000" dirty="0" err="1"/>
              <a:t>prikladan</a:t>
            </a:r>
            <a:r>
              <a:rPr lang="en-US" sz="3000" dirty="0"/>
              <a:t> za </a:t>
            </a:r>
            <a:r>
              <a:rPr lang="en-US" sz="3000" dirty="0" err="1"/>
              <a:t>analizu</a:t>
            </a:r>
            <a:r>
              <a:rPr lang="en-US" sz="3000" dirty="0"/>
              <a:t> </a:t>
            </a:r>
            <a:r>
              <a:rPr lang="en-US" sz="3000" dirty="0" err="1"/>
              <a:t>različitih</a:t>
            </a:r>
            <a:r>
              <a:rPr lang="en-US" sz="3000" dirty="0"/>
              <a:t> </a:t>
            </a:r>
            <a:r>
              <a:rPr lang="en-US" sz="3000" dirty="0" err="1"/>
              <a:t>pristupa</a:t>
            </a:r>
            <a:r>
              <a:rPr lang="en-US" sz="3000" dirty="0"/>
              <a:t> </a:t>
            </a:r>
            <a:r>
              <a:rPr lang="en-US" sz="3000" dirty="0" err="1"/>
              <a:t>otkrivanju</a:t>
            </a:r>
            <a:r>
              <a:rPr lang="en-US" sz="3000" dirty="0"/>
              <a:t> </a:t>
            </a:r>
            <a:r>
              <a:rPr lang="en-US" sz="3000" dirty="0" err="1"/>
              <a:t>anomalija</a:t>
            </a:r>
            <a:endParaRPr lang="en-US" sz="3000" dirty="0"/>
          </a:p>
          <a:p>
            <a:r>
              <a:rPr lang="en-US" sz="3000" dirty="0" err="1"/>
              <a:t>različiti</a:t>
            </a:r>
            <a:r>
              <a:rPr lang="en-US" sz="3000" dirty="0"/>
              <a:t> </a:t>
            </a:r>
            <a:r>
              <a:rPr lang="en-US" sz="3000" dirty="0" err="1"/>
              <a:t>algoritmi</a:t>
            </a:r>
            <a:r>
              <a:rPr lang="en-US" sz="3000" dirty="0"/>
              <a:t> </a:t>
            </a:r>
            <a:r>
              <a:rPr lang="en-US" sz="3000" dirty="0" err="1"/>
              <a:t>primjenjivi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različite</a:t>
            </a:r>
            <a:r>
              <a:rPr lang="en-US" sz="3000" dirty="0"/>
              <a:t> </a:t>
            </a:r>
            <a:r>
              <a:rPr lang="en-US" sz="3000" dirty="0" err="1"/>
              <a:t>probleme</a:t>
            </a:r>
            <a:endParaRPr lang="en-US" sz="3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3679B-06E3-406D-9270-73485DB3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AC8E-7DD9-4A45-8A81-91D33D0808C9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5D082-A217-4113-919D-A724B8AEB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7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36652-2FC3-499A-AB44-6AB11C24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b="1" dirty="0" err="1">
                <a:solidFill>
                  <a:srgbClr val="002060"/>
                </a:solidFill>
              </a:rPr>
              <a:t>Hvala</a:t>
            </a:r>
            <a:r>
              <a:rPr lang="en-US" sz="5000" b="1" dirty="0">
                <a:solidFill>
                  <a:srgbClr val="002060"/>
                </a:solidFill>
              </a:rPr>
              <a:t> </a:t>
            </a:r>
            <a:r>
              <a:rPr lang="en-US" sz="5000" b="1" dirty="0" err="1">
                <a:solidFill>
                  <a:srgbClr val="002060"/>
                </a:solidFill>
              </a:rPr>
              <a:t>na</a:t>
            </a:r>
            <a:r>
              <a:rPr lang="en-US" sz="5000" b="1" dirty="0">
                <a:solidFill>
                  <a:srgbClr val="002060"/>
                </a:solidFill>
              </a:rPr>
              <a:t> </a:t>
            </a:r>
            <a:r>
              <a:rPr lang="en-US" sz="5000" b="1" dirty="0" err="1">
                <a:solidFill>
                  <a:srgbClr val="002060"/>
                </a:solidFill>
              </a:rPr>
              <a:t>pažnji</a:t>
            </a:r>
            <a:r>
              <a:rPr lang="en-US" sz="5000" b="1" dirty="0">
                <a:solidFill>
                  <a:srgbClr val="002060"/>
                </a:solidFill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4253-BE33-4462-A2AA-C2C163CA9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9C87F-0FAA-4313-B6F2-879CAC1E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214-BF3D-47CD-BAFE-93D8C1240E85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5C960-A4EA-44D4-B117-70438D1F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6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7E7BA-A1C1-4D4C-8E8A-EBE2142B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Stršeće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vrijednosti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engl.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outliers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F0743-2465-4D91-9653-C1832A58D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primjerci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odstupaju</a:t>
            </a:r>
            <a:r>
              <a:rPr lang="en-US" dirty="0"/>
              <a:t>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/>
              <a:t>skupu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r>
              <a:rPr lang="en-US" dirty="0" err="1"/>
              <a:t>uzrok</a:t>
            </a:r>
            <a:r>
              <a:rPr lang="en-US" dirty="0"/>
              <a:t>: </a:t>
            </a:r>
            <a:r>
              <a:rPr lang="en-US" dirty="0" err="1"/>
              <a:t>pogreška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</a:t>
            </a:r>
            <a:r>
              <a:rPr lang="en-US" dirty="0" err="1"/>
              <a:t>ponašanje</a:t>
            </a:r>
            <a:endParaRPr lang="en-US" dirty="0"/>
          </a:p>
          <a:p>
            <a:r>
              <a:rPr lang="en-US" dirty="0" err="1"/>
              <a:t>nepoželjne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otkrivanje</a:t>
            </a:r>
            <a:r>
              <a:rPr lang="en-US" dirty="0"/>
              <a:t> </a:t>
            </a:r>
            <a:r>
              <a:rPr lang="en-US" dirty="0" err="1"/>
              <a:t>anomalija</a:t>
            </a:r>
            <a:r>
              <a:rPr lang="en-US" dirty="0"/>
              <a:t> –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FC86-A464-4951-87BB-C74FA153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ACDD-F0E3-4C52-8B8D-8138CAA4CB2A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CB22E-3FD1-41A1-BD43-744BE46B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DAA7-A1D6-44B5-8648-9DB1BAE7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otkrivanja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stršećih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vrijednosti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ABBFA-86FA-4A75-86FF-0505381B2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statistički</a:t>
            </a:r>
            <a:r>
              <a:rPr lang="en-US" dirty="0"/>
              <a:t> </a:t>
            </a:r>
            <a:r>
              <a:rPr lang="en-US" dirty="0" err="1"/>
              <a:t>testovi</a:t>
            </a:r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temeljene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udaljenosti</a:t>
            </a:r>
            <a:endParaRPr lang="en-US" dirty="0"/>
          </a:p>
          <a:p>
            <a:pPr lvl="1"/>
            <a:r>
              <a:rPr lang="en-US" dirty="0" err="1"/>
              <a:t>dubini</a:t>
            </a:r>
            <a:endParaRPr lang="en-US" dirty="0"/>
          </a:p>
          <a:p>
            <a:pPr lvl="1"/>
            <a:r>
              <a:rPr lang="en-US" dirty="0" err="1"/>
              <a:t>gustoći</a:t>
            </a:r>
            <a:r>
              <a:rPr lang="en-US" dirty="0"/>
              <a:t> </a:t>
            </a:r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prikladne</a:t>
            </a:r>
            <a:r>
              <a:rPr lang="en-US" dirty="0"/>
              <a:t> za </a:t>
            </a:r>
            <a:r>
              <a:rPr lang="en-US" dirty="0" err="1"/>
              <a:t>višedimenzijske</a:t>
            </a:r>
            <a:r>
              <a:rPr lang="en-US" dirty="0"/>
              <a:t> </a:t>
            </a:r>
            <a:r>
              <a:rPr lang="en-US" dirty="0" err="1"/>
              <a:t>skupove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globalni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lokalni</a:t>
            </a:r>
            <a:r>
              <a:rPr lang="en-US" dirty="0"/>
              <a:t> </a:t>
            </a:r>
            <a:r>
              <a:rPr lang="en-US" dirty="0" err="1"/>
              <a:t>pristupi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6DE4D-54FD-4674-8EBC-DE221027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214-BF3D-47CD-BAFE-93D8C1240E85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972B5-1F59-4979-9CD5-B80808C2B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3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BC62-8187-4BE8-9B22-703D2870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Platforma</a:t>
            </a:r>
            <a:r>
              <a:rPr lang="en-US" b="1" dirty="0">
                <a:solidFill>
                  <a:srgbClr val="002060"/>
                </a:solidFill>
              </a:rPr>
              <a:t> ELKI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4222-3C8C-4B4D-BE1E-263901E59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i="1" dirty="0" err="1">
                <a:solidFill>
                  <a:srgbClr val="FF0000"/>
                </a:solidFill>
              </a:rPr>
              <a:t>E</a:t>
            </a:r>
            <a:r>
              <a:rPr lang="hr-HR" i="1" dirty="0" err="1"/>
              <a:t>nvironment</a:t>
            </a:r>
            <a:r>
              <a:rPr lang="hr-HR" i="1" dirty="0"/>
              <a:t> for </a:t>
            </a:r>
            <a:r>
              <a:rPr lang="hr-HR" i="1" dirty="0" err="1"/>
              <a:t>Deve</a:t>
            </a:r>
            <a:r>
              <a:rPr lang="hr-HR" i="1" dirty="0" err="1">
                <a:solidFill>
                  <a:srgbClr val="FF0000"/>
                </a:solidFill>
              </a:rPr>
              <a:t>l</a:t>
            </a:r>
            <a:r>
              <a:rPr lang="hr-HR" i="1" dirty="0" err="1"/>
              <a:t>oping</a:t>
            </a:r>
            <a:r>
              <a:rPr lang="hr-HR" i="1" dirty="0"/>
              <a:t> </a:t>
            </a:r>
            <a:r>
              <a:rPr lang="hr-HR" i="1" dirty="0">
                <a:solidFill>
                  <a:srgbClr val="FF0000"/>
                </a:solidFill>
              </a:rPr>
              <a:t>K</a:t>
            </a:r>
            <a:r>
              <a:rPr lang="hr-HR" i="1" dirty="0"/>
              <a:t>DD-</a:t>
            </a:r>
            <a:r>
              <a:rPr lang="hr-HR" i="1" dirty="0" err="1"/>
              <a:t>Applications</a:t>
            </a:r>
            <a:r>
              <a:rPr lang="hr-HR" i="1" dirty="0"/>
              <a:t> </a:t>
            </a:r>
            <a:r>
              <a:rPr lang="hr-HR" i="1" dirty="0" err="1"/>
              <a:t>Supported</a:t>
            </a:r>
            <a:r>
              <a:rPr lang="hr-HR" i="1" dirty="0"/>
              <a:t> </a:t>
            </a:r>
            <a:r>
              <a:rPr lang="hr-HR" i="1" dirty="0" err="1"/>
              <a:t>by</a:t>
            </a:r>
            <a:r>
              <a:rPr lang="hr-HR" i="1" dirty="0"/>
              <a:t> </a:t>
            </a:r>
            <a:r>
              <a:rPr lang="hr-HR" i="1" dirty="0">
                <a:solidFill>
                  <a:srgbClr val="FF0000"/>
                </a:solidFill>
              </a:rPr>
              <a:t>I</a:t>
            </a:r>
            <a:r>
              <a:rPr lang="hr-HR" i="1" dirty="0"/>
              <a:t>ndex-</a:t>
            </a:r>
            <a:r>
              <a:rPr lang="hr-HR" i="1" dirty="0" err="1"/>
              <a:t>Structures</a:t>
            </a:r>
            <a:endParaRPr lang="en-US" i="1" dirty="0"/>
          </a:p>
          <a:p>
            <a:r>
              <a:rPr lang="en-US" dirty="0" err="1"/>
              <a:t>napisan</a:t>
            </a:r>
            <a:r>
              <a:rPr lang="en-US" dirty="0"/>
              <a:t> u </a:t>
            </a:r>
            <a:r>
              <a:rPr lang="en-US" dirty="0" err="1"/>
              <a:t>Javi</a:t>
            </a:r>
            <a:endParaRPr lang="en-US" dirty="0"/>
          </a:p>
          <a:p>
            <a:r>
              <a:rPr lang="en-US" dirty="0" err="1"/>
              <a:t>otvorenog</a:t>
            </a:r>
            <a:r>
              <a:rPr lang="en-US" dirty="0"/>
              <a:t> </a:t>
            </a:r>
            <a:r>
              <a:rPr lang="en-US" dirty="0" err="1"/>
              <a:t>koda</a:t>
            </a:r>
            <a:endParaRPr lang="en-US" dirty="0"/>
          </a:p>
          <a:p>
            <a:r>
              <a:rPr lang="en-US" dirty="0" err="1"/>
              <a:t>nenadzirano</a:t>
            </a:r>
            <a:r>
              <a:rPr lang="en-US" dirty="0"/>
              <a:t> </a:t>
            </a:r>
            <a:r>
              <a:rPr lang="en-US" dirty="0" err="1"/>
              <a:t>učenje</a:t>
            </a:r>
            <a:endParaRPr lang="en-US" dirty="0"/>
          </a:p>
          <a:p>
            <a:r>
              <a:rPr lang="en-US" dirty="0" err="1"/>
              <a:t>algoritmi</a:t>
            </a:r>
            <a:r>
              <a:rPr lang="en-US" dirty="0"/>
              <a:t> </a:t>
            </a:r>
            <a:r>
              <a:rPr lang="en-US" dirty="0" err="1"/>
              <a:t>dubinske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podataka</a:t>
            </a:r>
            <a:endParaRPr lang="en-US" dirty="0"/>
          </a:p>
          <a:p>
            <a:pPr lvl="1"/>
            <a:r>
              <a:rPr lang="en-US" dirty="0" err="1"/>
              <a:t>grupiranje</a:t>
            </a:r>
            <a:endParaRPr lang="en-US" dirty="0"/>
          </a:p>
          <a:p>
            <a:pPr lvl="1"/>
            <a:r>
              <a:rPr lang="en-US" dirty="0" err="1"/>
              <a:t>otkrivanje</a:t>
            </a:r>
            <a:r>
              <a:rPr lang="en-US" dirty="0"/>
              <a:t> </a:t>
            </a:r>
            <a:r>
              <a:rPr lang="en-US" dirty="0" err="1"/>
              <a:t>stršećih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D6D84-7977-49A6-BC8D-457ECD44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A07E-420E-466A-A4C9-0D4BA20EBB11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B6B1A-4FB9-4CF6-9C06-7B101200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0EB422-A9BE-48F8-984F-AAA2DAA22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762" y="490294"/>
            <a:ext cx="1075223" cy="107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03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E95E7-6475-4B9D-B41D-B87DF134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MiniGUI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E71FF-D548-4579-A616-0B55E94CC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06979" cy="4351338"/>
          </a:xfrm>
        </p:spPr>
        <p:txBody>
          <a:bodyPr/>
          <a:lstStyle/>
          <a:p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err="1"/>
              <a:t>grafičko</a:t>
            </a:r>
            <a:r>
              <a:rPr lang="en-US" dirty="0"/>
              <a:t> </a:t>
            </a:r>
            <a:r>
              <a:rPr lang="en-US" dirty="0" err="1"/>
              <a:t>korisničko</a:t>
            </a:r>
            <a:r>
              <a:rPr lang="en-US" dirty="0"/>
              <a:t> </a:t>
            </a:r>
            <a:r>
              <a:rPr lang="en-US" dirty="0" err="1"/>
              <a:t>sučelje</a:t>
            </a:r>
            <a:endParaRPr lang="en-US" dirty="0"/>
          </a:p>
          <a:p>
            <a:r>
              <a:rPr lang="en-US" dirty="0" err="1"/>
              <a:t>odabir</a:t>
            </a:r>
            <a:r>
              <a:rPr lang="en-US" dirty="0"/>
              <a:t> </a:t>
            </a:r>
            <a:r>
              <a:rPr lang="en-US" dirty="0" err="1"/>
              <a:t>ulazne</a:t>
            </a:r>
            <a:r>
              <a:rPr lang="en-US" dirty="0"/>
              <a:t> </a:t>
            </a:r>
            <a:r>
              <a:rPr lang="en-US" dirty="0" err="1"/>
              <a:t>datoteke</a:t>
            </a:r>
            <a:endParaRPr lang="en-US" dirty="0"/>
          </a:p>
          <a:p>
            <a:r>
              <a:rPr lang="en-US" dirty="0" err="1"/>
              <a:t>odabir</a:t>
            </a:r>
            <a:r>
              <a:rPr lang="en-US" dirty="0"/>
              <a:t> </a:t>
            </a:r>
            <a:r>
              <a:rPr lang="en-US" dirty="0" err="1"/>
              <a:t>algoritma</a:t>
            </a:r>
            <a:endParaRPr lang="en-US" dirty="0"/>
          </a:p>
          <a:p>
            <a:r>
              <a:rPr lang="en-US" dirty="0" err="1"/>
              <a:t>postavljanje</a:t>
            </a:r>
            <a:r>
              <a:rPr lang="en-US" dirty="0"/>
              <a:t> </a:t>
            </a:r>
            <a:r>
              <a:rPr lang="en-US" dirty="0" err="1"/>
              <a:t>parametara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0E1833E-9812-489E-B4DF-02873110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70" y="1646238"/>
            <a:ext cx="5034930" cy="3429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43F18E-33F5-4E82-A64C-EEFC303C8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DC98-7BA7-4C31-A20D-89BBF8F0E0C1}" type="datetime1">
              <a:rPr lang="hr-HR" smtClean="0"/>
              <a:t>10.7.2020.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25059-634C-442A-B1C5-80E82377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0"/>
            <a:ext cx="2743200" cy="365125"/>
          </a:xfrm>
        </p:spPr>
        <p:txBody>
          <a:bodyPr/>
          <a:lstStyle/>
          <a:p>
            <a:fld id="{6CBFE70D-C814-4929-9511-E489554A76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0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4CBC-28E4-4796-897A-C21E378F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Otkrivanje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anomalija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korištenjem</a:t>
            </a:r>
            <a:r>
              <a:rPr lang="en-US" b="1" dirty="0">
                <a:solidFill>
                  <a:srgbClr val="002060"/>
                </a:solidFill>
              </a:rPr>
              <a:t> ELKI-ja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E4150-F4F4-4AB5-AB66-7CEDFF79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implementacija</a:t>
            </a:r>
            <a:r>
              <a:rPr lang="en-US" sz="2400" dirty="0"/>
              <a:t> </a:t>
            </a:r>
            <a:r>
              <a:rPr lang="en-US" sz="2400" dirty="0" err="1"/>
              <a:t>brojnih</a:t>
            </a:r>
            <a:r>
              <a:rPr lang="en-US" sz="2400" dirty="0"/>
              <a:t> </a:t>
            </a:r>
            <a:r>
              <a:rPr lang="en-US" sz="2400" dirty="0" err="1"/>
              <a:t>algoritama</a:t>
            </a:r>
            <a:endParaRPr lang="en-US" sz="2400" dirty="0"/>
          </a:p>
          <a:p>
            <a:r>
              <a:rPr lang="en-US" sz="2400" dirty="0" err="1"/>
              <a:t>skupovi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r>
              <a:rPr lang="en-US" sz="2400" dirty="0" err="1"/>
              <a:t>preuzeti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UCI Machine Learning Repository</a:t>
            </a:r>
            <a:endParaRPr lang="en-US" sz="2400" i="1" dirty="0">
              <a:solidFill>
                <a:srgbClr val="002060"/>
              </a:solidFill>
            </a:endParaRPr>
          </a:p>
          <a:p>
            <a:r>
              <a:rPr lang="en-US" sz="2400" dirty="0" err="1"/>
              <a:t>rezultat</a:t>
            </a:r>
            <a:r>
              <a:rPr lang="en-US" sz="2400" dirty="0"/>
              <a:t> </a:t>
            </a:r>
            <a:r>
              <a:rPr lang="en-US" sz="2400" dirty="0" err="1"/>
              <a:t>izvođenja</a:t>
            </a:r>
            <a:r>
              <a:rPr lang="en-US" sz="2400" dirty="0"/>
              <a:t>:</a:t>
            </a:r>
          </a:p>
          <a:p>
            <a:pPr lvl="1"/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prikazi</a:t>
            </a:r>
            <a:endParaRPr lang="en-US" dirty="0"/>
          </a:p>
          <a:p>
            <a:pPr lvl="1"/>
            <a:r>
              <a:rPr lang="en-US" dirty="0" err="1"/>
              <a:t>tekstualni</a:t>
            </a:r>
            <a:r>
              <a:rPr lang="en-US" dirty="0"/>
              <a:t>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– </a:t>
            </a:r>
            <a:r>
              <a:rPr lang="en-US" dirty="0" err="1"/>
              <a:t>sortiran</a:t>
            </a:r>
            <a:r>
              <a:rPr lang="en-US" dirty="0"/>
              <a:t> </a:t>
            </a:r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err="1"/>
              <a:t>primjeraka</a:t>
            </a:r>
            <a:endParaRPr lang="en-US" dirty="0"/>
          </a:p>
          <a:p>
            <a:r>
              <a:rPr lang="en-US" sz="2400" dirty="0" err="1"/>
              <a:t>kontinuiran</a:t>
            </a:r>
            <a:r>
              <a:rPr lang="en-US" sz="2400" dirty="0"/>
              <a:t> </a:t>
            </a:r>
            <a:r>
              <a:rPr lang="en-US" sz="2400" dirty="0" err="1"/>
              <a:t>izlaz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D945C-1FFD-4769-83CB-60FD8A9D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1214-BF3D-47CD-BAFE-93D8C1240E85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E08115-AC29-4FFD-A78D-D9670B3B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8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89F1-ADD7-4413-97C7-58166C6E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Gaussov</a:t>
            </a:r>
            <a:r>
              <a:rPr lang="en-US" b="1" dirty="0">
                <a:solidFill>
                  <a:srgbClr val="002060"/>
                </a:solidFill>
              </a:rPr>
              <a:t> model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6A49B-58FA-4A14-9AF2-4B197087B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35316" cy="4351338"/>
          </a:xfrm>
        </p:spPr>
        <p:txBody>
          <a:bodyPr/>
          <a:lstStyle/>
          <a:p>
            <a:r>
              <a:rPr lang="en-US" dirty="0" err="1"/>
              <a:t>jednostavan</a:t>
            </a:r>
            <a:r>
              <a:rPr lang="en-US" dirty="0"/>
              <a:t> </a:t>
            </a:r>
            <a:r>
              <a:rPr lang="en-US" dirty="0" err="1"/>
              <a:t>statistički</a:t>
            </a:r>
            <a:r>
              <a:rPr lang="en-US" dirty="0"/>
              <a:t> model</a:t>
            </a:r>
          </a:p>
          <a:p>
            <a:r>
              <a:rPr lang="en-US" dirty="0" err="1"/>
              <a:t>pretpostavka</a:t>
            </a:r>
            <a:r>
              <a:rPr lang="en-US" dirty="0"/>
              <a:t>: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generiran</a:t>
            </a:r>
            <a:r>
              <a:rPr lang="en-US" dirty="0"/>
              <a:t> </a:t>
            </a:r>
            <a:r>
              <a:rPr lang="en-US" dirty="0" err="1"/>
              <a:t>normalnom</a:t>
            </a:r>
            <a:r>
              <a:rPr lang="en-US" dirty="0"/>
              <a:t> </a:t>
            </a:r>
            <a:r>
              <a:rPr lang="en-US" dirty="0" err="1"/>
              <a:t>razdiobom</a:t>
            </a:r>
            <a:r>
              <a:rPr lang="en-US" dirty="0"/>
              <a:t> </a:t>
            </a:r>
          </a:p>
          <a:p>
            <a:r>
              <a:rPr lang="en-US" dirty="0" err="1"/>
              <a:t>mjera</a:t>
            </a:r>
            <a:r>
              <a:rPr lang="en-US" dirty="0"/>
              <a:t> za </a:t>
            </a:r>
            <a:r>
              <a:rPr lang="en-US" dirty="0" err="1"/>
              <a:t>stršeće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: </a:t>
            </a:r>
            <a:r>
              <a:rPr lang="en-US" dirty="0" err="1"/>
              <a:t>vjerojatnost</a:t>
            </a:r>
            <a:r>
              <a:rPr lang="en-US" dirty="0"/>
              <a:t> </a:t>
            </a:r>
          </a:p>
          <a:p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izlazni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 </a:t>
            </a:r>
            <a:r>
              <a:rPr lang="en-US" dirty="0" err="1"/>
              <a:t>upućuju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stršeće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18CE5FC-0884-4BC4-BC83-6CC993EEF4F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849" y="1825625"/>
            <a:ext cx="5229727" cy="3115343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74EA-CBDF-4435-81DA-52CB5174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D511-2D0D-4344-ADA2-636AA3F791F8}" type="datetime1">
              <a:rPr lang="hr-HR" smtClean="0"/>
              <a:t>10.7.2020.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946A1-0E48-4D06-A136-618BD1C5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BFAAB-04C7-4F02-AB78-6D1541F8DCDC}"/>
              </a:ext>
            </a:extLst>
          </p:cNvPr>
          <p:cNvSpPr txBox="1"/>
          <p:nvPr/>
        </p:nvSpPr>
        <p:spPr>
          <a:xfrm>
            <a:off x="6212849" y="5004967"/>
            <a:ext cx="522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Histogram </a:t>
            </a:r>
            <a:r>
              <a:rPr lang="en-US" dirty="0" err="1"/>
              <a:t>dobiven</a:t>
            </a:r>
            <a:r>
              <a:rPr lang="en-US" dirty="0"/>
              <a:t> </a:t>
            </a:r>
            <a:r>
              <a:rPr lang="en-US" dirty="0" err="1"/>
              <a:t>izvođenjem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 err="1"/>
              <a:t>GaussianModel</a:t>
            </a:r>
            <a:r>
              <a:rPr lang="en-US" dirty="0"/>
              <a:t> za </a:t>
            </a:r>
            <a:r>
              <a:rPr lang="en-US" dirty="0" err="1"/>
              <a:t>ulaznu</a:t>
            </a:r>
            <a:r>
              <a:rPr lang="en-US" dirty="0"/>
              <a:t> </a:t>
            </a:r>
            <a:r>
              <a:rPr lang="en-US" dirty="0" err="1"/>
              <a:t>datoteku</a:t>
            </a:r>
            <a:r>
              <a:rPr lang="en-US" dirty="0"/>
              <a:t> </a:t>
            </a:r>
            <a:r>
              <a:rPr lang="en-US" i="1" dirty="0"/>
              <a:t>iris.csv</a:t>
            </a:r>
          </a:p>
        </p:txBody>
      </p:sp>
    </p:spTree>
    <p:extLst>
      <p:ext uri="{BB962C8B-B14F-4D97-AF65-F5344CB8AC3E}">
        <p14:creationId xmlns:p14="http://schemas.microsoft.com/office/powerpoint/2010/main" val="170917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2078F-9C24-429B-9017-1AE6029E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Algoritam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k</a:t>
            </a:r>
            <a:r>
              <a:rPr lang="en-US" b="1" dirty="0">
                <a:solidFill>
                  <a:srgbClr val="002060"/>
                </a:solidFill>
              </a:rPr>
              <a:t>-</a:t>
            </a:r>
            <a:r>
              <a:rPr lang="en-US" b="1" dirty="0" err="1">
                <a:solidFill>
                  <a:srgbClr val="002060"/>
                </a:solidFill>
              </a:rPr>
              <a:t>najbližih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susjeda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4D112-727D-44EE-8471-312FB5A84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temeljen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udaljenosti</a:t>
            </a:r>
            <a:r>
              <a:rPr lang="en-US" dirty="0"/>
              <a:t> </a:t>
            </a:r>
          </a:p>
          <a:p>
            <a:r>
              <a:rPr lang="en-US" dirty="0" err="1"/>
              <a:t>izlazne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: </a:t>
            </a:r>
            <a:r>
              <a:rPr lang="en-US" dirty="0" err="1"/>
              <a:t>udaljenosti</a:t>
            </a:r>
            <a:r>
              <a:rPr lang="en-US" dirty="0"/>
              <a:t> od </a:t>
            </a:r>
            <a:r>
              <a:rPr lang="en-US" i="1" dirty="0"/>
              <a:t>k</a:t>
            </a:r>
            <a:r>
              <a:rPr lang="en-US" dirty="0"/>
              <a:t>-tog </a:t>
            </a:r>
            <a:r>
              <a:rPr lang="en-US" dirty="0" err="1"/>
              <a:t>najbližeg</a:t>
            </a:r>
            <a:r>
              <a:rPr lang="en-US" dirty="0"/>
              <a:t> </a:t>
            </a:r>
            <a:r>
              <a:rPr lang="en-US" dirty="0" err="1"/>
              <a:t>susjeda</a:t>
            </a:r>
            <a:endParaRPr lang="en-US" dirty="0"/>
          </a:p>
          <a:p>
            <a:r>
              <a:rPr lang="en-US" dirty="0" err="1"/>
              <a:t>parametar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korisnik</a:t>
            </a:r>
            <a:endParaRPr lang="en-US" dirty="0"/>
          </a:p>
          <a:p>
            <a:r>
              <a:rPr lang="en-US" dirty="0" err="1"/>
              <a:t>euklidska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udaljenosti</a:t>
            </a:r>
            <a:r>
              <a:rPr lang="en-US" dirty="0"/>
              <a:t> </a:t>
            </a:r>
          </a:p>
          <a:p>
            <a:r>
              <a:rPr lang="en-US" dirty="0" err="1"/>
              <a:t>prikladan</a:t>
            </a:r>
            <a:r>
              <a:rPr lang="en-US" dirty="0"/>
              <a:t> za </a:t>
            </a:r>
            <a:r>
              <a:rPr lang="en-US" dirty="0" err="1"/>
              <a:t>skupove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s </a:t>
            </a:r>
            <a:r>
              <a:rPr lang="en-US" dirty="0" err="1"/>
              <a:t>manjim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/>
              <a:t>atributa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D0061-15AF-4356-92B9-BFC863B8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CA24-121E-495D-B434-D0923DA2D892}" type="datetime1">
              <a:rPr lang="hr-HR" smtClean="0"/>
              <a:t>10.7.2020.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420C4-DED6-4929-890A-5154EF1C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F271-295B-4003-A78B-E4226BCE8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solidFill>
                  <a:srgbClr val="002060"/>
                </a:solidFill>
              </a:rPr>
              <a:t>Rezultat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izvođenja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algoritma</a:t>
            </a:r>
            <a:r>
              <a:rPr lang="en-US" dirty="0">
                <a:solidFill>
                  <a:srgbClr val="002060"/>
                </a:solidFill>
              </a:rPr>
              <a:t> k-NN</a:t>
            </a:r>
          </a:p>
        </p:txBody>
      </p:sp>
      <p:pic>
        <p:nvPicPr>
          <p:cNvPr id="6" name="Content Placeholder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5CF40A1-F667-411B-BED2-B1EB8AE28DE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870" y="1825625"/>
            <a:ext cx="4832363" cy="3882717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851AE-9A6E-4CB8-9367-DED6FE21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4E5C-6C53-40B5-9746-8FCE36079D0E}" type="datetime1">
              <a:rPr lang="hr-HR" smtClean="0"/>
              <a:t>10.7.2020.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91C94C-390D-43CE-A0B9-E1960A00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E70D-C814-4929-9511-E489554A76CD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4B8031-CD94-47EA-81CA-FEBBA9CA29C5}"/>
              </a:ext>
            </a:extLst>
          </p:cNvPr>
          <p:cNvSpPr txBox="1"/>
          <p:nvPr/>
        </p:nvSpPr>
        <p:spPr>
          <a:xfrm>
            <a:off x="3398687" y="5843279"/>
            <a:ext cx="5373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Dijagram</a:t>
            </a:r>
            <a:r>
              <a:rPr lang="en-US" sz="1600" dirty="0"/>
              <a:t> </a:t>
            </a:r>
            <a:r>
              <a:rPr lang="en-US" sz="1600" dirty="0" err="1"/>
              <a:t>raspršenosti</a:t>
            </a:r>
            <a:r>
              <a:rPr lang="en-US" sz="1600" dirty="0"/>
              <a:t> za </a:t>
            </a:r>
            <a:r>
              <a:rPr lang="en-US" sz="1600" dirty="0" err="1"/>
              <a:t>ulaznu</a:t>
            </a:r>
            <a:r>
              <a:rPr lang="en-US" sz="1600" dirty="0"/>
              <a:t> </a:t>
            </a:r>
            <a:r>
              <a:rPr lang="en-US" sz="1600" dirty="0" err="1"/>
              <a:t>datoteku</a:t>
            </a:r>
            <a:r>
              <a:rPr lang="en-US" sz="1600" dirty="0"/>
              <a:t> </a:t>
            </a:r>
            <a:r>
              <a:rPr lang="en-US" sz="1600" i="1" dirty="0"/>
              <a:t>iris.csv </a:t>
            </a:r>
            <a:r>
              <a:rPr lang="en-US" sz="1600" dirty="0" err="1"/>
              <a:t>uz</a:t>
            </a:r>
            <a:r>
              <a:rPr lang="en-US" sz="1600" dirty="0"/>
              <a:t> k=5</a:t>
            </a:r>
          </a:p>
        </p:txBody>
      </p:sp>
    </p:spTree>
    <p:extLst>
      <p:ext uri="{BB962C8B-B14F-4D97-AF65-F5344CB8AC3E}">
        <p14:creationId xmlns:p14="http://schemas.microsoft.com/office/powerpoint/2010/main" val="147724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348</Words>
  <Application>Microsoft Office PowerPoint</Application>
  <PresentationFormat>Široki zaslon</PresentationFormat>
  <Paragraphs>99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KORIŠTENJE PLATFORME ELKI ZA DETEKCIJU STRŠEĆIH VRIJEDNOSTI U PODATCIMA </vt:lpstr>
      <vt:lpstr>Stršeće vrijednosti (engl. outliers)</vt:lpstr>
      <vt:lpstr>Metode otkrivanja stršećih vrijednosti</vt:lpstr>
      <vt:lpstr>Platforma ELKI</vt:lpstr>
      <vt:lpstr>MiniGUI</vt:lpstr>
      <vt:lpstr>Otkrivanje anomalija korištenjem ELKI-ja</vt:lpstr>
      <vt:lpstr>Gaussov model </vt:lpstr>
      <vt:lpstr>Algoritam k-najbližih susjeda</vt:lpstr>
      <vt:lpstr>Rezultat izvođenja algoritma k-NN</vt:lpstr>
      <vt:lpstr>Algoritam LOF</vt:lpstr>
      <vt:lpstr>Algoritam ABOD</vt:lpstr>
      <vt:lpstr>ZAKLJUČAK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KORIŠTENJE PLATFORME ELKI ZA DETEKCIJU STRŠEĆIH VRIJEDNOSTI U PODATCIMA </dc:title>
  <dc:creator>Martina Sušilović</dc:creator>
  <cp:lastModifiedBy>Martina Sušilović</cp:lastModifiedBy>
  <cp:revision>46</cp:revision>
  <dcterms:created xsi:type="dcterms:W3CDTF">2020-07-06T11:33:18Z</dcterms:created>
  <dcterms:modified xsi:type="dcterms:W3CDTF">2020-07-10T07:55:27Z</dcterms:modified>
</cp:coreProperties>
</file>