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15"/>
  </p:notesMasterIdLst>
  <p:sldIdLst>
    <p:sldId id="256" r:id="rId2"/>
    <p:sldId id="257" r:id="rId3"/>
    <p:sldId id="271" r:id="rId4"/>
    <p:sldId id="258" r:id="rId5"/>
    <p:sldId id="259" r:id="rId6"/>
    <p:sldId id="270" r:id="rId7"/>
    <p:sldId id="261" r:id="rId8"/>
    <p:sldId id="262" r:id="rId9"/>
    <p:sldId id="263" r:id="rId10"/>
    <p:sldId id="264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C60CDC5-723F-40B3-81DE-1DA421AFC729}">
          <p14:sldIdLst>
            <p14:sldId id="256"/>
            <p14:sldId id="257"/>
            <p14:sldId id="271"/>
            <p14:sldId id="258"/>
            <p14:sldId id="259"/>
            <p14:sldId id="270"/>
            <p14:sldId id="261"/>
            <p14:sldId id="262"/>
            <p14:sldId id="263"/>
            <p14:sldId id="264"/>
            <p14:sldId id="267"/>
            <p14:sldId id="268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a Sušilović" initials="MS" lastIdx="1" clrIdx="0">
    <p:extLst>
      <p:ext uri="{19B8F6BF-5375-455C-9EA6-DF929625EA0E}">
        <p15:presenceInfo xmlns:p15="http://schemas.microsoft.com/office/powerpoint/2012/main" userId="97c8653773c6b48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commentAuthors" Target="commentAuthors.xml" /><Relationship Id="rId20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notesMaster" Target="notesMasters/notesMaster1.xml" /><Relationship Id="rId10" Type="http://schemas.openxmlformats.org/officeDocument/2006/relationships/slide" Target="slides/slide9.xml" /><Relationship Id="rId19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9A6DF-4DB1-4302-BB92-353C6FE1CBF8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B712D-7922-47A7-9EE1-EAE4C8391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750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B9970-1590-4975-9E3C-C81EAD478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06C120-21D3-482F-8CFF-1B0E6BDAEB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E4B46A-9214-4CA0-A719-B1FA64F6E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8D17-953B-4154-AA57-60834D7CE740}" type="datetime1">
              <a:rPr lang="hr-HR" smtClean="0"/>
              <a:t>10.7.2020.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1E9DD-318F-42B5-98AD-BED26DB61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1A7A2-A16D-498C-B386-B61CF6F6A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FE70D-C814-4929-9511-E489554A7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787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C5E42-8389-4679-B86B-B265A1181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2F2CE6-5F80-4C0B-B7E7-F2AF03898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0019C-1ED1-4847-9E39-AD8671DE9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56C6-A24F-4497-B852-BB667EA96CDD}" type="datetime1">
              <a:rPr lang="hr-HR" smtClean="0"/>
              <a:t>10.7.2020.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3BBA8-4C46-458A-81E5-DD5F68D2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0FF62-664C-40FD-8B3B-2192F2782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FE70D-C814-4929-9511-E489554A7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141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8EF923-18A8-473A-9DE8-8C93406EB7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B6DA8E-0E47-437B-8173-FC34E44BA0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EEC07-036E-4B17-AABA-9F1D073CA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3F378-9386-4197-954A-8BFCBA1FE94E}" type="datetime1">
              <a:rPr lang="hr-HR" smtClean="0"/>
              <a:t>10.7.2020.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2D45C-E2F9-4610-9005-7F986EB1A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90FB6B-AF30-443F-82A5-12566570B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FE70D-C814-4929-9511-E489554A7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012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5B7BF-C4EE-4362-AFB1-A14C2AC71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F7000-B954-4BDD-B6F7-8D932328E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CDB6B-12D7-425E-A979-30259778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1214-BF3D-47CD-BAFE-93D8C1240E85}" type="datetime1">
              <a:rPr lang="hr-HR" smtClean="0"/>
              <a:t>10.7.2020.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C346A-63AD-4F98-86C8-52B7D4CD4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AD46C-EC27-4AD8-931B-BF3A3EB2F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FE70D-C814-4929-9511-E489554A7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96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74CD9-3734-4E3A-BC75-37660862F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7F0813-0B80-4BE9-91B6-32B5B5A21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8066B-56C9-49EC-BCEB-627A21636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E6C0-1E88-4A33-9AD5-A407A5881EA4}" type="datetime1">
              <a:rPr lang="hr-HR" smtClean="0"/>
              <a:t>10.7.2020.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F7054-6DB3-40E7-B39D-0F92334CD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E95A05-B27A-4976-9B6E-73D4B7EC1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FE70D-C814-4929-9511-E489554A7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93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180A9-3BFD-4BB2-8882-A0EEBDCA6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E58B5-AC47-472F-B03A-CDAE67BA47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7B643C-CFB8-4269-BDB1-D934BC1D58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CABC07-59DE-4971-8528-E3CF1541A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FA9CF-A134-4D08-A471-2AAD1E012B8B}" type="datetime1">
              <a:rPr lang="hr-HR" smtClean="0"/>
              <a:t>10.7.2020.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3FB860-CC01-44A3-A9C6-15D7A86BE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3FA712-94AD-4B64-9EF0-F53C83A50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FE70D-C814-4929-9511-E489554A7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9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AC6DD-E826-494B-A4A5-8875EEEFB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7A41C5-E92B-4E10-BEDB-9BD45A23E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F354B-E90C-4498-B6EE-5F07A21231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DD166F-313F-49E0-823D-484D9A4682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15BAA8-0C4C-4E9D-8959-B090DB0587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9500A6-B5E7-4A23-BF1B-D5B50AE6C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E2F9-BD76-42DF-8F68-385B8B52A924}" type="datetime1">
              <a:rPr lang="hr-HR" smtClean="0"/>
              <a:t>10.7.2020.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8BF349-C351-4BCF-A3DB-DFA76145D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24EA5E-BD4C-46F7-A20F-12A3AFEA8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FE70D-C814-4929-9511-E489554A7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394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50B8E-0689-44A1-9EBC-A17BD3452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D94A1E-F70E-4CE2-9C73-2CB264307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88BDA-F3C2-431C-A76B-AB6A3611A428}" type="datetime1">
              <a:rPr lang="hr-HR" smtClean="0"/>
              <a:t>10.7.2020.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40303A-2639-4DD1-A908-27958EDA0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1B8F39-E1E5-4437-AFE0-0B532B9AE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FE70D-C814-4929-9511-E489554A7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852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D9D84D-08EB-4CC6-94C9-5F1DBFB60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7835-EE1F-4F47-8897-7ADCDD90153F}" type="datetime1">
              <a:rPr lang="hr-HR" smtClean="0"/>
              <a:t>10.7.2020.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E76174-46D5-4835-BCBB-90F8725AF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68B2B2-8636-4D40-AA70-A761919FB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FE70D-C814-4929-9511-E489554A7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37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9B6EF-E559-44B1-84BD-36952EAB3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3BAF2-1470-4D53-B4B0-5933B8A20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DFC1BF-784D-44CC-BF57-036ECFBD0A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2DC000-C01B-4DC3-94CD-934F07ADA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92999-0AD7-491C-959A-7DE880402390}" type="datetime1">
              <a:rPr lang="hr-HR" smtClean="0"/>
              <a:t>10.7.2020.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63725-BA4D-46BA-BAAB-3E3D975DD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099995-D08F-4B7A-B00D-EFAFB05E5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FE70D-C814-4929-9511-E489554A7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088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EBCB9-BF00-459D-AA6B-E22A1D5E6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9ABC5D-5D2A-4DC1-BBD3-3179798990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F9E824-ED21-45BD-9440-416E62574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CF1D5-FB0E-4650-B678-55DAB0E14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EF549-478F-4DE5-822A-51DE02634E65}" type="datetime1">
              <a:rPr lang="hr-HR" smtClean="0"/>
              <a:t>10.7.2020.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882041-B0FA-411E-AC6A-ED1130767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E8E7DC-A718-4104-8BFD-5B64794C2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FE70D-C814-4929-9511-E489554A7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53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CEB6EE-064B-4205-B013-B03717C4D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51EFED-9C27-4883-A799-2B89BEA9A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FF010-7E2B-4E81-92F0-7E39ABF15A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A9A70-06A2-4B28-8DD9-DEAFDBD02235}" type="datetime1">
              <a:rPr lang="hr-HR" smtClean="0"/>
              <a:t>10.7.2020.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99EFE-A9BD-4CA2-ACCD-E698BBC26E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065AC1-820B-40DA-9665-AB64A98352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FE70D-C814-4929-9511-E489554A7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078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 /><Relationship Id="rId1" Type="http://schemas.openxmlformats.org/officeDocument/2006/relationships/themeOverride" Target="../theme/themeOverride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 /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archive.ics.uci.edu/ml/index.php" TargetMode="External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B5668-89E7-4499-9292-8414BFD9F7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50473"/>
            <a:ext cx="9144000" cy="2106036"/>
          </a:xfrm>
        </p:spPr>
        <p:txBody>
          <a:bodyPr>
            <a:normAutofit fontScale="90000"/>
          </a:bodyPr>
          <a:lstStyle/>
          <a:p>
            <a:r>
              <a:rPr lang="hr-HR" sz="5600" b="1" dirty="0">
                <a:solidFill>
                  <a:srgbClr val="002060"/>
                </a:solidFill>
              </a:rPr>
              <a:t>KORIŠTENJE PLATFORME ELKI ZA DETEKCIJU STRŠEĆIH VRIJEDNOSTI U PODATCIMA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BCD7A6-2E8B-4AA0-B164-3714B769A8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702509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Martina Sušilović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E6DB0-B6DD-4949-A6E1-E1449CDF4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54EB-6A06-416C-8765-AD0233C41034}" type="datetime1">
              <a:rPr lang="hr-HR" smtClean="0"/>
              <a:t>10.7.2020.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1C9861-3FD6-4A50-901B-F43533C2F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FE70D-C814-4929-9511-E489554A76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0832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106AB-4601-484E-9E71-22D519DA1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Algoritam</a:t>
            </a:r>
            <a:r>
              <a:rPr lang="en-US" b="1" dirty="0">
                <a:solidFill>
                  <a:srgbClr val="002060"/>
                </a:solidFill>
              </a:rPr>
              <a:t> LOF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1D0F157-781D-4233-A169-8C4212C417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18147" y="1690688"/>
                <a:ext cx="5390148" cy="372513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temeljen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gustoći</a:t>
                </a:r>
                <a:endParaRPr lang="en-US" dirty="0"/>
              </a:p>
              <a:p>
                <a:r>
                  <a:rPr lang="en-US" dirty="0" err="1"/>
                  <a:t>lokalni</a:t>
                </a:r>
                <a:r>
                  <a:rPr lang="en-US" dirty="0"/>
                  <a:t> </a:t>
                </a:r>
                <a:r>
                  <a:rPr lang="en-US" dirty="0" err="1"/>
                  <a:t>pristup</a:t>
                </a:r>
                <a:r>
                  <a:rPr lang="en-US" dirty="0"/>
                  <a:t> – </a:t>
                </a:r>
                <a:r>
                  <a:rPr lang="en-US" dirty="0" err="1"/>
                  <a:t>okruženje</a:t>
                </a:r>
                <a:r>
                  <a:rPr lang="en-US" dirty="0"/>
                  <a:t> </a:t>
                </a:r>
                <a:r>
                  <a:rPr lang="en-US" dirty="0" err="1"/>
                  <a:t>određeno</a:t>
                </a:r>
                <a:r>
                  <a:rPr lang="en-US" dirty="0"/>
                  <a:t> s </a:t>
                </a:r>
                <a:r>
                  <a:rPr lang="en-US" i="1" dirty="0"/>
                  <a:t>k</a:t>
                </a:r>
                <a:r>
                  <a:rPr lang="en-US" dirty="0"/>
                  <a:t> </a:t>
                </a:r>
                <a:r>
                  <a:rPr lang="en-US" dirty="0" err="1"/>
                  <a:t>najbližih</a:t>
                </a:r>
                <a:r>
                  <a:rPr lang="en-US" dirty="0"/>
                  <a:t> </a:t>
                </a:r>
                <a:r>
                  <a:rPr lang="en-US" dirty="0" err="1"/>
                  <a:t>susjeda</a:t>
                </a:r>
                <a:endParaRPr lang="en-US" dirty="0"/>
              </a:p>
              <a:p>
                <a:r>
                  <a:rPr lang="en-US" dirty="0"/>
                  <a:t>LOF – </a:t>
                </a:r>
                <a:r>
                  <a:rPr lang="en-US" dirty="0" err="1"/>
                  <a:t>opisuje</a:t>
                </a:r>
                <a:r>
                  <a:rPr lang="en-US" dirty="0"/>
                  <a:t> </a:t>
                </a:r>
                <a:r>
                  <a:rPr lang="en-US" dirty="0" err="1"/>
                  <a:t>koliko</a:t>
                </a:r>
                <a:r>
                  <a:rPr lang="en-US" dirty="0"/>
                  <a:t> je </a:t>
                </a:r>
                <a:r>
                  <a:rPr lang="en-US" dirty="0" err="1"/>
                  <a:t>točka</a:t>
                </a:r>
                <a:r>
                  <a:rPr lang="en-US" dirty="0"/>
                  <a:t> </a:t>
                </a:r>
                <a:r>
                  <a:rPr lang="en-US" dirty="0" err="1"/>
                  <a:t>izolirana</a:t>
                </a:r>
                <a:endParaRPr lang="en-US" dirty="0"/>
              </a:p>
              <a:p>
                <a:r>
                  <a:rPr lang="en-US" dirty="0"/>
                  <a:t>LOF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1 za </a:t>
                </a:r>
                <a:r>
                  <a:rPr lang="en-US" dirty="0" err="1"/>
                  <a:t>područja</a:t>
                </a:r>
                <a:r>
                  <a:rPr lang="en-US" dirty="0"/>
                  <a:t> </a:t>
                </a:r>
                <a:r>
                  <a:rPr lang="en-US" dirty="0" err="1"/>
                  <a:t>veće</a:t>
                </a:r>
                <a:r>
                  <a:rPr lang="en-US" dirty="0"/>
                  <a:t> </a:t>
                </a:r>
                <a:r>
                  <a:rPr lang="en-US" dirty="0" err="1"/>
                  <a:t>gustoće</a:t>
                </a:r>
                <a:endParaRPr lang="en-US" dirty="0"/>
              </a:p>
              <a:p>
                <a:r>
                  <a:rPr lang="en-US" dirty="0"/>
                  <a:t>LOF &gt; 1 za </a:t>
                </a:r>
                <a:r>
                  <a:rPr lang="en-US" dirty="0" err="1"/>
                  <a:t>stršeće</a:t>
                </a:r>
                <a:r>
                  <a:rPr lang="en-US" dirty="0"/>
                  <a:t> </a:t>
                </a:r>
                <a:r>
                  <a:rPr lang="en-US" dirty="0" err="1"/>
                  <a:t>vrijednosti</a:t>
                </a:r>
                <a:r>
                  <a:rPr lang="en-US" dirty="0"/>
                  <a:t> </a:t>
                </a:r>
              </a:p>
              <a:p>
                <a:r>
                  <a:rPr lang="en-US" dirty="0" err="1"/>
                  <a:t>osjetljiv</a:t>
                </a:r>
                <a:r>
                  <a:rPr lang="en-US" dirty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izbor</a:t>
                </a:r>
                <a:r>
                  <a:rPr lang="en-US" dirty="0"/>
                  <a:t> </a:t>
                </a:r>
                <a:r>
                  <a:rPr lang="en-US" dirty="0" err="1"/>
                  <a:t>parametra</a:t>
                </a:r>
                <a:r>
                  <a:rPr lang="en-US" dirty="0"/>
                  <a:t> k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1D0F157-781D-4233-A169-8C4212C417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18147" y="1690688"/>
                <a:ext cx="5390148" cy="3725130"/>
              </a:xfrm>
              <a:blipFill>
                <a:blip r:embed="rId2"/>
                <a:stretch>
                  <a:fillRect l="-2036" t="-36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C5A3D1D2-3B75-4283-8599-6260E5EFBDB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8295" y="1690688"/>
            <a:ext cx="5390149" cy="3236419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0B9F300-6DBC-4097-B7FA-09001D04B0D4}"/>
              </a:ext>
            </a:extLst>
          </p:cNvPr>
          <p:cNvSpPr txBox="1">
            <a:spLocks/>
          </p:cNvSpPr>
          <p:nvPr/>
        </p:nvSpPr>
        <p:spPr>
          <a:xfrm>
            <a:off x="838200" y="5415818"/>
            <a:ext cx="7291137" cy="712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BA8657-2C13-4789-AB39-97BB981EC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7D24A-F0B5-41BD-9C5D-3D3B9D5E8A87}" type="datetime1">
              <a:rPr lang="hr-HR" smtClean="0"/>
              <a:t>10.7.2020.</a:t>
            </a:fld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0626B79-27DF-4C59-8DF1-6FF3E9565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FE70D-C814-4929-9511-E489554A76CD}" type="slidenum">
              <a:rPr lang="en-US" smtClean="0"/>
              <a:t>10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5E873A-5C13-4921-8C8F-822FEEC3DFB9}"/>
              </a:ext>
            </a:extLst>
          </p:cNvPr>
          <p:cNvSpPr txBox="1"/>
          <p:nvPr/>
        </p:nvSpPr>
        <p:spPr>
          <a:xfrm>
            <a:off x="6208295" y="4895333"/>
            <a:ext cx="4957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Histogram </a:t>
            </a:r>
            <a:r>
              <a:rPr lang="en-US" dirty="0" err="1"/>
              <a:t>dobiven</a:t>
            </a:r>
            <a:r>
              <a:rPr lang="en-US" dirty="0"/>
              <a:t> </a:t>
            </a:r>
            <a:r>
              <a:rPr lang="en-US" dirty="0" err="1"/>
              <a:t>algoritmom</a:t>
            </a:r>
            <a:r>
              <a:rPr lang="en-US" dirty="0"/>
              <a:t> LOF za </a:t>
            </a:r>
            <a:r>
              <a:rPr lang="en-US" dirty="0" err="1"/>
              <a:t>datoteku</a:t>
            </a:r>
            <a:r>
              <a:rPr lang="en-US" dirty="0"/>
              <a:t> </a:t>
            </a:r>
            <a:r>
              <a:rPr lang="en-US" i="1" dirty="0"/>
              <a:t>iris.csv </a:t>
            </a:r>
            <a:r>
              <a:rPr lang="en-US" dirty="0" err="1"/>
              <a:t>uz</a:t>
            </a:r>
            <a:r>
              <a:rPr lang="en-US" dirty="0"/>
              <a:t> k=5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079661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2292D-C522-427B-976F-88CD5CABA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hr-HR" b="1" dirty="0">
                <a:solidFill>
                  <a:srgbClr val="002060"/>
                </a:solidFill>
              </a:rPr>
              <a:t>Algoritam ABOD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327F6-DF61-41D3-B90F-CC92AC7B1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r>
              <a:rPr lang="en-US" dirty="0"/>
              <a:t>za </a:t>
            </a:r>
            <a:r>
              <a:rPr lang="en-US" dirty="0" err="1"/>
              <a:t>višedimenzionalne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</a:p>
          <a:p>
            <a:r>
              <a:rPr lang="en-US" dirty="0"/>
              <a:t>ABOF – </a:t>
            </a:r>
            <a:r>
              <a:rPr lang="en-US" dirty="0" err="1"/>
              <a:t>mjera</a:t>
            </a:r>
            <a:r>
              <a:rPr lang="en-US" dirty="0"/>
              <a:t> </a:t>
            </a:r>
            <a:r>
              <a:rPr lang="en-US" dirty="0" err="1"/>
              <a:t>raznolikosti</a:t>
            </a:r>
            <a:r>
              <a:rPr lang="en-US" dirty="0"/>
              <a:t> </a:t>
            </a:r>
            <a:r>
              <a:rPr lang="en-US" dirty="0" err="1"/>
              <a:t>kuteva</a:t>
            </a:r>
            <a:r>
              <a:rPr lang="en-US" dirty="0"/>
              <a:t> </a:t>
            </a:r>
            <a:r>
              <a:rPr lang="en-US" dirty="0" err="1"/>
              <a:t>vektora</a:t>
            </a:r>
            <a:endParaRPr lang="en-US" dirty="0"/>
          </a:p>
          <a:p>
            <a:r>
              <a:rPr lang="en-US" dirty="0"/>
              <a:t>bez </a:t>
            </a:r>
            <a:r>
              <a:rPr lang="en-US" dirty="0" err="1"/>
              <a:t>ulaznih</a:t>
            </a:r>
            <a:r>
              <a:rPr lang="en-US" dirty="0"/>
              <a:t> </a:t>
            </a:r>
            <a:r>
              <a:rPr lang="en-US" dirty="0" err="1"/>
              <a:t>parametara</a:t>
            </a:r>
            <a:endParaRPr lang="en-US" dirty="0"/>
          </a:p>
        </p:txBody>
      </p:sp>
      <p:pic>
        <p:nvPicPr>
          <p:cNvPr id="4" name="Picture 3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F6DD2E5A-BEC8-4090-A5C6-CC12DA8F1B7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7780" y="1825625"/>
            <a:ext cx="4986020" cy="2673985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3E630B-4F11-467B-9C2E-0DC67E8EF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6B398-64D0-4663-BBEF-0CDCC12C1FFC}" type="datetime1">
              <a:rPr lang="hr-HR" smtClean="0"/>
              <a:t>10.7.2020.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473E6-9B8B-4E99-B713-4570E7581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FE70D-C814-4929-9511-E489554A76CD}" type="slidenum">
              <a:rPr lang="en-US" smtClean="0"/>
              <a:t>11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D3247E8-DA0A-430F-84C3-29EEE674F2B7}"/>
              </a:ext>
            </a:extLst>
          </p:cNvPr>
          <p:cNvSpPr txBox="1"/>
          <p:nvPr/>
        </p:nvSpPr>
        <p:spPr>
          <a:xfrm>
            <a:off x="6300538" y="4548169"/>
            <a:ext cx="4986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Histogram </a:t>
            </a:r>
            <a:r>
              <a:rPr lang="en-US" dirty="0" err="1"/>
              <a:t>dobiven</a:t>
            </a:r>
            <a:r>
              <a:rPr lang="en-US" dirty="0"/>
              <a:t> </a:t>
            </a:r>
            <a:r>
              <a:rPr lang="en-US" dirty="0" err="1"/>
              <a:t>algoritmom</a:t>
            </a:r>
            <a:r>
              <a:rPr lang="en-US" dirty="0"/>
              <a:t> ABOD za </a:t>
            </a:r>
            <a:r>
              <a:rPr lang="en-US" dirty="0" err="1"/>
              <a:t>ulaznu</a:t>
            </a:r>
            <a:r>
              <a:rPr lang="en-US" dirty="0"/>
              <a:t> </a:t>
            </a:r>
            <a:r>
              <a:rPr lang="en-US" dirty="0" err="1"/>
              <a:t>datoteku</a:t>
            </a:r>
            <a:r>
              <a:rPr lang="en-US" dirty="0"/>
              <a:t> </a:t>
            </a:r>
            <a:r>
              <a:rPr lang="hr-HR" i="1" dirty="0"/>
              <a:t>qsar_androgen_receptor.csv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51183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B6D4A-829B-4156-AECC-15DD9B030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2608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ZAKLJUČAK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34405-A919-496D-8A4D-0EDF32CB1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err="1"/>
              <a:t>otkrivanje</a:t>
            </a:r>
            <a:r>
              <a:rPr lang="en-US" sz="3000" dirty="0"/>
              <a:t> </a:t>
            </a:r>
            <a:r>
              <a:rPr lang="en-US" sz="3000" dirty="0" err="1"/>
              <a:t>anomalija</a:t>
            </a:r>
            <a:r>
              <a:rPr lang="en-US" sz="3000" dirty="0"/>
              <a:t> je </a:t>
            </a:r>
            <a:r>
              <a:rPr lang="en-US" sz="3000" dirty="0" err="1"/>
              <a:t>važno</a:t>
            </a:r>
            <a:r>
              <a:rPr lang="en-US" sz="3000" dirty="0"/>
              <a:t> u </a:t>
            </a:r>
            <a:r>
              <a:rPr lang="en-US" sz="3000" dirty="0" err="1"/>
              <a:t>dubinskoj</a:t>
            </a:r>
            <a:r>
              <a:rPr lang="en-US" sz="3000" dirty="0"/>
              <a:t> </a:t>
            </a:r>
            <a:r>
              <a:rPr lang="en-US" sz="3000" dirty="0" err="1"/>
              <a:t>analizi</a:t>
            </a:r>
            <a:r>
              <a:rPr lang="en-US" sz="3000" dirty="0"/>
              <a:t> </a:t>
            </a:r>
            <a:r>
              <a:rPr lang="en-US" sz="3000" dirty="0" err="1"/>
              <a:t>podataka</a:t>
            </a:r>
            <a:r>
              <a:rPr lang="en-US" sz="3000" dirty="0"/>
              <a:t> </a:t>
            </a:r>
          </a:p>
          <a:p>
            <a:r>
              <a:rPr lang="en-US" sz="3000" dirty="0"/>
              <a:t>ELKI – </a:t>
            </a:r>
            <a:r>
              <a:rPr lang="en-US" sz="3000" dirty="0" err="1"/>
              <a:t>prikladan</a:t>
            </a:r>
            <a:r>
              <a:rPr lang="en-US" sz="3000" dirty="0"/>
              <a:t> za </a:t>
            </a:r>
            <a:r>
              <a:rPr lang="en-US" sz="3000" dirty="0" err="1"/>
              <a:t>analizu</a:t>
            </a:r>
            <a:r>
              <a:rPr lang="en-US" sz="3000" dirty="0"/>
              <a:t> </a:t>
            </a:r>
            <a:r>
              <a:rPr lang="en-US" sz="3000" dirty="0" err="1"/>
              <a:t>različitih</a:t>
            </a:r>
            <a:r>
              <a:rPr lang="en-US" sz="3000" dirty="0"/>
              <a:t> </a:t>
            </a:r>
            <a:r>
              <a:rPr lang="en-US" sz="3000" dirty="0" err="1"/>
              <a:t>pristupa</a:t>
            </a:r>
            <a:r>
              <a:rPr lang="en-US" sz="3000" dirty="0"/>
              <a:t> </a:t>
            </a:r>
            <a:r>
              <a:rPr lang="en-US" sz="3000" dirty="0" err="1"/>
              <a:t>otkrivanju</a:t>
            </a:r>
            <a:r>
              <a:rPr lang="en-US" sz="3000" dirty="0"/>
              <a:t> </a:t>
            </a:r>
            <a:r>
              <a:rPr lang="en-US" sz="3000" dirty="0" err="1"/>
              <a:t>anomalija</a:t>
            </a:r>
            <a:endParaRPr lang="en-US" sz="3000" dirty="0"/>
          </a:p>
          <a:p>
            <a:r>
              <a:rPr lang="en-US" sz="3000" dirty="0" err="1"/>
              <a:t>različiti</a:t>
            </a:r>
            <a:r>
              <a:rPr lang="en-US" sz="3000" dirty="0"/>
              <a:t> </a:t>
            </a:r>
            <a:r>
              <a:rPr lang="en-US" sz="3000" dirty="0" err="1"/>
              <a:t>algoritmi</a:t>
            </a:r>
            <a:r>
              <a:rPr lang="en-US" sz="3000" dirty="0"/>
              <a:t> </a:t>
            </a:r>
            <a:r>
              <a:rPr lang="en-US" sz="3000" dirty="0" err="1"/>
              <a:t>primjenjivi</a:t>
            </a:r>
            <a:r>
              <a:rPr lang="en-US" sz="3000" dirty="0"/>
              <a:t> </a:t>
            </a:r>
            <a:r>
              <a:rPr lang="en-US" sz="3000" dirty="0" err="1"/>
              <a:t>na</a:t>
            </a:r>
            <a:r>
              <a:rPr lang="en-US" sz="3000" dirty="0"/>
              <a:t> </a:t>
            </a:r>
            <a:r>
              <a:rPr lang="en-US" sz="3000" dirty="0" err="1"/>
              <a:t>različite</a:t>
            </a:r>
            <a:r>
              <a:rPr lang="en-US" sz="3000" dirty="0"/>
              <a:t> </a:t>
            </a:r>
            <a:r>
              <a:rPr lang="en-US" sz="3000" dirty="0" err="1"/>
              <a:t>probleme</a:t>
            </a:r>
            <a:endParaRPr lang="en-US" sz="3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13679B-06E3-406D-9270-73485DB36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AC8E-7DD9-4A45-8A81-91D33D0808C9}" type="datetime1">
              <a:rPr lang="hr-HR" smtClean="0"/>
              <a:t>10.7.2020.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A5D082-A217-4113-919D-A724B8AEB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FE70D-C814-4929-9511-E489554A76C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071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36652-2FC3-499A-AB44-6AB11C243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3456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 b="1" dirty="0" err="1">
                <a:solidFill>
                  <a:srgbClr val="002060"/>
                </a:solidFill>
              </a:rPr>
              <a:t>Hvala</a:t>
            </a:r>
            <a:r>
              <a:rPr lang="en-US" sz="5000" b="1" dirty="0">
                <a:solidFill>
                  <a:srgbClr val="002060"/>
                </a:solidFill>
              </a:rPr>
              <a:t> </a:t>
            </a:r>
            <a:r>
              <a:rPr lang="en-US" sz="5000" b="1" dirty="0" err="1">
                <a:solidFill>
                  <a:srgbClr val="002060"/>
                </a:solidFill>
              </a:rPr>
              <a:t>na</a:t>
            </a:r>
            <a:r>
              <a:rPr lang="en-US" sz="5000" b="1" dirty="0">
                <a:solidFill>
                  <a:srgbClr val="002060"/>
                </a:solidFill>
              </a:rPr>
              <a:t> </a:t>
            </a:r>
            <a:r>
              <a:rPr lang="en-US" sz="5000" b="1" dirty="0" err="1">
                <a:solidFill>
                  <a:srgbClr val="002060"/>
                </a:solidFill>
              </a:rPr>
              <a:t>pažnji</a:t>
            </a:r>
            <a:r>
              <a:rPr lang="en-US" sz="5000" b="1" dirty="0">
                <a:solidFill>
                  <a:srgbClr val="002060"/>
                </a:solidFill>
              </a:rPr>
              <a:t>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B4253-BE33-4462-A2AA-C2C163CA9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9C87F-0FAA-4313-B6F2-879CAC1ED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1214-BF3D-47CD-BAFE-93D8C1240E85}" type="datetime1">
              <a:rPr lang="hr-HR" smtClean="0"/>
              <a:t>10.7.2020.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65C960-A4EA-44D4-B117-70438D1F6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FE70D-C814-4929-9511-E489554A76C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568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7E7BA-A1C1-4D4C-8E8A-EBE2142B7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Stršeće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vrijednosti</a:t>
            </a:r>
            <a:r>
              <a:rPr lang="en-US" b="1" dirty="0">
                <a:solidFill>
                  <a:srgbClr val="002060"/>
                </a:solidFill>
              </a:rPr>
              <a:t> (</a:t>
            </a:r>
            <a:r>
              <a:rPr lang="en-US" b="1" dirty="0" err="1">
                <a:solidFill>
                  <a:srgbClr val="002060"/>
                </a:solidFill>
              </a:rPr>
              <a:t>engl.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i="1" dirty="0">
                <a:solidFill>
                  <a:srgbClr val="002060"/>
                </a:solidFill>
              </a:rPr>
              <a:t>outliers</a:t>
            </a:r>
            <a:r>
              <a:rPr lang="en-US" b="1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F0743-2465-4D91-9653-C1832A58D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primjerci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odstupaju</a:t>
            </a:r>
            <a:r>
              <a:rPr lang="en-US" dirty="0"/>
              <a:t> od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u </a:t>
            </a:r>
            <a:r>
              <a:rPr lang="en-US" dirty="0" err="1"/>
              <a:t>skupu</a:t>
            </a:r>
            <a:r>
              <a:rPr lang="en-US" dirty="0"/>
              <a:t> </a:t>
            </a:r>
            <a:r>
              <a:rPr lang="en-US" dirty="0" err="1"/>
              <a:t>podataka</a:t>
            </a:r>
            <a:endParaRPr lang="en-US" dirty="0"/>
          </a:p>
          <a:p>
            <a:r>
              <a:rPr lang="en-US" dirty="0" err="1"/>
              <a:t>uzrok</a:t>
            </a:r>
            <a:r>
              <a:rPr lang="en-US" dirty="0"/>
              <a:t>: </a:t>
            </a:r>
            <a:r>
              <a:rPr lang="en-US" dirty="0" err="1"/>
              <a:t>pogreška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rijetko</a:t>
            </a:r>
            <a:r>
              <a:rPr lang="en-US" dirty="0"/>
              <a:t> </a:t>
            </a:r>
            <a:r>
              <a:rPr lang="en-US" dirty="0" err="1"/>
              <a:t>ponašanje</a:t>
            </a:r>
            <a:endParaRPr lang="en-US" dirty="0"/>
          </a:p>
          <a:p>
            <a:r>
              <a:rPr lang="en-US" dirty="0" err="1"/>
              <a:t>nepoželjne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analizi</a:t>
            </a:r>
            <a:r>
              <a:rPr lang="en-US" dirty="0"/>
              <a:t> </a:t>
            </a:r>
            <a:r>
              <a:rPr lang="en-US" dirty="0" err="1"/>
              <a:t>podataka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otkrivanje</a:t>
            </a:r>
            <a:r>
              <a:rPr lang="en-US" dirty="0"/>
              <a:t> </a:t>
            </a:r>
            <a:r>
              <a:rPr lang="en-US" dirty="0" err="1"/>
              <a:t>anomalija</a:t>
            </a:r>
            <a:r>
              <a:rPr lang="en-US" dirty="0"/>
              <a:t> – </a:t>
            </a:r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korak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en-US" dirty="0"/>
              <a:t> </a:t>
            </a:r>
            <a:r>
              <a:rPr lang="en-US" dirty="0" err="1"/>
              <a:t>podataka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5FC86-A464-4951-87BB-C74FA153B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1ACDD-F0E3-4C52-8B8D-8138CAA4CB2A}" type="datetime1">
              <a:rPr lang="hr-HR" smtClean="0"/>
              <a:t>10.7.2020.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FCB22E-3FD1-41A1-BD43-744BE46B5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FE70D-C814-4929-9511-E489554A76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72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DDAA7-A1D6-44B5-8648-9DB1BAE7C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Metode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otkrivanja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stršećih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vrijednosti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ABBFA-86FA-4A75-86FF-0505381B2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statistički</a:t>
            </a:r>
            <a:r>
              <a:rPr lang="en-US" dirty="0"/>
              <a:t> </a:t>
            </a:r>
            <a:r>
              <a:rPr lang="en-US" dirty="0" err="1"/>
              <a:t>testovi</a:t>
            </a:r>
            <a:endParaRPr lang="en-US" dirty="0"/>
          </a:p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temeljene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udaljenosti</a:t>
            </a:r>
            <a:endParaRPr lang="en-US" dirty="0"/>
          </a:p>
          <a:p>
            <a:pPr lvl="1"/>
            <a:r>
              <a:rPr lang="en-US" dirty="0" err="1"/>
              <a:t>dubini</a:t>
            </a:r>
            <a:endParaRPr lang="en-US" dirty="0"/>
          </a:p>
          <a:p>
            <a:pPr lvl="1"/>
            <a:r>
              <a:rPr lang="en-US" dirty="0" err="1"/>
              <a:t>gustoći</a:t>
            </a:r>
            <a:r>
              <a:rPr lang="en-US" dirty="0"/>
              <a:t> </a:t>
            </a:r>
          </a:p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prikladne</a:t>
            </a:r>
            <a:r>
              <a:rPr lang="en-US" dirty="0"/>
              <a:t> za </a:t>
            </a:r>
            <a:r>
              <a:rPr lang="en-US" dirty="0" err="1"/>
              <a:t>višedimenzijske</a:t>
            </a:r>
            <a:r>
              <a:rPr lang="en-US" dirty="0"/>
              <a:t> </a:t>
            </a:r>
            <a:r>
              <a:rPr lang="en-US" dirty="0" err="1"/>
              <a:t>skupove</a:t>
            </a:r>
            <a:r>
              <a:rPr lang="en-US" dirty="0"/>
              <a:t> </a:t>
            </a:r>
            <a:r>
              <a:rPr lang="en-US" dirty="0" err="1"/>
              <a:t>podataka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globalni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lokalni</a:t>
            </a:r>
            <a:r>
              <a:rPr lang="en-US" dirty="0"/>
              <a:t> </a:t>
            </a:r>
            <a:r>
              <a:rPr lang="en-US" dirty="0" err="1"/>
              <a:t>pristupi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6DE4D-54FD-4674-8EBC-DE221027B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1214-BF3D-47CD-BAFE-93D8C1240E85}" type="datetime1">
              <a:rPr lang="hr-HR" smtClean="0"/>
              <a:t>10.7.2020.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F972B5-1F59-4979-9CD5-B80808C2B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FE70D-C814-4929-9511-E489554A76C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731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0BC62-8187-4BE8-9B22-703D2870F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Platforma</a:t>
            </a:r>
            <a:r>
              <a:rPr lang="en-US" b="1" dirty="0">
                <a:solidFill>
                  <a:srgbClr val="002060"/>
                </a:solidFill>
              </a:rPr>
              <a:t> ELKI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B4222-3C8C-4B4D-BE1E-263901E59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i="1" dirty="0" err="1">
                <a:solidFill>
                  <a:srgbClr val="FF0000"/>
                </a:solidFill>
              </a:rPr>
              <a:t>E</a:t>
            </a:r>
            <a:r>
              <a:rPr lang="hr-HR" i="1" dirty="0" err="1"/>
              <a:t>nvironment</a:t>
            </a:r>
            <a:r>
              <a:rPr lang="hr-HR" i="1" dirty="0"/>
              <a:t> for </a:t>
            </a:r>
            <a:r>
              <a:rPr lang="hr-HR" i="1" dirty="0" err="1"/>
              <a:t>Deve</a:t>
            </a:r>
            <a:r>
              <a:rPr lang="hr-HR" i="1" dirty="0" err="1">
                <a:solidFill>
                  <a:srgbClr val="FF0000"/>
                </a:solidFill>
              </a:rPr>
              <a:t>l</a:t>
            </a:r>
            <a:r>
              <a:rPr lang="hr-HR" i="1" dirty="0" err="1"/>
              <a:t>oping</a:t>
            </a:r>
            <a:r>
              <a:rPr lang="hr-HR" i="1" dirty="0"/>
              <a:t> </a:t>
            </a:r>
            <a:r>
              <a:rPr lang="hr-HR" i="1" dirty="0">
                <a:solidFill>
                  <a:srgbClr val="FF0000"/>
                </a:solidFill>
              </a:rPr>
              <a:t>K</a:t>
            </a:r>
            <a:r>
              <a:rPr lang="hr-HR" i="1" dirty="0"/>
              <a:t>DD-</a:t>
            </a:r>
            <a:r>
              <a:rPr lang="hr-HR" i="1" dirty="0" err="1"/>
              <a:t>Applications</a:t>
            </a:r>
            <a:r>
              <a:rPr lang="hr-HR" i="1" dirty="0"/>
              <a:t> </a:t>
            </a:r>
            <a:r>
              <a:rPr lang="hr-HR" i="1" dirty="0" err="1"/>
              <a:t>Supported</a:t>
            </a:r>
            <a:r>
              <a:rPr lang="hr-HR" i="1" dirty="0"/>
              <a:t> </a:t>
            </a:r>
            <a:r>
              <a:rPr lang="hr-HR" i="1" dirty="0" err="1"/>
              <a:t>by</a:t>
            </a:r>
            <a:r>
              <a:rPr lang="hr-HR" i="1" dirty="0"/>
              <a:t> </a:t>
            </a:r>
            <a:r>
              <a:rPr lang="hr-HR" i="1" dirty="0">
                <a:solidFill>
                  <a:srgbClr val="FF0000"/>
                </a:solidFill>
              </a:rPr>
              <a:t>I</a:t>
            </a:r>
            <a:r>
              <a:rPr lang="hr-HR" i="1" dirty="0"/>
              <a:t>ndex-</a:t>
            </a:r>
            <a:r>
              <a:rPr lang="hr-HR" i="1" dirty="0" err="1"/>
              <a:t>Structures</a:t>
            </a:r>
            <a:endParaRPr lang="en-US" i="1" dirty="0"/>
          </a:p>
          <a:p>
            <a:r>
              <a:rPr lang="en-US" dirty="0" err="1"/>
              <a:t>napisan</a:t>
            </a:r>
            <a:r>
              <a:rPr lang="en-US" dirty="0"/>
              <a:t> u </a:t>
            </a:r>
            <a:r>
              <a:rPr lang="en-US" dirty="0" err="1"/>
              <a:t>Javi</a:t>
            </a:r>
            <a:endParaRPr lang="en-US" dirty="0"/>
          </a:p>
          <a:p>
            <a:r>
              <a:rPr lang="en-US" dirty="0" err="1"/>
              <a:t>otvorenog</a:t>
            </a:r>
            <a:r>
              <a:rPr lang="en-US" dirty="0"/>
              <a:t> </a:t>
            </a:r>
            <a:r>
              <a:rPr lang="en-US" dirty="0" err="1"/>
              <a:t>koda</a:t>
            </a:r>
            <a:endParaRPr lang="en-US" dirty="0"/>
          </a:p>
          <a:p>
            <a:r>
              <a:rPr lang="en-US" dirty="0" err="1"/>
              <a:t>nenadzirano</a:t>
            </a:r>
            <a:r>
              <a:rPr lang="en-US" dirty="0"/>
              <a:t> </a:t>
            </a:r>
            <a:r>
              <a:rPr lang="en-US" dirty="0" err="1"/>
              <a:t>učenje</a:t>
            </a:r>
            <a:endParaRPr lang="en-US" dirty="0"/>
          </a:p>
          <a:p>
            <a:r>
              <a:rPr lang="en-US" dirty="0" err="1"/>
              <a:t>algoritmi</a:t>
            </a:r>
            <a:r>
              <a:rPr lang="en-US" dirty="0"/>
              <a:t> </a:t>
            </a:r>
            <a:r>
              <a:rPr lang="en-US" dirty="0" err="1"/>
              <a:t>dubinske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en-US" dirty="0"/>
              <a:t> </a:t>
            </a:r>
            <a:r>
              <a:rPr lang="en-US" dirty="0" err="1"/>
              <a:t>podataka</a:t>
            </a:r>
            <a:endParaRPr lang="en-US" dirty="0"/>
          </a:p>
          <a:p>
            <a:pPr lvl="1"/>
            <a:r>
              <a:rPr lang="en-US" dirty="0" err="1"/>
              <a:t>grupiranje</a:t>
            </a:r>
            <a:endParaRPr lang="en-US" dirty="0"/>
          </a:p>
          <a:p>
            <a:pPr lvl="1"/>
            <a:r>
              <a:rPr lang="en-US" dirty="0" err="1"/>
              <a:t>otkrivanje</a:t>
            </a:r>
            <a:r>
              <a:rPr lang="en-US" dirty="0"/>
              <a:t> </a:t>
            </a:r>
            <a:r>
              <a:rPr lang="en-US" dirty="0" err="1"/>
              <a:t>stršećih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D6D84-7977-49A6-BC8D-457ECD444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5A07E-420E-466A-A4C9-0D4BA20EBB11}" type="datetime1">
              <a:rPr lang="hr-HR" smtClean="0"/>
              <a:t>10.7.2020.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3B6B1A-4FB9-4CF6-9C06-7B101200D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FE70D-C814-4929-9511-E489554A76CD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0EB422-A9BE-48F8-984F-AAA2DAA228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2762" y="490294"/>
            <a:ext cx="1075223" cy="1075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033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E95E7-6475-4B9D-B41D-B87DF134A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MiniGUI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E71FF-D548-4579-A616-0B55E94CC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06979" cy="4351338"/>
          </a:xfrm>
        </p:spPr>
        <p:txBody>
          <a:bodyPr/>
          <a:lstStyle/>
          <a:p>
            <a:r>
              <a:rPr lang="en-US" dirty="0" err="1"/>
              <a:t>jednostavno</a:t>
            </a:r>
            <a:r>
              <a:rPr lang="en-US" dirty="0"/>
              <a:t> </a:t>
            </a:r>
            <a:r>
              <a:rPr lang="en-US" dirty="0" err="1"/>
              <a:t>grafičko</a:t>
            </a:r>
            <a:r>
              <a:rPr lang="en-US" dirty="0"/>
              <a:t> </a:t>
            </a:r>
            <a:r>
              <a:rPr lang="en-US" dirty="0" err="1"/>
              <a:t>korisničko</a:t>
            </a:r>
            <a:r>
              <a:rPr lang="en-US" dirty="0"/>
              <a:t> </a:t>
            </a:r>
            <a:r>
              <a:rPr lang="en-US" dirty="0" err="1"/>
              <a:t>sučelje</a:t>
            </a:r>
            <a:endParaRPr lang="en-US" dirty="0"/>
          </a:p>
          <a:p>
            <a:r>
              <a:rPr lang="en-US" dirty="0" err="1"/>
              <a:t>odabir</a:t>
            </a:r>
            <a:r>
              <a:rPr lang="en-US" dirty="0"/>
              <a:t> </a:t>
            </a:r>
            <a:r>
              <a:rPr lang="en-US" dirty="0" err="1"/>
              <a:t>ulazne</a:t>
            </a:r>
            <a:r>
              <a:rPr lang="en-US" dirty="0"/>
              <a:t> </a:t>
            </a:r>
            <a:r>
              <a:rPr lang="en-US" dirty="0" err="1"/>
              <a:t>datoteke</a:t>
            </a:r>
            <a:endParaRPr lang="en-US" dirty="0"/>
          </a:p>
          <a:p>
            <a:r>
              <a:rPr lang="en-US" dirty="0" err="1"/>
              <a:t>odabir</a:t>
            </a:r>
            <a:r>
              <a:rPr lang="en-US" dirty="0"/>
              <a:t> </a:t>
            </a:r>
            <a:r>
              <a:rPr lang="en-US" dirty="0" err="1"/>
              <a:t>algoritma</a:t>
            </a:r>
            <a:endParaRPr lang="en-US" dirty="0"/>
          </a:p>
          <a:p>
            <a:r>
              <a:rPr lang="en-US" dirty="0" err="1"/>
              <a:t>postavljanje</a:t>
            </a:r>
            <a:r>
              <a:rPr lang="en-US" dirty="0"/>
              <a:t> </a:t>
            </a:r>
            <a:r>
              <a:rPr lang="en-US" dirty="0" err="1"/>
              <a:t>parametara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0E1833E-9812-489E-B4DF-02873110D1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8870" y="1646238"/>
            <a:ext cx="5034930" cy="3429000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B43F18E-33F5-4E82-A64C-EEFC303C8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0DC98-7BA7-4C31-A20D-89BBF8F0E0C1}" type="datetime1">
              <a:rPr lang="hr-HR" smtClean="0"/>
              <a:t>10.7.2020.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425059-634C-442A-B1C5-80E823773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2" y="6356350"/>
            <a:ext cx="2743200" cy="365125"/>
          </a:xfrm>
        </p:spPr>
        <p:txBody>
          <a:bodyPr/>
          <a:lstStyle/>
          <a:p>
            <a:fld id="{6CBFE70D-C814-4929-9511-E489554A76C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701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54CBC-28E4-4796-897A-C21E378FC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Otkrivanje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anomalija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korištenjem</a:t>
            </a:r>
            <a:r>
              <a:rPr lang="en-US" b="1" dirty="0">
                <a:solidFill>
                  <a:srgbClr val="002060"/>
                </a:solidFill>
              </a:rPr>
              <a:t> ELKI-ja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E4150-F4F4-4AB5-AB66-7CEDFF790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implementacija</a:t>
            </a:r>
            <a:r>
              <a:rPr lang="en-US" sz="2400" dirty="0"/>
              <a:t> </a:t>
            </a:r>
            <a:r>
              <a:rPr lang="en-US" sz="2400" dirty="0" err="1"/>
              <a:t>brojnih</a:t>
            </a:r>
            <a:r>
              <a:rPr lang="en-US" sz="2400" dirty="0"/>
              <a:t> </a:t>
            </a:r>
            <a:r>
              <a:rPr lang="en-US" sz="2400" dirty="0" err="1"/>
              <a:t>algoritama</a:t>
            </a:r>
            <a:endParaRPr lang="en-US" sz="2400" dirty="0"/>
          </a:p>
          <a:p>
            <a:r>
              <a:rPr lang="en-US" sz="2400" dirty="0" err="1"/>
              <a:t>skupovi</a:t>
            </a:r>
            <a:r>
              <a:rPr lang="en-US" sz="2400" dirty="0"/>
              <a:t> </a:t>
            </a:r>
            <a:r>
              <a:rPr lang="en-US" sz="2400" dirty="0" err="1"/>
              <a:t>podataka</a:t>
            </a:r>
            <a:r>
              <a:rPr lang="en-US" sz="2400" dirty="0"/>
              <a:t> </a:t>
            </a:r>
            <a:r>
              <a:rPr lang="en-US" sz="2400" dirty="0" err="1"/>
              <a:t>preuzeti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i="1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UCI Machine Learning Repository</a:t>
            </a:r>
            <a:endParaRPr lang="en-US" sz="2400" i="1" dirty="0">
              <a:solidFill>
                <a:srgbClr val="002060"/>
              </a:solidFill>
            </a:endParaRPr>
          </a:p>
          <a:p>
            <a:r>
              <a:rPr lang="en-US" sz="2400" dirty="0" err="1"/>
              <a:t>rezultat</a:t>
            </a:r>
            <a:r>
              <a:rPr lang="en-US" sz="2400" dirty="0"/>
              <a:t> </a:t>
            </a:r>
            <a:r>
              <a:rPr lang="en-US" sz="2400" dirty="0" err="1"/>
              <a:t>izvođenja</a:t>
            </a:r>
            <a:r>
              <a:rPr lang="en-US" sz="2400" dirty="0"/>
              <a:t>:</a:t>
            </a:r>
          </a:p>
          <a:p>
            <a:pPr lvl="1"/>
            <a:r>
              <a:rPr lang="en-US" dirty="0" err="1"/>
              <a:t>grafički</a:t>
            </a:r>
            <a:r>
              <a:rPr lang="en-US" dirty="0"/>
              <a:t> </a:t>
            </a:r>
            <a:r>
              <a:rPr lang="en-US" dirty="0" err="1"/>
              <a:t>prikazi</a:t>
            </a:r>
            <a:endParaRPr lang="en-US" dirty="0"/>
          </a:p>
          <a:p>
            <a:pPr lvl="1"/>
            <a:r>
              <a:rPr lang="en-US" dirty="0" err="1"/>
              <a:t>tekstualni</a:t>
            </a:r>
            <a:r>
              <a:rPr lang="en-US" dirty="0"/>
              <a:t> </a:t>
            </a:r>
            <a:r>
              <a:rPr lang="en-US" dirty="0" err="1"/>
              <a:t>opis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 – </a:t>
            </a:r>
            <a:r>
              <a:rPr lang="en-US" dirty="0" err="1"/>
              <a:t>sortiran</a:t>
            </a:r>
            <a:r>
              <a:rPr lang="en-US" dirty="0"/>
              <a:t> </a:t>
            </a:r>
            <a:r>
              <a:rPr lang="en-US" dirty="0" err="1"/>
              <a:t>popis</a:t>
            </a:r>
            <a:r>
              <a:rPr lang="en-US" dirty="0"/>
              <a:t> </a:t>
            </a:r>
            <a:r>
              <a:rPr lang="en-US" dirty="0" err="1"/>
              <a:t>primjeraka</a:t>
            </a:r>
            <a:endParaRPr lang="en-US" dirty="0"/>
          </a:p>
          <a:p>
            <a:r>
              <a:rPr lang="en-US" sz="2400" dirty="0" err="1"/>
              <a:t>kontinuiran</a:t>
            </a:r>
            <a:r>
              <a:rPr lang="en-US" sz="2400" dirty="0"/>
              <a:t> </a:t>
            </a:r>
            <a:r>
              <a:rPr lang="en-US" sz="2400" dirty="0" err="1"/>
              <a:t>izlaz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D945C-1FFD-4769-83CB-60FD8A9D7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1214-BF3D-47CD-BAFE-93D8C1240E85}" type="datetime1">
              <a:rPr lang="hr-HR" smtClean="0"/>
              <a:t>10.7.2020.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E08115-AC29-4FFD-A78D-D9670B3BB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FE70D-C814-4929-9511-E489554A76C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80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089F1-ADD7-4413-97C7-58166C6E9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Gaussov</a:t>
            </a:r>
            <a:r>
              <a:rPr lang="en-US" b="1" dirty="0">
                <a:solidFill>
                  <a:srgbClr val="002060"/>
                </a:solidFill>
              </a:rPr>
              <a:t> model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6A49B-58FA-4A14-9AF2-4B197087B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835316" cy="4351338"/>
          </a:xfrm>
        </p:spPr>
        <p:txBody>
          <a:bodyPr/>
          <a:lstStyle/>
          <a:p>
            <a:r>
              <a:rPr lang="en-US" dirty="0" err="1"/>
              <a:t>jednostavan</a:t>
            </a:r>
            <a:r>
              <a:rPr lang="en-US" dirty="0"/>
              <a:t> </a:t>
            </a:r>
            <a:r>
              <a:rPr lang="en-US" dirty="0" err="1"/>
              <a:t>statistički</a:t>
            </a:r>
            <a:r>
              <a:rPr lang="en-US" dirty="0"/>
              <a:t> model</a:t>
            </a:r>
          </a:p>
          <a:p>
            <a:r>
              <a:rPr lang="en-US" dirty="0" err="1"/>
              <a:t>pretpostavka</a:t>
            </a:r>
            <a:r>
              <a:rPr lang="en-US" dirty="0"/>
              <a:t>: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generiran</a:t>
            </a:r>
            <a:r>
              <a:rPr lang="en-US" dirty="0"/>
              <a:t> </a:t>
            </a:r>
            <a:r>
              <a:rPr lang="en-US" dirty="0" err="1"/>
              <a:t>normalnom</a:t>
            </a:r>
            <a:r>
              <a:rPr lang="en-US" dirty="0"/>
              <a:t> </a:t>
            </a:r>
            <a:r>
              <a:rPr lang="en-US" dirty="0" err="1"/>
              <a:t>razdiobom</a:t>
            </a:r>
            <a:r>
              <a:rPr lang="en-US" dirty="0"/>
              <a:t> </a:t>
            </a:r>
          </a:p>
          <a:p>
            <a:r>
              <a:rPr lang="en-US" dirty="0" err="1"/>
              <a:t>mjera</a:t>
            </a:r>
            <a:r>
              <a:rPr lang="en-US" dirty="0"/>
              <a:t> za </a:t>
            </a:r>
            <a:r>
              <a:rPr lang="en-US" dirty="0" err="1"/>
              <a:t>stršeće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: </a:t>
            </a:r>
            <a:r>
              <a:rPr lang="en-US" dirty="0" err="1"/>
              <a:t>vjerojatnost</a:t>
            </a:r>
            <a:r>
              <a:rPr lang="en-US" dirty="0"/>
              <a:t> </a:t>
            </a:r>
          </a:p>
          <a:p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err="1"/>
              <a:t>izlazni</a:t>
            </a:r>
            <a:r>
              <a:rPr lang="en-US" dirty="0"/>
              <a:t> </a:t>
            </a:r>
            <a:r>
              <a:rPr lang="en-US" dirty="0" err="1"/>
              <a:t>rezultati</a:t>
            </a:r>
            <a:r>
              <a:rPr lang="en-US" dirty="0"/>
              <a:t>  </a:t>
            </a:r>
            <a:r>
              <a:rPr lang="en-US" dirty="0" err="1"/>
              <a:t>upućuju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stršeće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A18CE5FC-0884-4BC4-BC83-6CC993EEF4F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2849" y="1825625"/>
            <a:ext cx="5229727" cy="3115343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7474EA-CBDF-4435-81DA-52CB51741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D511-2D0D-4344-ADA2-636AA3F791F8}" type="datetime1">
              <a:rPr lang="hr-HR" smtClean="0"/>
              <a:t>10.7.2020.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3946A1-0E48-4D06-A136-618BD1C5F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FE70D-C814-4929-9511-E489554A76CD}" type="slidenum">
              <a:rPr lang="en-US" smtClean="0"/>
              <a:t>7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1BFAAB-04C7-4F02-AB78-6D1541F8DCDC}"/>
              </a:ext>
            </a:extLst>
          </p:cNvPr>
          <p:cNvSpPr txBox="1"/>
          <p:nvPr/>
        </p:nvSpPr>
        <p:spPr>
          <a:xfrm>
            <a:off x="6212849" y="5004967"/>
            <a:ext cx="5229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Histogram </a:t>
            </a:r>
            <a:r>
              <a:rPr lang="en-US" dirty="0" err="1"/>
              <a:t>dobiven</a:t>
            </a:r>
            <a:r>
              <a:rPr lang="en-US" dirty="0"/>
              <a:t> </a:t>
            </a:r>
            <a:r>
              <a:rPr lang="en-US" dirty="0" err="1"/>
              <a:t>izvođenjem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 err="1"/>
              <a:t>GaussianModel</a:t>
            </a:r>
            <a:r>
              <a:rPr lang="en-US" dirty="0"/>
              <a:t> za </a:t>
            </a:r>
            <a:r>
              <a:rPr lang="en-US" dirty="0" err="1"/>
              <a:t>ulaznu</a:t>
            </a:r>
            <a:r>
              <a:rPr lang="en-US" dirty="0"/>
              <a:t> </a:t>
            </a:r>
            <a:r>
              <a:rPr lang="en-US" dirty="0" err="1"/>
              <a:t>datoteku</a:t>
            </a:r>
            <a:r>
              <a:rPr lang="en-US" dirty="0"/>
              <a:t> </a:t>
            </a:r>
            <a:r>
              <a:rPr lang="en-US" i="1" dirty="0"/>
              <a:t>iris.csv</a:t>
            </a:r>
          </a:p>
        </p:txBody>
      </p:sp>
    </p:spTree>
    <p:extLst>
      <p:ext uri="{BB962C8B-B14F-4D97-AF65-F5344CB8AC3E}">
        <p14:creationId xmlns:p14="http://schemas.microsoft.com/office/powerpoint/2010/main" val="1709177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2078F-9C24-429B-9017-1AE6029E6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Algoritam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i="1" dirty="0">
                <a:solidFill>
                  <a:srgbClr val="002060"/>
                </a:solidFill>
              </a:rPr>
              <a:t>k</a:t>
            </a:r>
            <a:r>
              <a:rPr lang="en-US" b="1" dirty="0">
                <a:solidFill>
                  <a:srgbClr val="002060"/>
                </a:solidFill>
              </a:rPr>
              <a:t>-</a:t>
            </a:r>
            <a:r>
              <a:rPr lang="en-US" b="1" dirty="0" err="1">
                <a:solidFill>
                  <a:srgbClr val="002060"/>
                </a:solidFill>
              </a:rPr>
              <a:t>najbližih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susjeda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4D112-727D-44EE-8471-312FB5A84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temeljen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udaljenosti</a:t>
            </a:r>
            <a:r>
              <a:rPr lang="en-US" dirty="0"/>
              <a:t> </a:t>
            </a:r>
          </a:p>
          <a:p>
            <a:r>
              <a:rPr lang="en-US" dirty="0" err="1"/>
              <a:t>izlazne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: </a:t>
            </a:r>
            <a:r>
              <a:rPr lang="en-US" dirty="0" err="1"/>
              <a:t>udaljenosti</a:t>
            </a:r>
            <a:r>
              <a:rPr lang="en-US" dirty="0"/>
              <a:t> od </a:t>
            </a:r>
            <a:r>
              <a:rPr lang="en-US" i="1" dirty="0"/>
              <a:t>k</a:t>
            </a:r>
            <a:r>
              <a:rPr lang="en-US" dirty="0"/>
              <a:t>-tog </a:t>
            </a:r>
            <a:r>
              <a:rPr lang="en-US" dirty="0" err="1"/>
              <a:t>najbližeg</a:t>
            </a:r>
            <a:r>
              <a:rPr lang="en-US" dirty="0"/>
              <a:t> </a:t>
            </a:r>
            <a:r>
              <a:rPr lang="en-US" dirty="0" err="1"/>
              <a:t>susjeda</a:t>
            </a:r>
            <a:endParaRPr lang="en-US" dirty="0"/>
          </a:p>
          <a:p>
            <a:r>
              <a:rPr lang="en-US" dirty="0" err="1"/>
              <a:t>parametar</a:t>
            </a:r>
            <a:r>
              <a:rPr lang="en-US" dirty="0"/>
              <a:t> </a:t>
            </a:r>
            <a:r>
              <a:rPr lang="en-US" i="1" dirty="0"/>
              <a:t>k</a:t>
            </a:r>
            <a:r>
              <a:rPr lang="en-US" dirty="0"/>
              <a:t>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korisnik</a:t>
            </a:r>
            <a:endParaRPr lang="en-US" dirty="0"/>
          </a:p>
          <a:p>
            <a:r>
              <a:rPr lang="en-US" dirty="0" err="1"/>
              <a:t>euklidska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udaljenosti</a:t>
            </a:r>
            <a:r>
              <a:rPr lang="en-US" dirty="0"/>
              <a:t> </a:t>
            </a:r>
          </a:p>
          <a:p>
            <a:r>
              <a:rPr lang="en-US" dirty="0" err="1"/>
              <a:t>prikladan</a:t>
            </a:r>
            <a:r>
              <a:rPr lang="en-US" dirty="0"/>
              <a:t> za </a:t>
            </a:r>
            <a:r>
              <a:rPr lang="en-US" dirty="0" err="1"/>
              <a:t>skupove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s </a:t>
            </a:r>
            <a:r>
              <a:rPr lang="en-US" dirty="0" err="1"/>
              <a:t>manjim</a:t>
            </a:r>
            <a:r>
              <a:rPr lang="en-US" dirty="0"/>
              <a:t> </a:t>
            </a:r>
            <a:r>
              <a:rPr lang="en-US" dirty="0" err="1"/>
              <a:t>brojem</a:t>
            </a:r>
            <a:r>
              <a:rPr lang="en-US" dirty="0"/>
              <a:t> </a:t>
            </a:r>
            <a:r>
              <a:rPr lang="en-US" dirty="0" err="1"/>
              <a:t>atributa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D0061-15AF-4356-92B9-BFC863B8C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5CA24-121E-495D-B434-D0923DA2D892}" type="datetime1">
              <a:rPr lang="hr-HR" smtClean="0"/>
              <a:t>10.7.2020.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C420C4-DED6-4929-890A-5154EF1CA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FE70D-C814-4929-9511-E489554A76C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573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1F271-295B-4003-A78B-E4226BCE8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err="1">
                <a:solidFill>
                  <a:srgbClr val="002060"/>
                </a:solidFill>
              </a:rPr>
              <a:t>Rezultat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izvođenja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algoritma</a:t>
            </a:r>
            <a:r>
              <a:rPr lang="en-US" dirty="0">
                <a:solidFill>
                  <a:srgbClr val="002060"/>
                </a:solidFill>
              </a:rPr>
              <a:t> k-NN</a:t>
            </a:r>
          </a:p>
        </p:txBody>
      </p:sp>
      <p:pic>
        <p:nvPicPr>
          <p:cNvPr id="6" name="Content Placeholder 5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C5CF40A1-F667-411B-BED2-B1EB8AE28DE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3870" y="1825625"/>
            <a:ext cx="4832363" cy="3882717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A851AE-9A6E-4CB8-9367-DED6FE210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94E5C-6C53-40B5-9746-8FCE36079D0E}" type="datetime1">
              <a:rPr lang="hr-HR" smtClean="0"/>
              <a:t>10.7.2020.</a:t>
            </a:fld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291C94C-390D-43CE-A0B9-E1960A003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FE70D-C814-4929-9511-E489554A76CD}" type="slidenum">
              <a:rPr lang="en-US" smtClean="0"/>
              <a:t>9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D4B8031-CD94-47EA-81CA-FEBBA9CA29C5}"/>
              </a:ext>
            </a:extLst>
          </p:cNvPr>
          <p:cNvSpPr txBox="1"/>
          <p:nvPr/>
        </p:nvSpPr>
        <p:spPr>
          <a:xfrm>
            <a:off x="3398687" y="5843279"/>
            <a:ext cx="53739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Dijagram</a:t>
            </a:r>
            <a:r>
              <a:rPr lang="en-US" sz="1600" dirty="0"/>
              <a:t> </a:t>
            </a:r>
            <a:r>
              <a:rPr lang="en-US" sz="1600" dirty="0" err="1"/>
              <a:t>raspršenosti</a:t>
            </a:r>
            <a:r>
              <a:rPr lang="en-US" sz="1600" dirty="0"/>
              <a:t> za </a:t>
            </a:r>
            <a:r>
              <a:rPr lang="en-US" sz="1600" dirty="0" err="1"/>
              <a:t>ulaznu</a:t>
            </a:r>
            <a:r>
              <a:rPr lang="en-US" sz="1600" dirty="0"/>
              <a:t> </a:t>
            </a:r>
            <a:r>
              <a:rPr lang="en-US" sz="1600" dirty="0" err="1"/>
              <a:t>datoteku</a:t>
            </a:r>
            <a:r>
              <a:rPr lang="en-US" sz="1600" dirty="0"/>
              <a:t> </a:t>
            </a:r>
            <a:r>
              <a:rPr lang="en-US" sz="1600" i="1" dirty="0"/>
              <a:t>iris.csv </a:t>
            </a:r>
            <a:r>
              <a:rPr lang="en-US" sz="1600" dirty="0" err="1"/>
              <a:t>uz</a:t>
            </a:r>
            <a:r>
              <a:rPr lang="en-US" sz="1600" dirty="0"/>
              <a:t> k=5</a:t>
            </a:r>
          </a:p>
        </p:txBody>
      </p:sp>
    </p:spTree>
    <p:extLst>
      <p:ext uri="{BB962C8B-B14F-4D97-AF65-F5344CB8AC3E}">
        <p14:creationId xmlns:p14="http://schemas.microsoft.com/office/powerpoint/2010/main" val="1477242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1313</TotalTime>
  <Words>348</Words>
  <Application>Microsoft Office PowerPoint</Application>
  <PresentationFormat>Široki zaslon</PresentationFormat>
  <Paragraphs>99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4" baseType="lpstr">
      <vt:lpstr>Office Theme</vt:lpstr>
      <vt:lpstr>KORIŠTENJE PLATFORME ELKI ZA DETEKCIJU STRŠEĆIH VRIJEDNOSTI U PODATCIMA </vt:lpstr>
      <vt:lpstr>Stršeće vrijednosti (engl. outliers)</vt:lpstr>
      <vt:lpstr>Metode otkrivanja stršećih vrijednosti</vt:lpstr>
      <vt:lpstr>Platforma ELKI</vt:lpstr>
      <vt:lpstr>MiniGUI</vt:lpstr>
      <vt:lpstr>Otkrivanje anomalija korištenjem ELKI-ja</vt:lpstr>
      <vt:lpstr>Gaussov model </vt:lpstr>
      <vt:lpstr>Algoritam k-najbližih susjeda</vt:lpstr>
      <vt:lpstr>Rezultat izvođenja algoritma k-NN</vt:lpstr>
      <vt:lpstr>Algoritam LOF</vt:lpstr>
      <vt:lpstr>Algoritam ABOD</vt:lpstr>
      <vt:lpstr>ZAKLJUČAK</vt:lpstr>
      <vt:lpstr>Hvala na pažnji!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KORIŠTENJE PLATFORME ELKI ZA DETEKCIJU STRŠEĆIH VRIJEDNOSTI U PODATCIMA </dc:title>
  <dc:creator>Martina Sušilović</dc:creator>
  <cp:lastModifiedBy>Martina Sušilović</cp:lastModifiedBy>
  <cp:revision>46</cp:revision>
  <dcterms:created xsi:type="dcterms:W3CDTF">2020-07-06T11:33:18Z</dcterms:created>
  <dcterms:modified xsi:type="dcterms:W3CDTF">2020-07-10T07:55:27Z</dcterms:modified>
</cp:coreProperties>
</file>