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  <p:sldMasterId id="2147483650" r:id="rId3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30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A9D32-5C26-45BB-9F54-D80F7B569632}" type="datetimeFigureOut">
              <a:rPr lang="en-US" smtClean="0"/>
              <a:pPr/>
              <a:t>7/8/2008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329E9-22F8-4DFD-9899-2F513749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E2537-D6FC-4EC7-BBF6-0A0A4EED0C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02500-7C65-4D53-995E-0974854646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8074C-EDA1-4222-8C9B-BC0C1688E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2D5BB-E7BC-4C5D-9803-CD66866176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20399-B7D6-4AC7-A73F-E68833730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D37D1-B018-4F1B-9F4E-82C5127B54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78FC4-20AE-4608-A29B-985F96D2B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60631-8E80-4D72-9BE3-47384D5CA5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E749D-1976-44FC-AF97-FE4FE4C267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49D54-67FA-42E6-BE8A-0F1B1C730F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F17EF-225E-47E3-90E9-B77216AF0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960E4-78ED-450D-A1B8-581B3D0245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E273A-0990-4BCD-9393-F48E8C748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14E55-45A5-41BC-9EE4-0FA90A5CD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2AA7E-3A76-49C0-BCE3-10084C2983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774F8-36F0-4CB1-A5DF-7FCE577B6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EC53E-AD52-4A51-93D0-62B59E689B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A5EAA-D5B1-4C6F-97A8-24B788AB43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15D5-5FF5-45C5-813C-30DAAF31D3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EFF18-010D-4273-B339-674EAAFACB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38520-9605-4429-843F-E2EB2354C3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58447-D1BF-4AD3-96E1-DD7DFD927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DC551-56AC-4A9A-9D19-B4055D151B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F948B-09F8-4879-BBE2-8CCDD7E88F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D5CB8-EF1D-43D6-BBBB-DF0E02BF1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CB2D5-1782-41A4-8D65-DD686CD079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FFCC4-4545-439F-9E60-3B9A687732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A1274-BD5C-4020-B1BA-3D1A2472E1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085C2-954E-45C0-B70E-E6AC4A0E97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F191C-D1E2-47E3-B1C0-65BFA6EEA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072E3-05E2-42FC-A541-63D1F95EAC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74314-ABBD-4B99-A362-E5F36C3DF4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8F176-7986-49FA-BE28-C56A2E6C28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45F426-AAAD-4F3A-B4DD-452FCA31EB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C993A8-0659-4A4C-9A95-B24F85CEEB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254C8D-5E2A-4C7C-94C3-7164E6D862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1566" y="1714489"/>
            <a:ext cx="7772400" cy="1885962"/>
          </a:xfrm>
        </p:spPr>
        <p:txBody>
          <a:bodyPr/>
          <a:lstStyle/>
          <a:p>
            <a:r>
              <a:rPr lang="hr-HR" sz="4200" dirty="0" smtClean="0"/>
              <a:t>Rješavanje problema trgovačkog putnika uz pomoć evolucijskih strategija</a:t>
            </a:r>
            <a:endParaRPr lang="en-US" sz="4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43434" y="4648224"/>
            <a:ext cx="3986218" cy="1066792"/>
          </a:xfrm>
        </p:spPr>
        <p:txBody>
          <a:bodyPr/>
          <a:lstStyle/>
          <a:p>
            <a:pPr algn="r"/>
            <a:r>
              <a:rPr lang="hr-HR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Iva Malović</a:t>
            </a:r>
            <a:endParaRPr 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Izgled aplikacije</a:t>
            </a:r>
            <a:endParaRPr lang="en-US" dirty="0"/>
          </a:p>
        </p:txBody>
      </p:sp>
      <p:pic>
        <p:nvPicPr>
          <p:cNvPr id="3" name="Picture 2" descr="slika3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2" y="1757379"/>
            <a:ext cx="42862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slika_parametr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88" y="2143138"/>
            <a:ext cx="39243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191C-D1E2-47E3-B1C0-65BFA6EEACE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izvođenja</a:t>
            </a:r>
            <a:endParaRPr lang="en-US" dirty="0"/>
          </a:p>
        </p:txBody>
      </p:sp>
      <p:pic>
        <p:nvPicPr>
          <p:cNvPr id="15362" name="Picture 2" descr="300pocetna_sreza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7917" y="1285860"/>
            <a:ext cx="2852650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(30,90)GX_gen11_sreza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285860"/>
            <a:ext cx="28575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(30,90)GX_kraj_srezan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39006" y="4000504"/>
            <a:ext cx="2814084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(30,90)GX_2opt_gen16_srezan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4000504"/>
            <a:ext cx="28479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191C-D1E2-47E3-B1C0-65BFA6EEACE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eksperimenata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600200"/>
            <a:ext cx="7758138" cy="4525963"/>
          </a:xfrm>
        </p:spPr>
        <p:txBody>
          <a:bodyPr/>
          <a:lstStyle/>
          <a:p>
            <a:r>
              <a:rPr lang="hr-HR" dirty="0" smtClean="0"/>
              <a:t>eksperimenti su izvođeni za problem od 200 gradova i problem od 300 gradova</a:t>
            </a:r>
          </a:p>
          <a:p>
            <a:r>
              <a:rPr lang="hr-HR" dirty="0" smtClean="0"/>
              <a:t>najbolji rezultati dobiveni su uz korištenje 2opt mutacije i GSX križanja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600200"/>
            <a:ext cx="7829576" cy="4525963"/>
          </a:xfrm>
        </p:spPr>
        <p:txBody>
          <a:bodyPr/>
          <a:lstStyle/>
          <a:p>
            <a:r>
              <a:rPr lang="hr-HR" dirty="0" smtClean="0"/>
              <a:t>evolucijske strategije pokazale su se dobrima za rješavanje problema trgovačkog putnika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Evolucijske strategije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4" y="1600200"/>
            <a:ext cx="7686700" cy="4525963"/>
          </a:xfrm>
        </p:spPr>
        <p:txBody>
          <a:bodyPr/>
          <a:lstStyle/>
          <a:p>
            <a:r>
              <a:rPr lang="hr-HR" dirty="0" smtClean="0"/>
              <a:t>algoritam za optimizaciju iz klase evolucijskih algoritama</a:t>
            </a:r>
          </a:p>
          <a:p>
            <a:r>
              <a:rPr lang="hr-HR" dirty="0" smtClean="0"/>
              <a:t>rad po uzoru na Darwinovu teoriju evolucije:</a:t>
            </a:r>
          </a:p>
          <a:p>
            <a:pPr lvl="1"/>
            <a:r>
              <a:rPr lang="hr-HR" dirty="0" smtClean="0"/>
              <a:t>generacije se izmjenjuju uz stalan broj jedinki</a:t>
            </a:r>
          </a:p>
          <a:p>
            <a:pPr lvl="1"/>
            <a:r>
              <a:rPr lang="hr-HR" dirty="0" smtClean="0"/>
              <a:t>prirodnom selekcijom bolje jedinke opstaju i prenose svoj genetski materijal na potomke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274638"/>
            <a:ext cx="8229600" cy="1143000"/>
          </a:xfrm>
        </p:spPr>
        <p:txBody>
          <a:bodyPr/>
          <a:lstStyle/>
          <a:p>
            <a:r>
              <a:rPr lang="hr-HR" dirty="0" smtClean="0"/>
              <a:t>   Dijelovi evolucijskog okruženja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/>
          <a:lstStyle/>
          <a:p>
            <a:r>
              <a:rPr lang="hr-HR" dirty="0" smtClean="0"/>
              <a:t>populacija: jedinke</a:t>
            </a:r>
          </a:p>
          <a:p>
            <a:r>
              <a:rPr lang="hr-HR" dirty="0" smtClean="0"/>
              <a:t>funkcija dobrote</a:t>
            </a:r>
          </a:p>
          <a:p>
            <a:r>
              <a:rPr lang="hr-HR" dirty="0" smtClean="0"/>
              <a:t>selekcija</a:t>
            </a:r>
          </a:p>
          <a:p>
            <a:r>
              <a:rPr lang="hr-HR" dirty="0" smtClean="0"/>
              <a:t>genetski operatori:</a:t>
            </a:r>
          </a:p>
          <a:p>
            <a:pPr lvl="1"/>
            <a:r>
              <a:rPr lang="hr-HR" dirty="0" smtClean="0"/>
              <a:t>križanje</a:t>
            </a:r>
          </a:p>
          <a:p>
            <a:pPr lvl="1"/>
            <a:r>
              <a:rPr lang="hr-HR" dirty="0" smtClean="0"/>
              <a:t>mutacija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225536"/>
          </a:xfrm>
        </p:spPr>
        <p:txBody>
          <a:bodyPr/>
          <a:lstStyle/>
          <a:p>
            <a:r>
              <a:rPr lang="hr-HR" dirty="0" smtClean="0"/>
              <a:t>Algoritam evolucijskih strategija</a:t>
            </a:r>
            <a:endParaRPr lang="en-US" dirty="0"/>
          </a:p>
        </p:txBody>
      </p:sp>
      <p:pic>
        <p:nvPicPr>
          <p:cNvPr id="3" name="Picture 2" descr="pseudok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7532" y="1808755"/>
            <a:ext cx="7699281" cy="4334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191C-D1E2-47E3-B1C0-65BFA6EEACE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Problem trgovačkog putnika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600200"/>
            <a:ext cx="7758138" cy="4525963"/>
          </a:xfrm>
        </p:spPr>
        <p:txBody>
          <a:bodyPr/>
          <a:lstStyle/>
          <a:p>
            <a:r>
              <a:rPr lang="hr-HR" dirty="0" smtClean="0"/>
              <a:t>traženje najkraćeg puta koji putnik mora prijeći tako da, krenuvši od početnog grada, obiđe sve zadane gradove točno jednom i ponovno se vrati u početni grad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Programsko ostvarenje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600200"/>
            <a:ext cx="7829576" cy="4525963"/>
          </a:xfrm>
        </p:spPr>
        <p:txBody>
          <a:bodyPr/>
          <a:lstStyle/>
          <a:p>
            <a:r>
              <a:rPr lang="hr-HR" dirty="0" smtClean="0"/>
              <a:t>kromosom: niz brojeva koji predstavljaju redoslijed obilazaka (</a:t>
            </a:r>
            <a:r>
              <a:rPr lang="hr-HR" dirty="0" err="1" smtClean="0"/>
              <a:t>npr</a:t>
            </a:r>
            <a:r>
              <a:rPr lang="hr-HR" dirty="0" smtClean="0"/>
              <a:t>. 1 4 2 6 5 3)</a:t>
            </a:r>
          </a:p>
          <a:p>
            <a:r>
              <a:rPr lang="hr-HR" dirty="0" smtClean="0"/>
              <a:t>funkcija dobrote: ukupna duljina puta</a:t>
            </a:r>
          </a:p>
          <a:p>
            <a:r>
              <a:rPr lang="hr-HR" dirty="0" smtClean="0"/>
              <a:t>operator selekcije: veću vjerojatnost opstanka imaju jedinke s manjom dobrotom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Operatori mutacije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500174"/>
            <a:ext cx="7758138" cy="4625989"/>
          </a:xfrm>
        </p:spPr>
        <p:txBody>
          <a:bodyPr/>
          <a:lstStyle/>
          <a:p>
            <a:r>
              <a:rPr lang="hr-HR" sz="2800" dirty="0" smtClean="0"/>
              <a:t>jednostavna mutacija</a:t>
            </a:r>
          </a:p>
          <a:p>
            <a:pPr lvl="1"/>
            <a:r>
              <a:rPr lang="hr-HR" sz="2400" dirty="0" smtClean="0"/>
              <a:t>zamjena dva slučajno odabrana gena</a:t>
            </a:r>
            <a:endParaRPr lang="hr-HR" sz="2400" dirty="0"/>
          </a:p>
          <a:p>
            <a:r>
              <a:rPr lang="hr-HR" sz="2800" dirty="0" smtClean="0"/>
              <a:t>mutacija normalnom razdiobom</a:t>
            </a:r>
          </a:p>
          <a:p>
            <a:pPr lvl="1"/>
            <a:r>
              <a:rPr lang="hr-HR" sz="2400" dirty="0" smtClean="0"/>
              <a:t>slučajni odabir prvog </a:t>
            </a:r>
            <a:r>
              <a:rPr lang="hr-HR" sz="2400" dirty="0" smtClean="0"/>
              <a:t>gena</a:t>
            </a:r>
            <a:endParaRPr lang="hr-HR" sz="2400" dirty="0" smtClean="0"/>
          </a:p>
          <a:p>
            <a:pPr lvl="1"/>
            <a:r>
              <a:rPr lang="hr-HR" sz="2400" dirty="0" smtClean="0"/>
              <a:t>odabir drugog gena pomoću </a:t>
            </a:r>
            <a:r>
              <a:rPr lang="hr-HR" sz="2400" dirty="0" smtClean="0"/>
              <a:t>normalne razdiobe s time da veću vjerojatnost odabira ima gen na poziciji bliže prvom odabranom </a:t>
            </a:r>
            <a:r>
              <a:rPr lang="hr-HR" sz="2400" dirty="0" smtClean="0"/>
              <a:t>gradu</a:t>
            </a:r>
            <a:endParaRPr lang="hr-HR" sz="2400" dirty="0" smtClean="0"/>
          </a:p>
          <a:p>
            <a:r>
              <a:rPr lang="hr-HR" sz="2800" dirty="0" smtClean="0"/>
              <a:t>2opt mutacija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714884"/>
            <a:ext cx="2357438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6572264" y="2780448"/>
          <a:ext cx="2428892" cy="648552"/>
        </p:xfrm>
        <a:graphic>
          <a:graphicData uri="http://schemas.openxmlformats.org/presentationml/2006/ole">
            <p:oleObj spid="_x0000_s22529" name="Jednadžba" r:id="rId4" imgW="18796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Operatori križanja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600200"/>
            <a:ext cx="7758138" cy="4525963"/>
          </a:xfrm>
        </p:spPr>
        <p:txBody>
          <a:bodyPr/>
          <a:lstStyle/>
          <a:p>
            <a:r>
              <a:rPr lang="hr-HR" dirty="0" smtClean="0"/>
              <a:t>GX (</a:t>
            </a:r>
            <a:r>
              <a:rPr lang="hr-HR" i="1" dirty="0" err="1" smtClean="0"/>
              <a:t>Greedy</a:t>
            </a:r>
            <a:r>
              <a:rPr lang="hr-HR" i="1" dirty="0" smtClean="0"/>
              <a:t> </a:t>
            </a:r>
            <a:r>
              <a:rPr lang="hr-HR" i="1" dirty="0" err="1" smtClean="0"/>
              <a:t>crossover</a:t>
            </a:r>
            <a:r>
              <a:rPr lang="hr-HR" dirty="0" smtClean="0"/>
              <a:t>)</a:t>
            </a:r>
          </a:p>
          <a:p>
            <a:pPr lvl="1"/>
            <a:r>
              <a:rPr lang="hr-HR" dirty="0" smtClean="0"/>
              <a:t>uzima se prvi grad (gen) iz jednog roditelja</a:t>
            </a:r>
          </a:p>
          <a:p>
            <a:pPr lvl="1"/>
            <a:r>
              <a:rPr lang="hr-HR" dirty="0" smtClean="0"/>
              <a:t>uspoređuju se gradovi u koje se dolazi iz </a:t>
            </a:r>
            <a:r>
              <a:rPr lang="hr-HR" dirty="0"/>
              <a:t>t</a:t>
            </a:r>
            <a:r>
              <a:rPr lang="hr-HR" dirty="0" smtClean="0"/>
              <a:t>og grada i bira onaj s manjom udaljenosti</a:t>
            </a:r>
          </a:p>
          <a:p>
            <a:pPr lvl="1">
              <a:buNone/>
            </a:pPr>
            <a:endParaRPr lang="hr-HR" dirty="0" smtClean="0"/>
          </a:p>
          <a:p>
            <a:r>
              <a:rPr lang="hr-HR" dirty="0" smtClean="0"/>
              <a:t>GSX (</a:t>
            </a:r>
            <a:r>
              <a:rPr lang="hr-HR" i="1" dirty="0" err="1" smtClean="0"/>
              <a:t>Greedy</a:t>
            </a:r>
            <a:r>
              <a:rPr lang="hr-HR" i="1" dirty="0" smtClean="0"/>
              <a:t> </a:t>
            </a:r>
            <a:r>
              <a:rPr lang="hr-HR" i="1" dirty="0" err="1" smtClean="0"/>
              <a:t>subtour</a:t>
            </a:r>
            <a:r>
              <a:rPr lang="hr-HR" i="1" dirty="0" smtClean="0"/>
              <a:t> </a:t>
            </a:r>
            <a:r>
              <a:rPr lang="hr-HR" i="1" dirty="0" err="1" smtClean="0"/>
              <a:t>crossover</a:t>
            </a:r>
            <a:r>
              <a:rPr lang="hr-HR" dirty="0" smtClean="0"/>
              <a:t>)</a:t>
            </a:r>
          </a:p>
          <a:p>
            <a:pPr lvl="1"/>
            <a:r>
              <a:rPr lang="hr-HR" dirty="0" smtClean="0"/>
              <a:t>iz oba se roditelja uzima što je moguće dulji dio genetskog materijala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Operatori križanja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600200"/>
            <a:ext cx="7686700" cy="4525963"/>
          </a:xfrm>
        </p:spPr>
        <p:txBody>
          <a:bodyPr/>
          <a:lstStyle/>
          <a:p>
            <a:r>
              <a:rPr lang="hr-HR" dirty="0" smtClean="0"/>
              <a:t>PMX (</a:t>
            </a:r>
            <a:r>
              <a:rPr lang="hr-HR" dirty="0" err="1" smtClean="0"/>
              <a:t>Partially</a:t>
            </a:r>
            <a:r>
              <a:rPr lang="hr-HR" dirty="0" smtClean="0"/>
              <a:t> </a:t>
            </a:r>
            <a:r>
              <a:rPr lang="hr-HR" dirty="0" err="1" smtClean="0"/>
              <a:t>matched</a:t>
            </a:r>
            <a:r>
              <a:rPr lang="hr-HR" dirty="0" smtClean="0"/>
              <a:t> </a:t>
            </a:r>
            <a:r>
              <a:rPr lang="hr-HR" dirty="0" err="1" smtClean="0"/>
              <a:t>crossover</a:t>
            </a:r>
            <a:r>
              <a:rPr lang="hr-HR" dirty="0" smtClean="0"/>
              <a:t>)</a:t>
            </a:r>
          </a:p>
          <a:p>
            <a:pPr lvl="1"/>
            <a:r>
              <a:rPr lang="hr-HR" sz="2600" dirty="0" smtClean="0"/>
              <a:t>označe se dvije točke prekida i geni između tih točaka se zamijene između roditelja</a:t>
            </a:r>
          </a:p>
          <a:p>
            <a:pPr lvl="1"/>
            <a:r>
              <a:rPr lang="hr-HR" sz="2600" dirty="0" smtClean="0"/>
              <a:t>ostatak kromosoma se popunjava tako da se gradovi izvan točaka prekida vraćaju na svoje mjesto ukoliko već ne postoje kao rezultat zamjene</a:t>
            </a:r>
          </a:p>
          <a:p>
            <a:pPr lvl="1"/>
            <a:r>
              <a:rPr lang="hr-HR" sz="2600" dirty="0" smtClean="0"/>
              <a:t>ako grad već postoji na nekom mjestu, umjesto njega se upisuje onaj grad kojeg je zamijenio taj novi grad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60E4-78ED-450D-A1B8-581B3D0245F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3">
  <a:themeElements>
    <a:clrScheme name="">
      <a:dk1>
        <a:srgbClr val="000000"/>
      </a:dk1>
      <a:lt1>
        <a:srgbClr val="97E183"/>
      </a:lt1>
      <a:dk2>
        <a:srgbClr val="1C1C1C"/>
      </a:dk2>
      <a:lt2>
        <a:srgbClr val="4D4D4D"/>
      </a:lt2>
      <a:accent1>
        <a:srgbClr val="0066FF"/>
      </a:accent1>
      <a:accent2>
        <a:srgbClr val="99FF99"/>
      </a:accent2>
      <a:accent3>
        <a:srgbClr val="C9EEC1"/>
      </a:accent3>
      <a:accent4>
        <a:srgbClr val="000000"/>
      </a:accent4>
      <a:accent5>
        <a:srgbClr val="AAB8FF"/>
      </a:accent5>
      <a:accent6>
        <a:srgbClr val="8AE78A"/>
      </a:accent6>
      <a:hlink>
        <a:srgbClr val="E14C33"/>
      </a:hlink>
      <a:folHlink>
        <a:srgbClr val="FFCC66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">
      <a:dk1>
        <a:srgbClr val="000000"/>
      </a:dk1>
      <a:lt1>
        <a:srgbClr val="97E183"/>
      </a:lt1>
      <a:dk2>
        <a:srgbClr val="1C1C1C"/>
      </a:dk2>
      <a:lt2>
        <a:srgbClr val="4D4D4D"/>
      </a:lt2>
      <a:accent1>
        <a:srgbClr val="0066FF"/>
      </a:accent1>
      <a:accent2>
        <a:srgbClr val="99FF99"/>
      </a:accent2>
      <a:accent3>
        <a:srgbClr val="C9EEC1"/>
      </a:accent3>
      <a:accent4>
        <a:srgbClr val="000000"/>
      </a:accent4>
      <a:accent5>
        <a:srgbClr val="AAB8FF"/>
      </a:accent5>
      <a:accent6>
        <a:srgbClr val="8AE78A"/>
      </a:accent6>
      <a:hlink>
        <a:srgbClr val="E14C33"/>
      </a:hlink>
      <a:folHlink>
        <a:srgbClr val="FFCC66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lormaster">
  <a:themeElements>
    <a:clrScheme name="">
      <a:dk1>
        <a:srgbClr val="000000"/>
      </a:dk1>
      <a:lt1>
        <a:srgbClr val="97E183"/>
      </a:lt1>
      <a:dk2>
        <a:srgbClr val="1C1C1C"/>
      </a:dk2>
      <a:lt2>
        <a:srgbClr val="4D4D4D"/>
      </a:lt2>
      <a:accent1>
        <a:srgbClr val="0066FF"/>
      </a:accent1>
      <a:accent2>
        <a:srgbClr val="99FF99"/>
      </a:accent2>
      <a:accent3>
        <a:srgbClr val="C9EEC1"/>
      </a:accent3>
      <a:accent4>
        <a:srgbClr val="000000"/>
      </a:accent4>
      <a:accent5>
        <a:srgbClr val="AAB8FF"/>
      </a:accent5>
      <a:accent6>
        <a:srgbClr val="8AE78A"/>
      </a:accent6>
      <a:hlink>
        <a:srgbClr val="E14C33"/>
      </a:hlink>
      <a:folHlink>
        <a:srgbClr val="FFCC66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003</Template>
  <TotalTime>143</TotalTime>
  <Words>340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003</vt:lpstr>
      <vt:lpstr>1_colormaster</vt:lpstr>
      <vt:lpstr>2_colormaster</vt:lpstr>
      <vt:lpstr>Jednadžba</vt:lpstr>
      <vt:lpstr>Rješavanje problema trgovačkog putnika uz pomoć evolucijskih strategija</vt:lpstr>
      <vt:lpstr>Evolucijske strategije</vt:lpstr>
      <vt:lpstr>   Dijelovi evolucijskog okruženja</vt:lpstr>
      <vt:lpstr>Algoritam evolucijskih strategija</vt:lpstr>
      <vt:lpstr> Problem trgovačkog putnika</vt:lpstr>
      <vt:lpstr>Programsko ostvarenje</vt:lpstr>
      <vt:lpstr>Operatori mutacije</vt:lpstr>
      <vt:lpstr>Operatori križanja</vt:lpstr>
      <vt:lpstr>Operatori križanja</vt:lpstr>
      <vt:lpstr>Izgled aplikacije</vt:lpstr>
      <vt:lpstr>Primjer izvođenja</vt:lpstr>
      <vt:lpstr>Rezultati eksperimenata</vt:lpstr>
      <vt:lpstr>Zaključak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PLUS</dc:creator>
  <cp:lastModifiedBy>PLUS</cp:lastModifiedBy>
  <cp:revision>15</cp:revision>
  <dcterms:created xsi:type="dcterms:W3CDTF">2008-07-08T10:36:50Z</dcterms:created>
  <dcterms:modified xsi:type="dcterms:W3CDTF">2008-07-08T15:33:20Z</dcterms:modified>
</cp:coreProperties>
</file>